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8"/>
  </p:notesMasterIdLst>
  <p:sldIdLst>
    <p:sldId id="256" r:id="rId2"/>
    <p:sldId id="260" r:id="rId3"/>
    <p:sldId id="274" r:id="rId4"/>
    <p:sldId id="275" r:id="rId5"/>
    <p:sldId id="263" r:id="rId6"/>
    <p:sldId id="264" r:id="rId7"/>
    <p:sldId id="265" r:id="rId8"/>
    <p:sldId id="266" r:id="rId9"/>
    <p:sldId id="287" r:id="rId10"/>
    <p:sldId id="267" r:id="rId11"/>
    <p:sldId id="286" r:id="rId12"/>
    <p:sldId id="291" r:id="rId13"/>
    <p:sldId id="288" r:id="rId14"/>
    <p:sldId id="276" r:id="rId15"/>
    <p:sldId id="277" r:id="rId16"/>
    <p:sldId id="292" r:id="rId17"/>
    <p:sldId id="278" r:id="rId18"/>
    <p:sldId id="279" r:id="rId19"/>
    <p:sldId id="280" r:id="rId20"/>
    <p:sldId id="282" r:id="rId21"/>
    <p:sldId id="281" r:id="rId22"/>
    <p:sldId id="284" r:id="rId23"/>
    <p:sldId id="283" r:id="rId24"/>
    <p:sldId id="290" r:id="rId25"/>
    <p:sldId id="285" r:id="rId26"/>
    <p:sldId id="28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73C4C-2DEF-4E70-9589-8EABD42DA955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3B7C-D16F-40CE-90A1-F1403FA6B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58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9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97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64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060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8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94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190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52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37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118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0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0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2694-7076-43E2-BA40-DF599BB6D4C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485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24936" cy="3096344"/>
          </a:xfrm>
        </p:spPr>
        <p:txBody>
          <a:bodyPr>
            <a:normAutofit/>
          </a:bodyPr>
          <a:lstStyle/>
          <a:p>
            <a:r>
              <a:rPr lang="ru-RU" b="1" dirty="0"/>
              <a:t>Книжно-литературный </a:t>
            </a:r>
            <a:r>
              <a:rPr lang="ru-RU" b="1" dirty="0" smtClean="0"/>
              <a:t>тип языка </a:t>
            </a:r>
            <a:r>
              <a:rPr lang="ru-RU" b="1" dirty="0"/>
              <a:t>эпохи Московского государства (ХIV – середина ХVII в.)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Лекция </a:t>
            </a:r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36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920880" cy="612068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Повторы</a:t>
            </a:r>
            <a:r>
              <a:rPr lang="ru-RU" sz="3200" dirty="0"/>
              <a:t>: </a:t>
            </a:r>
            <a:r>
              <a:rPr lang="ru-RU" sz="3200" b="1" i="1" dirty="0"/>
              <a:t>Аз </a:t>
            </a:r>
            <a:r>
              <a:rPr lang="ru-RU" sz="3200" b="1" i="1" dirty="0" err="1"/>
              <a:t>многогрешныи</a:t>
            </a:r>
            <a:r>
              <a:rPr lang="ru-RU" sz="3200" b="1" i="1" dirty="0"/>
              <a:t> и </a:t>
            </a:r>
            <a:r>
              <a:rPr lang="ru-RU" sz="3200" b="1" i="1" dirty="0" err="1"/>
              <a:t>неразумныи</a:t>
            </a:r>
            <a:r>
              <a:rPr lang="ru-RU" sz="3200" b="1" i="1" dirty="0"/>
              <a:t>, </a:t>
            </a:r>
            <a:r>
              <a:rPr lang="ru-RU" sz="3200" b="1" i="1" dirty="0" err="1"/>
              <a:t>последуя</a:t>
            </a:r>
            <a:r>
              <a:rPr lang="ru-RU" sz="3200" b="1" i="1" dirty="0"/>
              <a:t> </a:t>
            </a:r>
            <a:r>
              <a:rPr lang="ru-RU" sz="3200" b="1" i="1" u="sng" dirty="0" err="1"/>
              <a:t>словесем</a:t>
            </a:r>
            <a:r>
              <a:rPr lang="ru-RU" sz="3200" b="1" i="1" dirty="0"/>
              <a:t> </a:t>
            </a:r>
            <a:r>
              <a:rPr lang="ru-RU" sz="3200" b="1" i="1" dirty="0" err="1"/>
              <a:t>похвалении</a:t>
            </a:r>
            <a:r>
              <a:rPr lang="ru-RU" sz="3200" b="1" i="1" dirty="0"/>
              <a:t> твоих, </a:t>
            </a:r>
            <a:r>
              <a:rPr lang="ru-RU" sz="3200" b="1" i="1" u="sng" dirty="0"/>
              <a:t>слово</a:t>
            </a:r>
            <a:r>
              <a:rPr lang="ru-RU" sz="3200" b="1" i="1" dirty="0"/>
              <a:t> </a:t>
            </a:r>
            <a:r>
              <a:rPr lang="ru-RU" sz="3200" b="1" i="1" dirty="0" err="1"/>
              <a:t>плетущи</a:t>
            </a:r>
            <a:r>
              <a:rPr lang="ru-RU" sz="3200" b="1" i="1" dirty="0"/>
              <a:t> и </a:t>
            </a:r>
            <a:r>
              <a:rPr lang="ru-RU" sz="3200" b="1" i="1" u="sng" dirty="0"/>
              <a:t>слово</a:t>
            </a:r>
            <a:r>
              <a:rPr lang="ru-RU" sz="3200" b="1" i="1" dirty="0"/>
              <a:t> </a:t>
            </a:r>
            <a:r>
              <a:rPr lang="ru-RU" sz="3200" b="1" i="1" dirty="0" err="1"/>
              <a:t>плодящи</a:t>
            </a:r>
            <a:r>
              <a:rPr lang="ru-RU" sz="3200" b="1" i="1" dirty="0"/>
              <a:t>, и </a:t>
            </a:r>
            <a:r>
              <a:rPr lang="ru-RU" sz="3200" b="1" i="1" u="sng" dirty="0"/>
              <a:t>словом</a:t>
            </a:r>
            <a:r>
              <a:rPr lang="ru-RU" sz="3200" b="1" i="1" dirty="0"/>
              <a:t> </a:t>
            </a:r>
            <a:r>
              <a:rPr lang="ru-RU" sz="3200" b="1" i="1" dirty="0" err="1"/>
              <a:t>почтити</a:t>
            </a:r>
            <a:r>
              <a:rPr lang="ru-RU" sz="3200" b="1" i="1" dirty="0"/>
              <a:t> </a:t>
            </a:r>
            <a:r>
              <a:rPr lang="ru-RU" sz="3200" b="1" i="1" dirty="0" err="1"/>
              <a:t>мнящи</a:t>
            </a:r>
            <a:r>
              <a:rPr lang="ru-RU" sz="3200" b="1" i="1" dirty="0"/>
              <a:t>, и от </a:t>
            </a:r>
            <a:r>
              <a:rPr lang="ru-RU" sz="3200" b="1" i="1" u="sng" dirty="0" err="1"/>
              <a:t>словесе</a:t>
            </a:r>
            <a:r>
              <a:rPr lang="ru-RU" sz="3200" b="1" i="1" dirty="0"/>
              <a:t> </a:t>
            </a:r>
            <a:r>
              <a:rPr lang="ru-RU" sz="3200" b="1" i="1" dirty="0" err="1"/>
              <a:t>похваление</a:t>
            </a:r>
            <a:r>
              <a:rPr lang="ru-RU" sz="3200" b="1" i="1" dirty="0"/>
              <a:t> </a:t>
            </a:r>
            <a:r>
              <a:rPr lang="ru-RU" sz="3200" b="1" i="1" dirty="0" err="1"/>
              <a:t>събир</a:t>
            </a:r>
            <a:r>
              <a:rPr lang="ru-RU" sz="3200" b="1" i="1" u="sng" dirty="0" err="1"/>
              <a:t>аа</a:t>
            </a:r>
            <a:r>
              <a:rPr lang="ru-RU" sz="3200" b="1" i="1" dirty="0"/>
              <a:t> и </a:t>
            </a:r>
            <a:r>
              <a:rPr lang="ru-RU" sz="3200" b="1" i="1" dirty="0" err="1"/>
              <a:t>приобрет</a:t>
            </a:r>
            <a:r>
              <a:rPr lang="ru-RU" sz="3200" b="1" i="1" u="sng" dirty="0" err="1"/>
              <a:t>аа</a:t>
            </a:r>
            <a:r>
              <a:rPr lang="ru-RU" sz="3200" b="1" i="1" dirty="0"/>
              <a:t>, и </a:t>
            </a:r>
            <a:r>
              <a:rPr lang="ru-RU" sz="3200" b="1" i="1" dirty="0" err="1"/>
              <a:t>приплет</a:t>
            </a:r>
            <a:r>
              <a:rPr lang="ru-RU" sz="3200" b="1" i="1" u="sng" dirty="0" err="1"/>
              <a:t>аа</a:t>
            </a:r>
            <a:r>
              <a:rPr lang="ru-RU" sz="3200" b="1" i="1" dirty="0" smtClean="0"/>
              <a:t>…</a:t>
            </a:r>
            <a:br>
              <a:rPr lang="ru-RU" sz="3200" b="1" i="1" dirty="0" smtClean="0"/>
            </a:br>
            <a:r>
              <a:rPr lang="ru-RU" sz="1000" b="1" i="1" dirty="0" smtClean="0"/>
              <a:t/>
            </a:r>
            <a:br>
              <a:rPr lang="ru-RU" sz="1000" b="1" i="1" dirty="0" smtClean="0"/>
            </a:br>
            <a:r>
              <a:rPr lang="ru-RU" sz="3200" b="1" dirty="0"/>
              <a:t>Лексический подхват</a:t>
            </a:r>
            <a:r>
              <a:rPr lang="ru-RU" sz="3200" dirty="0"/>
              <a:t>: </a:t>
            </a:r>
            <a:r>
              <a:rPr lang="ru-RU" sz="3200" b="1" i="1" dirty="0" err="1"/>
              <a:t>быхом</a:t>
            </a:r>
            <a:r>
              <a:rPr lang="ru-RU" sz="3200" b="1" i="1" dirty="0"/>
              <a:t> </a:t>
            </a:r>
            <a:r>
              <a:rPr lang="ru-RU" sz="3200" b="1" i="1" dirty="0" err="1"/>
              <a:t>имуще</a:t>
            </a:r>
            <a:r>
              <a:rPr lang="ru-RU" sz="3200" b="1" i="1" dirty="0"/>
              <a:t> </a:t>
            </a:r>
            <a:r>
              <a:rPr lang="ru-RU" sz="3200" b="1" i="1" u="sng" dirty="0"/>
              <a:t>печаль</a:t>
            </a:r>
            <a:r>
              <a:rPr lang="ru-RU" sz="3200" b="1" i="1" dirty="0"/>
              <a:t> </a:t>
            </a:r>
            <a:r>
              <a:rPr lang="ru-RU" sz="3200" b="1" i="1" dirty="0" err="1"/>
              <a:t>безъ</a:t>
            </a:r>
            <a:r>
              <a:rPr lang="ru-RU" sz="3200" b="1" i="1" dirty="0"/>
              <a:t> </a:t>
            </a:r>
            <a:r>
              <a:rPr lang="ru-RU" sz="3200" b="1" i="1" u="sng" dirty="0" err="1"/>
              <a:t>утеш</a:t>
            </a:r>
            <a:r>
              <a:rPr lang="ru-RU" sz="3200" b="1" i="1" dirty="0" err="1"/>
              <a:t>ениа</a:t>
            </a:r>
            <a:r>
              <a:rPr lang="ru-RU" sz="3200" b="1" i="1" dirty="0"/>
              <a:t>, </a:t>
            </a:r>
            <a:r>
              <a:rPr lang="ru-RU" sz="3200" b="1" i="1" dirty="0" err="1"/>
              <a:t>къто</a:t>
            </a:r>
            <a:r>
              <a:rPr lang="ru-RU" sz="3200" b="1" i="1" dirty="0"/>
              <a:t> же ли </a:t>
            </a:r>
            <a:r>
              <a:rPr lang="ru-RU" sz="3200" b="1" i="1" u="sng" dirty="0"/>
              <a:t>утеш</a:t>
            </a:r>
            <a:r>
              <a:rPr lang="ru-RU" sz="3200" b="1" i="1" dirty="0"/>
              <a:t>ить </a:t>
            </a:r>
            <a:r>
              <a:rPr lang="ru-RU" sz="3200" b="1" i="1" u="sng" dirty="0"/>
              <a:t>печаль</a:t>
            </a:r>
            <a:r>
              <a:rPr lang="ru-RU" sz="3200" b="1" i="1" dirty="0"/>
              <a:t> </a:t>
            </a:r>
            <a:r>
              <a:rPr lang="ru-RU" sz="3200" b="1" i="1" dirty="0" smtClean="0"/>
              <a:t>нашу</a:t>
            </a:r>
            <a:r>
              <a:rPr lang="ru-RU" sz="3200" b="1" dirty="0" smtClean="0"/>
              <a:t>…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205443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12068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Синонимы</a:t>
            </a:r>
            <a:r>
              <a:rPr lang="ru-RU" sz="3200" dirty="0"/>
              <a:t>: </a:t>
            </a:r>
            <a:r>
              <a:rPr lang="ru-RU" sz="3200" b="1" i="1" dirty="0" smtClean="0"/>
              <a:t>Но </a:t>
            </a:r>
            <a:r>
              <a:rPr lang="ru-RU" sz="3200" b="1" i="1" dirty="0"/>
              <a:t>что </a:t>
            </a:r>
            <a:r>
              <a:rPr lang="ru-RU" sz="3200" b="1" i="1" dirty="0" err="1"/>
              <a:t>тя</a:t>
            </a:r>
            <a:r>
              <a:rPr lang="ru-RU" sz="3200" b="1" i="1" dirty="0"/>
              <a:t> </a:t>
            </a:r>
            <a:r>
              <a:rPr lang="ru-RU" sz="3200" b="1" i="1" u="sng" dirty="0"/>
              <a:t>нареку</a:t>
            </a:r>
            <a:r>
              <a:rPr lang="ru-RU" sz="3200" b="1" i="1" dirty="0"/>
              <a:t>, о епископе, или что </a:t>
            </a:r>
            <a:r>
              <a:rPr lang="ru-RU" sz="3200" b="1" i="1" dirty="0" err="1"/>
              <a:t>тя</a:t>
            </a:r>
            <a:r>
              <a:rPr lang="ru-RU" sz="3200" b="1" i="1" dirty="0"/>
              <a:t> </a:t>
            </a:r>
            <a:r>
              <a:rPr lang="ru-RU" sz="3200" b="1" i="1" u="sng" dirty="0"/>
              <a:t>именую</a:t>
            </a:r>
            <a:r>
              <a:rPr lang="ru-RU" sz="3200" b="1" i="1" dirty="0"/>
              <a:t>, или </a:t>
            </a:r>
            <a:r>
              <a:rPr lang="ru-RU" sz="3200" b="1" i="1" dirty="0" err="1"/>
              <a:t>чим</a:t>
            </a:r>
            <a:r>
              <a:rPr lang="ru-RU" sz="3200" b="1" i="1" dirty="0"/>
              <a:t> </a:t>
            </a:r>
            <a:r>
              <a:rPr lang="ru-RU" sz="3200" b="1" i="1" dirty="0" err="1"/>
              <a:t>тя</a:t>
            </a:r>
            <a:r>
              <a:rPr lang="ru-RU" sz="3200" b="1" i="1" dirty="0"/>
              <a:t> </a:t>
            </a:r>
            <a:r>
              <a:rPr lang="ru-RU" sz="3200" b="1" i="1" u="sng" dirty="0"/>
              <a:t>призову</a:t>
            </a:r>
            <a:r>
              <a:rPr lang="ru-RU" sz="3200" b="1" i="1" dirty="0"/>
              <a:t>, и </a:t>
            </a:r>
            <a:r>
              <a:rPr lang="ru-RU" sz="3200" b="1" i="1" dirty="0" err="1"/>
              <a:t>како</a:t>
            </a:r>
            <a:r>
              <a:rPr lang="ru-RU" sz="3200" b="1" i="1" dirty="0"/>
              <a:t> </a:t>
            </a:r>
            <a:r>
              <a:rPr lang="ru-RU" sz="3200" b="1" i="1" dirty="0" err="1"/>
              <a:t>тя</a:t>
            </a:r>
            <a:r>
              <a:rPr lang="ru-RU" sz="3200" b="1" i="1" dirty="0"/>
              <a:t> </a:t>
            </a:r>
            <a:r>
              <a:rPr lang="ru-RU" sz="3200" b="1" i="1" u="sng" dirty="0"/>
              <a:t>провещаю</a:t>
            </a:r>
            <a:r>
              <a:rPr lang="ru-RU" sz="3200" b="1" i="1" dirty="0"/>
              <a:t>, или </a:t>
            </a:r>
            <a:r>
              <a:rPr lang="ru-RU" sz="3200" b="1" i="1" dirty="0" err="1"/>
              <a:t>чим</a:t>
            </a:r>
            <a:r>
              <a:rPr lang="ru-RU" sz="3200" b="1" i="1" dirty="0"/>
              <a:t> </a:t>
            </a:r>
            <a:r>
              <a:rPr lang="ru-RU" sz="3200" b="1" i="1" dirty="0" err="1"/>
              <a:t>тя</a:t>
            </a:r>
            <a:r>
              <a:rPr lang="ru-RU" sz="3200" b="1" i="1" dirty="0"/>
              <a:t> </a:t>
            </a:r>
            <a:r>
              <a:rPr lang="ru-RU" sz="3200" b="1" i="1" u="sng" dirty="0"/>
              <a:t>меню</a:t>
            </a:r>
            <a:r>
              <a:rPr lang="ru-RU" sz="3200" b="1" i="1" dirty="0"/>
              <a:t>, или что </a:t>
            </a:r>
            <a:r>
              <a:rPr lang="ru-RU" sz="3200" b="1" i="1" dirty="0" err="1"/>
              <a:t>тя</a:t>
            </a:r>
            <a:r>
              <a:rPr lang="ru-RU" sz="3200" b="1" i="1" dirty="0"/>
              <a:t> </a:t>
            </a:r>
            <a:r>
              <a:rPr lang="ru-RU" sz="3200" b="1" i="1" u="sng" dirty="0"/>
              <a:t>приглашу</a:t>
            </a:r>
            <a:r>
              <a:rPr lang="ru-RU" sz="3200" b="1" i="1" dirty="0"/>
              <a:t>, </a:t>
            </a:r>
            <a:r>
              <a:rPr lang="ru-RU" sz="3200" b="1" i="1" dirty="0" err="1"/>
              <a:t>како</a:t>
            </a:r>
            <a:r>
              <a:rPr lang="ru-RU" sz="3200" b="1" i="1" dirty="0"/>
              <a:t> </a:t>
            </a:r>
            <a:r>
              <a:rPr lang="ru-RU" sz="3200" b="1" i="1" u="sng" dirty="0"/>
              <a:t>похвалю</a:t>
            </a:r>
            <a:r>
              <a:rPr lang="ru-RU" sz="3200" b="1" i="1" dirty="0"/>
              <a:t>, </a:t>
            </a:r>
            <a:r>
              <a:rPr lang="ru-RU" sz="3200" b="1" i="1" dirty="0" err="1"/>
              <a:t>како</a:t>
            </a:r>
            <a:r>
              <a:rPr lang="ru-RU" sz="3200" b="1" i="1" dirty="0"/>
              <a:t> </a:t>
            </a:r>
            <a:r>
              <a:rPr lang="ru-RU" sz="3200" b="1" i="1" u="sng" dirty="0"/>
              <a:t>почту</a:t>
            </a:r>
            <a:r>
              <a:rPr lang="ru-RU" sz="3200" b="1" i="1" dirty="0"/>
              <a:t>, </a:t>
            </a:r>
            <a:r>
              <a:rPr lang="ru-RU" sz="3200" b="1" i="1" dirty="0" err="1"/>
              <a:t>како</a:t>
            </a:r>
            <a:r>
              <a:rPr lang="ru-RU" sz="3200" b="1" i="1" dirty="0"/>
              <a:t> </a:t>
            </a:r>
            <a:r>
              <a:rPr lang="ru-RU" sz="3200" b="1" i="1" u="sng" dirty="0" err="1"/>
              <a:t>ублажю</a:t>
            </a:r>
            <a:r>
              <a:rPr lang="ru-RU" sz="3200" b="1" i="1" dirty="0"/>
              <a:t>, </a:t>
            </a:r>
            <a:r>
              <a:rPr lang="ru-RU" sz="3200" b="1" i="1" dirty="0" err="1"/>
              <a:t>како</a:t>
            </a:r>
            <a:r>
              <a:rPr lang="ru-RU" sz="3200" b="1" i="1" dirty="0"/>
              <a:t> </a:t>
            </a:r>
            <a:r>
              <a:rPr lang="ru-RU" sz="3200" b="1" i="1" u="sng" dirty="0" err="1"/>
              <a:t>разложю</a:t>
            </a:r>
            <a:r>
              <a:rPr lang="ru-RU" sz="3200" b="1" i="1" dirty="0"/>
              <a:t> и </a:t>
            </a:r>
            <a:r>
              <a:rPr lang="ru-RU" sz="3200" b="1" i="1" dirty="0" err="1"/>
              <a:t>како</a:t>
            </a:r>
            <a:r>
              <a:rPr lang="ru-RU" sz="3200" b="1" i="1" dirty="0"/>
              <a:t> </a:t>
            </a:r>
            <a:r>
              <a:rPr lang="ru-RU" sz="3200" b="1" i="1" u="sng" dirty="0"/>
              <a:t>хвалу </a:t>
            </a:r>
            <a:r>
              <a:rPr lang="ru-RU" sz="3200" b="1" i="1" u="sng" dirty="0" err="1"/>
              <a:t>ти</a:t>
            </a:r>
            <a:r>
              <a:rPr lang="ru-RU" sz="3200" b="1" i="1" u="sng" dirty="0"/>
              <a:t> </a:t>
            </a:r>
            <a:r>
              <a:rPr lang="ru-RU" sz="3200" b="1" i="1" u="sng" dirty="0" smtClean="0"/>
              <a:t>сплету</a:t>
            </a:r>
            <a:r>
              <a:rPr lang="ru-RU" sz="3200" b="1" dirty="0" smtClean="0"/>
              <a:t>. </a:t>
            </a:r>
            <a:br>
              <a:rPr lang="ru-RU" sz="3200" b="1" dirty="0" smtClean="0"/>
            </a:br>
            <a:r>
              <a:rPr lang="ru-RU" sz="1000" b="1" dirty="0" smtClean="0"/>
              <a:t/>
            </a:r>
            <a:br>
              <a:rPr lang="ru-RU" sz="1000" b="1" dirty="0" smtClean="0"/>
            </a:br>
            <a:r>
              <a:rPr lang="ru-RU" sz="3200" b="1" i="1" u="sng" dirty="0" smtClean="0"/>
              <a:t>О </a:t>
            </a:r>
            <a:r>
              <a:rPr lang="ru-RU" sz="3200" b="1" i="1" u="sng" dirty="0"/>
              <a:t>льготе и о пользе</a:t>
            </a:r>
            <a:r>
              <a:rPr lang="ru-RU" sz="3200" b="1" i="1" dirty="0"/>
              <a:t> </a:t>
            </a:r>
            <a:r>
              <a:rPr lang="ru-RU" sz="3200" b="1" i="1" dirty="0" err="1"/>
              <a:t>нашеи</a:t>
            </a:r>
            <a:r>
              <a:rPr lang="ru-RU" sz="3200" b="1" i="1" dirty="0"/>
              <a:t> </a:t>
            </a:r>
            <a:r>
              <a:rPr lang="ru-RU" sz="3200" b="1" i="1" u="sng" dirty="0" err="1"/>
              <a:t>ходатаиствоваша</a:t>
            </a:r>
            <a:r>
              <a:rPr lang="ru-RU" sz="3200" b="1" i="1" u="sng" dirty="0"/>
              <a:t> и </a:t>
            </a:r>
            <a:r>
              <a:rPr lang="ru-RU" sz="3200" b="1" i="1" u="sng" dirty="0" err="1"/>
              <a:t>промышляша</a:t>
            </a:r>
            <a:r>
              <a:rPr lang="ru-RU" sz="3200" b="1" i="1" dirty="0"/>
              <a:t>; </a:t>
            </a:r>
            <a:r>
              <a:rPr lang="ru-RU" sz="3200" b="1" i="1" u="sng" dirty="0" err="1"/>
              <a:t>законодавец</a:t>
            </a:r>
            <a:r>
              <a:rPr lang="ru-RU" sz="3200" b="1" i="1" u="sng" dirty="0"/>
              <a:t> и </a:t>
            </a:r>
            <a:r>
              <a:rPr lang="ru-RU" sz="3200" b="1" i="1" u="sng" dirty="0" err="1"/>
              <a:t>законоположник</a:t>
            </a:r>
            <a:r>
              <a:rPr lang="ru-RU" sz="3200" b="1" i="1" dirty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15376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12068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Ритмическая организация, параллелизм синтаксических конструкций:</a:t>
            </a:r>
            <a:br>
              <a:rPr lang="ru-RU" sz="3600" b="1" dirty="0" smtClean="0"/>
            </a:br>
            <a:r>
              <a:rPr lang="ru-RU" sz="3400" b="1" i="1" dirty="0" smtClean="0"/>
              <a:t>Горе </a:t>
            </a:r>
            <a:r>
              <a:rPr lang="ru-RU" sz="3400" b="1" i="1" dirty="0" err="1"/>
              <a:t>горе</a:t>
            </a:r>
            <a:r>
              <a:rPr lang="ru-RU" sz="3400" b="1" i="1" dirty="0"/>
              <a:t> нам, </a:t>
            </a:r>
            <a:r>
              <a:rPr lang="ru-RU" sz="3400" b="1" i="1" dirty="0" err="1"/>
              <a:t>братие</a:t>
            </a:r>
            <a:r>
              <a:rPr lang="ru-RU" sz="3400" b="1" i="1" dirty="0"/>
              <a:t>, </a:t>
            </a:r>
            <a:r>
              <a:rPr lang="ru-RU" sz="3400" b="1" i="1" dirty="0" err="1"/>
              <a:t>како</a:t>
            </a:r>
            <a:r>
              <a:rPr lang="ru-RU" sz="3400" b="1" i="1" dirty="0"/>
              <a:t> </a:t>
            </a:r>
            <a:r>
              <a:rPr lang="ru-RU" sz="3400" b="1" i="1" dirty="0" err="1"/>
              <a:t>остахом</a:t>
            </a:r>
            <a:r>
              <a:rPr lang="ru-RU" sz="3400" b="1" i="1" dirty="0"/>
              <a:t> </a:t>
            </a:r>
            <a:r>
              <a:rPr lang="ru-RU" sz="3400" b="1" i="1" dirty="0" smtClean="0"/>
              <a:t/>
            </a:r>
            <a:br>
              <a:rPr lang="ru-RU" sz="3400" b="1" i="1" dirty="0" smtClean="0"/>
            </a:br>
            <a:r>
              <a:rPr lang="ru-RU" sz="3400" b="1" i="1" dirty="0" err="1" smtClean="0"/>
              <a:t>добраго</a:t>
            </a:r>
            <a:r>
              <a:rPr lang="ru-RU" sz="3400" b="1" i="1" dirty="0" smtClean="0"/>
              <a:t> </a:t>
            </a:r>
            <a:r>
              <a:rPr lang="ru-RU" sz="3400" b="1" i="1" dirty="0"/>
              <a:t>господина и учителя; </a:t>
            </a:r>
            <a:r>
              <a:rPr lang="ru-RU" sz="3400" b="1" i="1" dirty="0" smtClean="0"/>
              <a:t/>
            </a:r>
            <a:br>
              <a:rPr lang="ru-RU" sz="3400" b="1" i="1" dirty="0" smtClean="0"/>
            </a:br>
            <a:r>
              <a:rPr lang="ru-RU" sz="3400" b="1" i="1" dirty="0" smtClean="0"/>
              <a:t>горе </a:t>
            </a:r>
            <a:r>
              <a:rPr lang="ru-RU" sz="3400" b="1" i="1" dirty="0" err="1"/>
              <a:t>горе</a:t>
            </a:r>
            <a:r>
              <a:rPr lang="ru-RU" sz="3400" b="1" i="1" dirty="0"/>
              <a:t> </a:t>
            </a:r>
            <a:r>
              <a:rPr lang="ru-RU" sz="3400" b="1" i="1" dirty="0" err="1"/>
              <a:t>како</a:t>
            </a:r>
            <a:r>
              <a:rPr lang="ru-RU" sz="3400" b="1" i="1" dirty="0"/>
              <a:t> </a:t>
            </a:r>
            <a:r>
              <a:rPr lang="ru-RU" sz="3400" b="1" i="1" dirty="0" err="1"/>
              <a:t>лишени</a:t>
            </a:r>
            <a:r>
              <a:rPr lang="ru-RU" sz="3400" b="1" i="1" dirty="0"/>
              <a:t> </a:t>
            </a:r>
            <a:r>
              <a:rPr lang="ru-RU" sz="3400" b="1" i="1" dirty="0" err="1"/>
              <a:t>быхом</a:t>
            </a:r>
            <a:r>
              <a:rPr lang="ru-RU" sz="3400" b="1" i="1" dirty="0"/>
              <a:t> </a:t>
            </a:r>
            <a:r>
              <a:rPr lang="ru-RU" sz="3400" b="1" i="1" dirty="0" smtClean="0"/>
              <a:t/>
            </a:r>
            <a:br>
              <a:rPr lang="ru-RU" sz="3400" b="1" i="1" dirty="0" smtClean="0"/>
            </a:br>
            <a:r>
              <a:rPr lang="ru-RU" sz="3400" b="1" i="1" dirty="0" err="1" smtClean="0"/>
              <a:t>добраго</a:t>
            </a:r>
            <a:r>
              <a:rPr lang="ru-RU" sz="3400" b="1" i="1" dirty="0" smtClean="0"/>
              <a:t> </a:t>
            </a:r>
            <a:r>
              <a:rPr lang="ru-RU" sz="3400" b="1" i="1" dirty="0"/>
              <a:t>пастуха и правителя.</a:t>
            </a:r>
          </a:p>
        </p:txBody>
      </p:sp>
    </p:spTree>
    <p:extLst>
      <p:ext uri="{BB962C8B-B14F-4D97-AF65-F5344CB8AC3E}">
        <p14:creationId xmlns:p14="http://schemas.microsoft.com/office/powerpoint/2010/main" xmlns="" val="1272825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120680"/>
          </a:xfrm>
        </p:spPr>
        <p:txBody>
          <a:bodyPr>
            <a:normAutofit/>
          </a:bodyPr>
          <a:lstStyle/>
          <a:p>
            <a:r>
              <a:rPr lang="ru-RU" sz="3200" b="1" dirty="0"/>
              <a:t>Аллюзии</a:t>
            </a:r>
            <a:r>
              <a:rPr lang="ru-RU" sz="3200" dirty="0"/>
              <a:t>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b="1" i="1" dirty="0" smtClean="0"/>
              <a:t>Яко </a:t>
            </a:r>
            <a:r>
              <a:rPr lang="ru-RU" sz="3200" b="1" i="1" dirty="0"/>
              <a:t>створил </a:t>
            </a:r>
            <a:r>
              <a:rPr lang="ru-RU" sz="3200" b="1" i="1" dirty="0" err="1"/>
              <a:t>еси</a:t>
            </a:r>
            <a:r>
              <a:rPr lang="ru-RU" sz="3200" b="1" i="1" dirty="0"/>
              <a:t> дело равно апостолом. Хвалит </a:t>
            </a:r>
            <a:r>
              <a:rPr lang="ru-RU" sz="3200" b="1" i="1" dirty="0" err="1"/>
              <a:t>римскаа</a:t>
            </a:r>
            <a:r>
              <a:rPr lang="ru-RU" sz="3200" b="1" i="1" dirty="0"/>
              <a:t> земля </a:t>
            </a:r>
            <a:r>
              <a:rPr lang="ru-RU" sz="3200" b="1" i="1" dirty="0" err="1"/>
              <a:t>обою</a:t>
            </a:r>
            <a:r>
              <a:rPr lang="ru-RU" sz="3200" b="1" i="1" dirty="0"/>
              <a:t> апостолу </a:t>
            </a:r>
            <a:r>
              <a:rPr lang="ru-RU" sz="3200" b="1" i="1" dirty="0" smtClean="0"/>
              <a:t>Петра </a:t>
            </a:r>
            <a:r>
              <a:rPr lang="ru-RU" sz="3200" b="1" i="1" dirty="0"/>
              <a:t>и Павла, чтить и блажить </a:t>
            </a:r>
            <a:r>
              <a:rPr lang="ru-RU" sz="3200" b="1" i="1" dirty="0" err="1"/>
              <a:t>асиискаа</a:t>
            </a:r>
            <a:r>
              <a:rPr lang="ru-RU" sz="3200" b="1" i="1" dirty="0"/>
              <a:t> земля </a:t>
            </a:r>
            <a:r>
              <a:rPr lang="ru-RU" sz="3200" b="1" i="1" dirty="0" err="1"/>
              <a:t>Иоана</a:t>
            </a:r>
            <a:r>
              <a:rPr lang="ru-RU" sz="3200" b="1" i="1" dirty="0"/>
              <a:t> Богослова, а </a:t>
            </a:r>
            <a:r>
              <a:rPr lang="ru-RU" sz="3200" b="1" i="1" dirty="0" err="1"/>
              <a:t>египетскаа</a:t>
            </a:r>
            <a:r>
              <a:rPr lang="ru-RU" sz="3200" b="1" i="1" dirty="0"/>
              <a:t> марка </a:t>
            </a:r>
            <a:r>
              <a:rPr lang="ru-RU" sz="3200" b="1" i="1" dirty="0" err="1"/>
              <a:t>еугелиста</a:t>
            </a:r>
            <a:r>
              <a:rPr lang="ru-RU" sz="3200" b="1" i="1" dirty="0"/>
              <a:t> </a:t>
            </a:r>
            <a:r>
              <a:rPr lang="ru-RU" sz="3200" b="1" i="1" dirty="0" err="1"/>
              <a:t>греческаа</a:t>
            </a:r>
            <a:r>
              <a:rPr lang="ru-RU" sz="3200" b="1" i="1" dirty="0"/>
              <a:t> Андрея епископа</a:t>
            </a:r>
            <a:r>
              <a:rPr lang="ru-RU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2380690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12068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Метафоры и сравнения: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… </a:t>
            </a:r>
            <a:r>
              <a:rPr lang="ru-RU" sz="3200" b="1" i="1" dirty="0" smtClean="0"/>
              <a:t>яко </a:t>
            </a:r>
            <a:r>
              <a:rPr lang="ru-RU" sz="3200" b="1" i="1" dirty="0" err="1"/>
              <a:t>трьние</a:t>
            </a:r>
            <a:r>
              <a:rPr lang="ru-RU" sz="3200" b="1" i="1" dirty="0"/>
              <a:t> </a:t>
            </a:r>
            <a:r>
              <a:rPr lang="ru-RU" sz="3200" b="1" i="1" dirty="0" err="1"/>
              <a:t>въстерзалъ</a:t>
            </a:r>
            <a:r>
              <a:rPr lang="ru-RU" sz="3200" b="1" i="1" dirty="0"/>
              <a:t> </a:t>
            </a:r>
            <a:r>
              <a:rPr lang="ru-RU" sz="3200" b="1" i="1" dirty="0" err="1"/>
              <a:t>еси</a:t>
            </a:r>
            <a:r>
              <a:rPr lang="ru-RU" sz="3200" b="1" i="1" dirty="0"/>
              <a:t> </a:t>
            </a:r>
            <a:r>
              <a:rPr lang="ru-RU" sz="3200" b="1" i="1" dirty="0" err="1"/>
              <a:t>идолослужениа</a:t>
            </a:r>
            <a:r>
              <a:rPr lang="ru-RU" sz="3200" b="1" i="1" dirty="0"/>
              <a:t> от земля </a:t>
            </a:r>
            <a:r>
              <a:rPr lang="ru-RU" sz="3200" b="1" i="1" dirty="0" err="1"/>
              <a:t>прьмскыа</a:t>
            </a:r>
            <a:r>
              <a:rPr lang="ru-RU" sz="3200" b="1" i="1" dirty="0"/>
              <a:t>, яко плугом проповедью </a:t>
            </a:r>
            <a:r>
              <a:rPr lang="ru-RU" sz="3200" b="1" i="1" dirty="0" err="1"/>
              <a:t>взорал</a:t>
            </a:r>
            <a:r>
              <a:rPr lang="ru-RU" sz="3200" b="1" i="1" dirty="0"/>
              <a:t> </a:t>
            </a:r>
            <a:r>
              <a:rPr lang="ru-RU" sz="3200" b="1" i="1" dirty="0" err="1"/>
              <a:t>еси</a:t>
            </a:r>
            <a:r>
              <a:rPr lang="ru-RU" sz="3200" b="1" i="1" dirty="0"/>
              <a:t>, яко семенем учением словес </a:t>
            </a:r>
            <a:r>
              <a:rPr lang="ru-RU" sz="3200" b="1" i="1" dirty="0" err="1"/>
              <a:t>коняных</a:t>
            </a:r>
            <a:r>
              <a:rPr lang="ru-RU" sz="3200" b="1" i="1" dirty="0"/>
              <a:t> </a:t>
            </a:r>
            <a:r>
              <a:rPr lang="ru-RU" sz="3200" b="1" i="1" dirty="0" err="1"/>
              <a:t>насеялъ</a:t>
            </a:r>
            <a:r>
              <a:rPr lang="ru-RU" sz="3200" b="1" i="1" dirty="0"/>
              <a:t> </a:t>
            </a:r>
            <a:r>
              <a:rPr lang="ru-RU" sz="3200" b="1" i="1" dirty="0" err="1"/>
              <a:t>еси</a:t>
            </a:r>
            <a:r>
              <a:rPr lang="ru-RU" sz="3200" b="1" i="1" dirty="0"/>
              <a:t> </a:t>
            </a:r>
            <a:r>
              <a:rPr lang="ru-RU" sz="3200" b="1" i="1" dirty="0" err="1"/>
              <a:t>въ</a:t>
            </a:r>
            <a:r>
              <a:rPr lang="ru-RU" sz="3200" b="1" i="1" dirty="0"/>
              <a:t> браздах сердечных, </a:t>
            </a:r>
            <a:r>
              <a:rPr lang="ru-RU" sz="3200" b="1" i="1" dirty="0" err="1"/>
              <a:t>отнюду</a:t>
            </a:r>
            <a:r>
              <a:rPr lang="ru-RU" sz="3200" b="1" i="1" dirty="0"/>
              <a:t> ж </a:t>
            </a:r>
            <a:r>
              <a:rPr lang="ru-RU" sz="3200" b="1" i="1" dirty="0" err="1"/>
              <a:t>възрастають</a:t>
            </a:r>
            <a:r>
              <a:rPr lang="ru-RU" sz="3200" b="1" i="1" dirty="0"/>
              <a:t> </a:t>
            </a:r>
            <a:r>
              <a:rPr lang="ru-RU" sz="3200" b="1" i="1" dirty="0" err="1"/>
              <a:t>класы</a:t>
            </a:r>
            <a:r>
              <a:rPr lang="ru-RU" sz="3200" b="1" i="1" dirty="0"/>
              <a:t> добродетели, их же </a:t>
            </a:r>
            <a:r>
              <a:rPr lang="ru-RU" sz="3200" b="1" i="1" dirty="0" err="1"/>
              <a:t>сынове</a:t>
            </a:r>
            <a:r>
              <a:rPr lang="ru-RU" sz="3200" b="1" i="1" dirty="0"/>
              <a:t> </a:t>
            </a:r>
            <a:r>
              <a:rPr lang="ru-RU" sz="3200" b="1" i="1" dirty="0" err="1"/>
              <a:t>прьмьстии</a:t>
            </a:r>
            <a:r>
              <a:rPr lang="ru-RU" sz="3200" b="1" i="1" dirty="0"/>
              <a:t> яко серпом веры жнут</a:t>
            </a:r>
            <a:r>
              <a:rPr lang="ru-RU" sz="3200" b="1" dirty="0"/>
              <a:t>…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2929584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1634880"/>
              </p:ext>
            </p:extLst>
          </p:nvPr>
        </p:nvGraphicFramePr>
        <p:xfrm>
          <a:off x="539552" y="978075"/>
          <a:ext cx="8136904" cy="5331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  <a:gridCol w="4068452"/>
              </a:tblGrid>
              <a:tr h="2931811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«Слово о житии и преставлении великого князя Дмитрия Ивановича, царя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</a:rPr>
                        <a:t>русьскаго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«О житии и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</a:rPr>
                        <a:t>подвизех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</a:rPr>
                        <a:t>блаженнаго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</a:rPr>
                        <a:t>достохвального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великого князя и царя русского Димитрия Ивановича». </a:t>
                      </a:r>
                      <a:endParaRPr lang="ru-RU" sz="2800" dirty="0"/>
                    </a:p>
                  </a:txBody>
                  <a:tcPr/>
                </a:tc>
              </a:tr>
              <a:tr h="2252765"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</a:rPr>
                        <a:t>Сий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</a:rPr>
                        <a:t>убо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великий князь Дмитрий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</a:rPr>
                        <a:t>Сий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богом препрославленный и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</a:rPr>
                        <a:t>достохвальный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великий князь Дмитрий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0" y="33265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«Степенная книга»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3265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Ранний список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374868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5679282"/>
              </p:ext>
            </p:extLst>
          </p:nvPr>
        </p:nvGraphicFramePr>
        <p:xfrm>
          <a:off x="467544" y="980728"/>
          <a:ext cx="8136904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452"/>
                <a:gridCol w="4068452"/>
              </a:tblGrid>
              <a:tr h="4896544">
                <a:tc>
                  <a:txBody>
                    <a:bodyPr/>
                    <a:lstStyle/>
                    <a:p>
                      <a:r>
                        <a:rPr lang="ru-RU" sz="3000" b="1" dirty="0" err="1" smtClean="0">
                          <a:solidFill>
                            <a:schemeClr val="tx1"/>
                          </a:solidFill>
                        </a:rPr>
                        <a:t>Сий</a:t>
                      </a:r>
                      <a:r>
                        <a:rPr lang="ru-RU" sz="3000" b="1" dirty="0" smtClean="0">
                          <a:solidFill>
                            <a:schemeClr val="tx1"/>
                          </a:solidFill>
                        </a:rPr>
                        <a:t> же оста млад </a:t>
                      </a:r>
                      <a:r>
                        <a:rPr lang="ru-RU" sz="3000" b="1" dirty="0" err="1" smtClean="0">
                          <a:solidFill>
                            <a:schemeClr val="tx1"/>
                          </a:solidFill>
                        </a:rPr>
                        <a:t>сыи</a:t>
                      </a:r>
                      <a:r>
                        <a:rPr lang="ru-RU" sz="3000" b="1" dirty="0" smtClean="0">
                          <a:solidFill>
                            <a:schemeClr val="tx1"/>
                          </a:solidFill>
                        </a:rPr>
                        <a:t>, яко лет девять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1" dirty="0" err="1" smtClean="0">
                          <a:solidFill>
                            <a:schemeClr val="tx1"/>
                          </a:solidFill>
                        </a:rPr>
                        <a:t>Сий</a:t>
                      </a:r>
                      <a:r>
                        <a:rPr lang="ru-RU" sz="3000" b="1" dirty="0" smtClean="0">
                          <a:solidFill>
                            <a:schemeClr val="tx1"/>
                          </a:solidFill>
                        </a:rPr>
                        <a:t> же богом </a:t>
                      </a:r>
                      <a:r>
                        <a:rPr lang="ru-RU" sz="3000" b="1" dirty="0" err="1" smtClean="0">
                          <a:solidFill>
                            <a:schemeClr val="tx1"/>
                          </a:solidFill>
                        </a:rPr>
                        <a:t>возлюбленныи</a:t>
                      </a:r>
                      <a:r>
                        <a:rPr lang="ru-RU" sz="3000" b="1" dirty="0" smtClean="0">
                          <a:solidFill>
                            <a:schemeClr val="tx1"/>
                          </a:solidFill>
                        </a:rPr>
                        <a:t> сын его и наследник, великий князь Дмитрий, тогда млад </a:t>
                      </a:r>
                      <a:r>
                        <a:rPr lang="ru-RU" sz="3000" b="1" dirty="0" err="1" smtClean="0">
                          <a:solidFill>
                            <a:schemeClr val="tx1"/>
                          </a:solidFill>
                        </a:rPr>
                        <a:t>сыи</a:t>
                      </a:r>
                      <a:r>
                        <a:rPr lang="ru-RU" sz="3000" b="1" dirty="0" smtClean="0">
                          <a:solidFill>
                            <a:schemeClr val="tx1"/>
                          </a:solidFill>
                        </a:rPr>
                        <a:t>, оста честна си родителя летом яко десяти, </a:t>
                      </a:r>
                      <a:r>
                        <a:rPr lang="ru-RU" sz="3000" b="1" dirty="0" err="1" smtClean="0">
                          <a:solidFill>
                            <a:schemeClr val="tx1"/>
                          </a:solidFill>
                        </a:rPr>
                        <a:t>мудростию</a:t>
                      </a:r>
                      <a:r>
                        <a:rPr lang="ru-RU" sz="3000" b="1" dirty="0" smtClean="0">
                          <a:solidFill>
                            <a:schemeClr val="tx1"/>
                          </a:solidFill>
                        </a:rPr>
                        <a:t> же возраста яко </a:t>
                      </a:r>
                      <a:r>
                        <a:rPr lang="ru-RU" sz="3000" b="1" dirty="0" err="1" smtClean="0">
                          <a:solidFill>
                            <a:schemeClr val="tx1"/>
                          </a:solidFill>
                        </a:rPr>
                        <a:t>тысящелетен</a:t>
                      </a:r>
                      <a:r>
                        <a:rPr lang="ru-RU" sz="30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3691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24936" cy="56886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«Заволжские старцы»</a:t>
            </a:r>
            <a:r>
              <a:rPr lang="ru-RU" sz="4000" b="1" dirty="0"/>
              <a:t> –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Нил </a:t>
            </a:r>
            <a:r>
              <a:rPr lang="ru-RU" sz="4000" b="1" dirty="0" err="1" smtClean="0"/>
              <a:t>Сорский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1" dirty="0"/>
              <a:t>По </a:t>
            </a:r>
            <a:r>
              <a:rPr lang="ru-RU" sz="4000" b="1" i="1" dirty="0" err="1"/>
              <a:t>изшествии</a:t>
            </a:r>
            <a:r>
              <a:rPr lang="ru-RU" sz="4000" b="1" i="1" dirty="0"/>
              <a:t> </a:t>
            </a:r>
            <a:r>
              <a:rPr lang="ru-RU" sz="4000" b="1" i="1" dirty="0" smtClean="0"/>
              <a:t>же </a:t>
            </a:r>
            <a:r>
              <a:rPr lang="ru-RU" sz="4000" b="1" i="1" dirty="0"/>
              <a:t>от жития сего что бывает? Положи мысль </a:t>
            </a:r>
            <a:r>
              <a:rPr lang="ru-RU" sz="4000" b="1" i="1" dirty="0" err="1"/>
              <a:t>тверде</a:t>
            </a:r>
            <a:r>
              <a:rPr lang="ru-RU" sz="4000" b="1" i="1" dirty="0"/>
              <a:t> </a:t>
            </a:r>
            <a:r>
              <a:rPr lang="ru-RU" sz="4000" b="1" i="1" dirty="0" smtClean="0"/>
              <a:t>во глаголемое. </a:t>
            </a:r>
            <a:r>
              <a:rPr lang="ru-RU" sz="4000" b="1" i="1" dirty="0"/>
              <a:t>Чим </a:t>
            </a:r>
            <a:r>
              <a:rPr lang="ru-RU" sz="4000" b="1" i="1" dirty="0" err="1"/>
              <a:t>пользова</a:t>
            </a:r>
            <a:r>
              <a:rPr lang="ru-RU" sz="4000" b="1" i="1" dirty="0"/>
              <a:t> мир держа</a:t>
            </a:r>
            <a:r>
              <a:rPr lang="ru-RU" sz="4000" b="1" i="1" u="sng" dirty="0"/>
              <a:t>щ</a:t>
            </a:r>
            <a:r>
              <a:rPr lang="ru-RU" sz="4000" b="1" i="1" dirty="0"/>
              <a:t>их его? </a:t>
            </a:r>
            <a:r>
              <a:rPr lang="ru-RU" sz="4000" b="1" i="1" u="sng" dirty="0"/>
              <a:t>Аще</a:t>
            </a:r>
            <a:r>
              <a:rPr lang="ru-RU" sz="4000" b="1" i="1" dirty="0"/>
              <a:t> кои славы и чести и </a:t>
            </a:r>
            <a:r>
              <a:rPr lang="ru-RU" sz="4000" b="1" i="1" dirty="0" err="1"/>
              <a:t>богатьство</a:t>
            </a:r>
            <a:r>
              <a:rPr lang="ru-RU" sz="4000" b="1" i="1" dirty="0"/>
              <a:t> </a:t>
            </a:r>
            <a:r>
              <a:rPr lang="ru-RU" sz="4000" b="1" i="1" dirty="0" err="1"/>
              <a:t>име</a:t>
            </a:r>
            <a:r>
              <a:rPr lang="ru-RU" sz="4000" b="1" i="1" u="sng" dirty="0" err="1"/>
              <a:t>ша</a:t>
            </a:r>
            <a:r>
              <a:rPr lang="ru-RU" sz="4000" b="1" i="1" dirty="0"/>
              <a:t>, не вся ли сия ни во что же </a:t>
            </a:r>
            <a:r>
              <a:rPr lang="ru-RU" sz="4000" b="1" i="1" dirty="0" err="1"/>
              <a:t>бы</a:t>
            </a:r>
            <a:r>
              <a:rPr lang="ru-RU" sz="4000" b="1" i="1" u="sng" dirty="0" err="1"/>
              <a:t>ша</a:t>
            </a:r>
            <a:r>
              <a:rPr lang="ru-RU" sz="4000" b="1" i="1" dirty="0"/>
              <a:t> и яко сень </a:t>
            </a:r>
            <a:r>
              <a:rPr lang="ru-RU" sz="4000" b="1" i="1" dirty="0" err="1"/>
              <a:t>мимоидо</a:t>
            </a:r>
            <a:r>
              <a:rPr lang="ru-RU" sz="4000" b="1" i="1" u="sng" dirty="0" err="1"/>
              <a:t>ша</a:t>
            </a:r>
            <a:r>
              <a:rPr lang="ru-RU" sz="4000" b="1" i="1" dirty="0"/>
              <a:t>, и яко дым </a:t>
            </a:r>
            <a:r>
              <a:rPr lang="ru-RU" sz="4000" b="1" i="1" dirty="0" err="1"/>
              <a:t>исчезо</a:t>
            </a:r>
            <a:r>
              <a:rPr lang="ru-RU" sz="4000" b="1" i="1" u="sng" dirty="0" err="1"/>
              <a:t>ша</a:t>
            </a:r>
            <a:r>
              <a:rPr lang="ru-RU" sz="4000" b="1" i="1" dirty="0" smtClean="0"/>
              <a:t>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1840000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136904" cy="5616624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solidFill>
                  <a:schemeClr val="tx1"/>
                </a:solidFill>
              </a:rPr>
              <a:t>Иосифляне – Иосиф </a:t>
            </a:r>
            <a:r>
              <a:rPr lang="ru-RU" sz="3600" b="1" dirty="0" smtClean="0">
                <a:solidFill>
                  <a:schemeClr val="tx1"/>
                </a:solidFill>
              </a:rPr>
              <a:t>Волоцкий</a:t>
            </a:r>
          </a:p>
          <a:p>
            <a:pPr algn="l"/>
            <a:r>
              <a:rPr lang="ru-RU" sz="3400" b="1" i="1" dirty="0" err="1" smtClean="0">
                <a:solidFill>
                  <a:schemeClr val="tx1"/>
                </a:solidFill>
              </a:rPr>
              <a:t>Отрочата</a:t>
            </a:r>
            <a:r>
              <a:rPr lang="ru-RU" sz="3400" b="1" i="1" dirty="0" smtClean="0">
                <a:solidFill>
                  <a:schemeClr val="tx1"/>
                </a:solidFill>
              </a:rPr>
              <a:t> </a:t>
            </a:r>
            <a:r>
              <a:rPr lang="ru-RU" sz="3400" b="1" i="1" dirty="0">
                <a:solidFill>
                  <a:schemeClr val="tx1"/>
                </a:solidFill>
              </a:rPr>
              <a:t>верных </a:t>
            </a:r>
            <a:r>
              <a:rPr lang="ru-RU" sz="3400" b="1" i="1" dirty="0" err="1">
                <a:solidFill>
                  <a:schemeClr val="tx1"/>
                </a:solidFill>
              </a:rPr>
              <a:t>множицею</a:t>
            </a:r>
            <a:r>
              <a:rPr lang="ru-RU" sz="3400" b="1" i="1" dirty="0">
                <a:solidFill>
                  <a:schemeClr val="tx1"/>
                </a:solidFill>
              </a:rPr>
              <a:t> </a:t>
            </a:r>
            <a:r>
              <a:rPr lang="ru-RU" sz="3400" b="1" i="1" dirty="0" err="1">
                <a:solidFill>
                  <a:schemeClr val="tx1"/>
                </a:solidFill>
              </a:rPr>
              <a:t>убо</a:t>
            </a:r>
            <a:r>
              <a:rPr lang="ru-RU" sz="3400" b="1" i="1" dirty="0">
                <a:solidFill>
                  <a:schemeClr val="tx1"/>
                </a:solidFill>
              </a:rPr>
              <a:t> к целомудрию </a:t>
            </a:r>
            <a:r>
              <a:rPr lang="ru-RU" sz="3400" b="1" i="1" dirty="0" err="1">
                <a:solidFill>
                  <a:schemeClr val="tx1"/>
                </a:solidFill>
              </a:rPr>
              <a:t>родителеи</a:t>
            </a:r>
            <a:r>
              <a:rPr lang="ru-RU" sz="3400" b="1" i="1" dirty="0">
                <a:solidFill>
                  <a:schemeClr val="tx1"/>
                </a:solidFill>
              </a:rPr>
              <a:t> их умирают </a:t>
            </a:r>
            <a:r>
              <a:rPr lang="ru-RU" sz="3400" b="1" i="1" dirty="0" err="1">
                <a:solidFill>
                  <a:schemeClr val="tx1"/>
                </a:solidFill>
              </a:rPr>
              <a:t>божественым</a:t>
            </a:r>
            <a:r>
              <a:rPr lang="ru-RU" sz="3400" b="1" i="1" dirty="0">
                <a:solidFill>
                  <a:schemeClr val="tx1"/>
                </a:solidFill>
              </a:rPr>
              <a:t> промыслом, яко да се </a:t>
            </a:r>
            <a:r>
              <a:rPr lang="ru-RU" sz="3400" b="1" i="1" dirty="0" err="1">
                <a:solidFill>
                  <a:schemeClr val="tx1"/>
                </a:solidFill>
              </a:rPr>
              <a:t>видевше</a:t>
            </a:r>
            <a:r>
              <a:rPr lang="ru-RU" sz="3400" b="1" i="1" dirty="0">
                <a:solidFill>
                  <a:schemeClr val="tx1"/>
                </a:solidFill>
              </a:rPr>
              <a:t>, родители их </a:t>
            </a:r>
            <a:r>
              <a:rPr lang="ru-RU" sz="3400" b="1" i="1" dirty="0" err="1">
                <a:solidFill>
                  <a:schemeClr val="tx1"/>
                </a:solidFill>
              </a:rPr>
              <a:t>абие</a:t>
            </a:r>
            <a:r>
              <a:rPr lang="ru-RU" sz="3400" b="1" i="1" dirty="0">
                <a:solidFill>
                  <a:schemeClr val="tx1"/>
                </a:solidFill>
              </a:rPr>
              <a:t> </a:t>
            </a:r>
            <a:r>
              <a:rPr lang="ru-RU" sz="3400" b="1" i="1" dirty="0" smtClean="0">
                <a:solidFill>
                  <a:schemeClr val="tx1"/>
                </a:solidFill>
              </a:rPr>
              <a:t>устрашаться </a:t>
            </a:r>
            <a:r>
              <a:rPr lang="ru-RU" sz="3400" b="1" i="1" dirty="0">
                <a:solidFill>
                  <a:schemeClr val="tx1"/>
                </a:solidFill>
              </a:rPr>
              <a:t>и сего ради </a:t>
            </a:r>
            <a:r>
              <a:rPr lang="ru-RU" sz="3400" b="1" i="1" dirty="0" err="1">
                <a:solidFill>
                  <a:schemeClr val="tx1"/>
                </a:solidFill>
              </a:rPr>
              <a:t>умилившеся</a:t>
            </a:r>
            <a:r>
              <a:rPr lang="ru-RU" sz="3400" b="1" i="1" dirty="0">
                <a:solidFill>
                  <a:schemeClr val="tx1"/>
                </a:solidFill>
              </a:rPr>
              <a:t> </a:t>
            </a:r>
            <a:r>
              <a:rPr lang="ru-RU" sz="3400" b="1" i="1" dirty="0" err="1" smtClean="0">
                <a:solidFill>
                  <a:schemeClr val="tx1"/>
                </a:solidFill>
              </a:rPr>
              <a:t>уцеломудрятся</a:t>
            </a:r>
            <a:endParaRPr lang="ru-RU" sz="34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«</a:t>
            </a:r>
            <a:r>
              <a:rPr lang="ru-RU" sz="2800" b="1" dirty="0">
                <a:solidFill>
                  <a:schemeClr val="tx1"/>
                </a:solidFill>
              </a:rPr>
              <a:t>Послание к </a:t>
            </a:r>
            <a:r>
              <a:rPr lang="ru-RU" sz="2800" b="1" dirty="0" err="1">
                <a:solidFill>
                  <a:schemeClr val="tx1"/>
                </a:solidFill>
              </a:rPr>
              <a:t>некоеи</a:t>
            </a:r>
            <a:r>
              <a:rPr lang="ru-RU" sz="2800" b="1" dirty="0">
                <a:solidFill>
                  <a:schemeClr val="tx1"/>
                </a:solidFill>
              </a:rPr>
              <a:t> княгине вдове, давшей по своих </a:t>
            </a:r>
            <a:r>
              <a:rPr lang="ru-RU" sz="2800" b="1" dirty="0" err="1">
                <a:solidFill>
                  <a:schemeClr val="tx1"/>
                </a:solidFill>
              </a:rPr>
              <a:t>детех</a:t>
            </a:r>
            <a:r>
              <a:rPr lang="ru-RU" sz="2800" b="1" dirty="0">
                <a:solidFill>
                  <a:schemeClr val="tx1"/>
                </a:solidFill>
              </a:rPr>
              <a:t> сорокоуст и </a:t>
            </a:r>
            <a:r>
              <a:rPr lang="ru-RU" sz="2800" b="1" dirty="0" err="1">
                <a:solidFill>
                  <a:schemeClr val="tx1"/>
                </a:solidFill>
              </a:rPr>
              <a:t>пороптавшеи</a:t>
            </a:r>
            <a:r>
              <a:rPr lang="ru-RU" sz="2800" b="1" dirty="0">
                <a:solidFill>
                  <a:schemeClr val="tx1"/>
                </a:solidFill>
              </a:rPr>
              <a:t>». </a:t>
            </a:r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874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136904" cy="5544616"/>
          </a:xfrm>
        </p:spPr>
        <p:txBody>
          <a:bodyPr>
            <a:noAutofit/>
          </a:bodyPr>
          <a:lstStyle/>
          <a:p>
            <a:r>
              <a:rPr lang="ru-RU" sz="4000" b="1" i="1" u="sng" dirty="0">
                <a:solidFill>
                  <a:schemeClr val="tx1"/>
                </a:solidFill>
              </a:rPr>
              <a:t>А что</a:t>
            </a:r>
            <a:r>
              <a:rPr lang="ru-RU" sz="4000" b="1" i="1" dirty="0">
                <a:solidFill>
                  <a:schemeClr val="tx1"/>
                </a:solidFill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</a:rPr>
              <a:t>еси</a:t>
            </a:r>
            <a:r>
              <a:rPr lang="ru-RU" sz="4000" b="1" i="1" dirty="0">
                <a:solidFill>
                  <a:schemeClr val="tx1"/>
                </a:solidFill>
              </a:rPr>
              <a:t> писала «по твоих </a:t>
            </a:r>
            <a:r>
              <a:rPr lang="ru-RU" sz="4000" b="1" i="1" dirty="0" err="1">
                <a:solidFill>
                  <a:schemeClr val="tx1"/>
                </a:solidFill>
              </a:rPr>
              <a:t>детех</a:t>
            </a:r>
            <a:r>
              <a:rPr lang="ru-RU" sz="4000" b="1" i="1" dirty="0">
                <a:solidFill>
                  <a:schemeClr val="tx1"/>
                </a:solidFill>
              </a:rPr>
              <a:t> не </a:t>
            </a:r>
            <a:r>
              <a:rPr lang="ru-RU" sz="4000" b="1" i="1" u="sng" dirty="0">
                <a:solidFill>
                  <a:schemeClr val="tx1"/>
                </a:solidFill>
              </a:rPr>
              <a:t>бывали</a:t>
            </a:r>
            <a:r>
              <a:rPr lang="ru-RU" sz="4000" b="1" i="1" dirty="0">
                <a:solidFill>
                  <a:schemeClr val="tx1"/>
                </a:solidFill>
              </a:rPr>
              <a:t> ни </a:t>
            </a:r>
            <a:r>
              <a:rPr lang="ru-RU" sz="4000" b="1" i="1" u="sng" dirty="0">
                <a:solidFill>
                  <a:schemeClr val="tx1"/>
                </a:solidFill>
              </a:rPr>
              <a:t>о</a:t>
            </a:r>
            <a:r>
              <a:rPr lang="ru-RU" sz="4000" b="1" i="1" dirty="0">
                <a:solidFill>
                  <a:schemeClr val="tx1"/>
                </a:solidFill>
              </a:rPr>
              <a:t>дна </a:t>
            </a:r>
            <a:r>
              <a:rPr lang="ru-RU" sz="4000" b="1" i="1" dirty="0" err="1">
                <a:solidFill>
                  <a:schemeClr val="tx1"/>
                </a:solidFill>
              </a:rPr>
              <a:t>панафида</a:t>
            </a:r>
            <a:r>
              <a:rPr lang="ru-RU" sz="4000" b="1" i="1" dirty="0">
                <a:solidFill>
                  <a:schemeClr val="tx1"/>
                </a:solidFill>
              </a:rPr>
              <a:t> у нас», </a:t>
            </a:r>
            <a:r>
              <a:rPr lang="ru-RU" sz="4000" b="1" i="1" u="sng" dirty="0" err="1">
                <a:solidFill>
                  <a:schemeClr val="tx1"/>
                </a:solidFill>
              </a:rPr>
              <a:t>ино</a:t>
            </a:r>
            <a:r>
              <a:rPr lang="ru-RU" sz="4000" b="1" i="1" dirty="0">
                <a:solidFill>
                  <a:schemeClr val="tx1"/>
                </a:solidFill>
              </a:rPr>
              <a:t> госпоже у нас на </a:t>
            </a:r>
            <a:r>
              <a:rPr lang="ru-RU" sz="4000" b="1" i="1" dirty="0" err="1">
                <a:solidFill>
                  <a:schemeClr val="tx1"/>
                </a:solidFill>
              </a:rPr>
              <a:t>всякои</a:t>
            </a:r>
            <a:r>
              <a:rPr lang="ru-RU" sz="4000" b="1" i="1" dirty="0">
                <a:solidFill>
                  <a:schemeClr val="tx1"/>
                </a:solidFill>
              </a:rPr>
              <a:t> недели по три </a:t>
            </a:r>
            <a:r>
              <a:rPr lang="ru-RU" sz="4000" b="1" i="1" dirty="0" err="1">
                <a:solidFill>
                  <a:schemeClr val="tx1"/>
                </a:solidFill>
              </a:rPr>
              <a:t>панафиды</a:t>
            </a:r>
            <a:r>
              <a:rPr lang="ru-RU" sz="4000" b="1" i="1" dirty="0">
                <a:solidFill>
                  <a:schemeClr val="tx1"/>
                </a:solidFill>
              </a:rPr>
              <a:t> </a:t>
            </a:r>
            <a:r>
              <a:rPr lang="ru-RU" sz="4000" b="1" i="1" u="sng" dirty="0">
                <a:solidFill>
                  <a:schemeClr val="tx1"/>
                </a:solidFill>
              </a:rPr>
              <a:t>да</a:t>
            </a:r>
            <a:r>
              <a:rPr lang="ru-RU" sz="4000" b="1" i="1" dirty="0">
                <a:solidFill>
                  <a:schemeClr val="tx1"/>
                </a:solidFill>
              </a:rPr>
              <a:t> по девяти </a:t>
            </a:r>
            <a:r>
              <a:rPr lang="ru-RU" sz="4000" b="1" i="1" dirty="0" err="1">
                <a:solidFill>
                  <a:schemeClr val="tx1"/>
                </a:solidFill>
              </a:rPr>
              <a:t>литеи</a:t>
            </a:r>
            <a:r>
              <a:rPr lang="ru-RU" sz="4000" b="1" i="1" dirty="0">
                <a:solidFill>
                  <a:schemeClr val="tx1"/>
                </a:solidFill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</a:rPr>
              <a:t>заупокоиныих</a:t>
            </a:r>
            <a:r>
              <a:rPr lang="ru-RU" sz="4000" b="1" i="1" dirty="0">
                <a:solidFill>
                  <a:schemeClr val="tx1"/>
                </a:solidFill>
              </a:rPr>
              <a:t>, да повседневная </a:t>
            </a:r>
            <a:r>
              <a:rPr lang="ru-RU" sz="4000" b="1" i="1" dirty="0" smtClean="0">
                <a:solidFill>
                  <a:schemeClr val="tx1"/>
                </a:solidFill>
              </a:rPr>
              <a:t>обедня</a:t>
            </a:r>
            <a:r>
              <a:rPr lang="ru-RU" sz="4000" b="1" i="1" dirty="0">
                <a:solidFill>
                  <a:schemeClr val="tx1"/>
                </a:solidFill>
              </a:rPr>
              <a:t>.</a:t>
            </a:r>
            <a:endParaRPr lang="ru-RU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07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90465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4000" b="1" dirty="0" err="1" smtClean="0">
                <a:solidFill>
                  <a:schemeClr val="tx1"/>
                </a:solidFill>
              </a:rPr>
              <a:t>Извитие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или плетение </a:t>
            </a:r>
            <a:r>
              <a:rPr lang="ru-RU" sz="4000" b="1" dirty="0" smtClean="0">
                <a:solidFill>
                  <a:schemeClr val="tx1"/>
                </a:solidFill>
              </a:rPr>
              <a:t>словес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– </a:t>
            </a:r>
            <a:r>
              <a:rPr lang="ru-RU" b="1" dirty="0" smtClean="0">
                <a:solidFill>
                  <a:schemeClr val="tx1"/>
                </a:solidFill>
              </a:rPr>
              <a:t>Резко </a:t>
            </a:r>
            <a:r>
              <a:rPr lang="ru-RU" b="1" dirty="0">
                <a:solidFill>
                  <a:schemeClr val="tx1"/>
                </a:solidFill>
              </a:rPr>
              <a:t>повышается продуктивность </a:t>
            </a:r>
            <a:r>
              <a:rPr lang="ru-RU" b="1" dirty="0" smtClean="0">
                <a:solidFill>
                  <a:schemeClr val="tx1"/>
                </a:solidFill>
              </a:rPr>
              <a:t>сложений: </a:t>
            </a:r>
            <a:r>
              <a:rPr lang="ru-RU" b="1" i="1" dirty="0" err="1" smtClean="0">
                <a:solidFill>
                  <a:schemeClr val="tx1"/>
                </a:solidFill>
              </a:rPr>
              <a:t>благопоспешение</a:t>
            </a:r>
            <a:r>
              <a:rPr lang="ru-RU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великозлобство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бесояростный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неискусоздобнии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младенци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– Отвлеченная </a:t>
            </a:r>
            <a:r>
              <a:rPr lang="ru-RU" b="1" dirty="0">
                <a:solidFill>
                  <a:schemeClr val="tx1"/>
                </a:solidFill>
              </a:rPr>
              <a:t>лексика: </a:t>
            </a:r>
            <a:r>
              <a:rPr lang="ru-RU" b="1" i="1" dirty="0" err="1">
                <a:solidFill>
                  <a:schemeClr val="tx1"/>
                </a:solidFill>
              </a:rPr>
              <a:t>умышление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smtClean="0">
                <a:solidFill>
                  <a:schemeClr val="tx1"/>
                </a:solidFill>
              </a:rPr>
              <a:t>мудрование, </a:t>
            </a:r>
            <a:r>
              <a:rPr lang="ru-RU" b="1" i="1" dirty="0">
                <a:solidFill>
                  <a:schemeClr val="tx1"/>
                </a:solidFill>
              </a:rPr>
              <a:t>учительство</a:t>
            </a:r>
            <a:r>
              <a:rPr lang="ru-RU" b="1" dirty="0">
                <a:solidFill>
                  <a:schemeClr val="tx1"/>
                </a:solidFill>
              </a:rPr>
              <a:t> и под.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– Нагромождение </a:t>
            </a:r>
            <a:r>
              <a:rPr lang="ru-RU" b="1" dirty="0">
                <a:solidFill>
                  <a:schemeClr val="tx1"/>
                </a:solidFill>
              </a:rPr>
              <a:t>синонимичных конструкций: </a:t>
            </a:r>
            <a:r>
              <a:rPr lang="ru-RU" b="1" i="1" dirty="0" err="1">
                <a:solidFill>
                  <a:schemeClr val="tx1"/>
                </a:solidFill>
              </a:rPr>
              <a:t>Моляще</a:t>
            </a:r>
            <a:r>
              <a:rPr lang="ru-RU" b="1" i="1" dirty="0">
                <a:solidFill>
                  <a:schemeClr val="tx1"/>
                </a:solidFill>
              </a:rPr>
              <a:t> его, </a:t>
            </a:r>
            <a:r>
              <a:rPr lang="ru-RU" b="1" i="1" dirty="0" err="1">
                <a:solidFill>
                  <a:schemeClr val="tx1"/>
                </a:solidFill>
              </a:rPr>
              <a:t>всемилостиваго</a:t>
            </a:r>
            <a:r>
              <a:rPr lang="ru-RU" b="1" i="1" dirty="0">
                <a:solidFill>
                  <a:schemeClr val="tx1"/>
                </a:solidFill>
              </a:rPr>
              <a:t> Бога, и пречистую его матерь, заступницу нашу, и </a:t>
            </a:r>
            <a:r>
              <a:rPr lang="ru-RU" b="1" i="1" dirty="0" err="1">
                <a:solidFill>
                  <a:schemeClr val="tx1"/>
                </a:solidFill>
              </a:rPr>
              <a:t>молебницу</a:t>
            </a:r>
            <a:r>
              <a:rPr lang="ru-RU" b="1" i="1" dirty="0">
                <a:solidFill>
                  <a:schemeClr val="tx1"/>
                </a:solidFill>
              </a:rPr>
              <a:t>, и помощницу всему роду нашему </a:t>
            </a:r>
            <a:r>
              <a:rPr lang="ru-RU" b="1" i="1" dirty="0" err="1">
                <a:solidFill>
                  <a:schemeClr val="tx1"/>
                </a:solidFill>
              </a:rPr>
              <a:t>християньскому</a:t>
            </a:r>
            <a:r>
              <a:rPr lang="ru-RU" b="1" i="1" dirty="0">
                <a:solidFill>
                  <a:schemeClr val="tx1"/>
                </a:solidFill>
              </a:rPr>
              <a:t>…</a:t>
            </a:r>
            <a:endParaRPr lang="ru-RU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315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96944" cy="612068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tx1"/>
                </a:solidFill>
              </a:rPr>
              <a:t>Увы </a:t>
            </a:r>
            <a:r>
              <a:rPr lang="ru-RU" sz="3400" b="1" dirty="0">
                <a:solidFill>
                  <a:schemeClr val="tx1"/>
                </a:solidFill>
              </a:rPr>
              <a:t>мне, грешному, горе мне окаянному, ох мне скверному! Кто </a:t>
            </a:r>
            <a:r>
              <a:rPr lang="ru-RU" sz="3400" b="1" dirty="0" err="1">
                <a:solidFill>
                  <a:schemeClr val="tx1"/>
                </a:solidFill>
              </a:rPr>
              <a:t>есмь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азъ</a:t>
            </a:r>
            <a:r>
              <a:rPr lang="ru-RU" sz="3400" b="1" dirty="0">
                <a:solidFill>
                  <a:schemeClr val="tx1"/>
                </a:solidFill>
              </a:rPr>
              <a:t>, на таковую высоту </a:t>
            </a:r>
            <a:r>
              <a:rPr lang="ru-RU" sz="3400" b="1" dirty="0" err="1">
                <a:solidFill>
                  <a:schemeClr val="tx1"/>
                </a:solidFill>
              </a:rPr>
              <a:t>дерзати</a:t>
            </a:r>
            <a:r>
              <a:rPr lang="ru-RU" sz="3400" b="1" dirty="0">
                <a:solidFill>
                  <a:schemeClr val="tx1"/>
                </a:solidFill>
              </a:rPr>
              <a:t>? Бога ради, </a:t>
            </a:r>
            <a:r>
              <a:rPr lang="ru-RU" sz="3400" b="1" dirty="0" err="1">
                <a:solidFill>
                  <a:schemeClr val="tx1"/>
                </a:solidFill>
              </a:rPr>
              <a:t>господие</a:t>
            </a:r>
            <a:r>
              <a:rPr lang="ru-RU" sz="3400" b="1" dirty="0">
                <a:solidFill>
                  <a:schemeClr val="tx1"/>
                </a:solidFill>
              </a:rPr>
              <a:t> и отцы, молю </a:t>
            </a:r>
            <a:r>
              <a:rPr lang="ru-RU" sz="3400" b="1" dirty="0" err="1">
                <a:solidFill>
                  <a:schemeClr val="tx1"/>
                </a:solidFill>
              </a:rPr>
              <a:t>васъ</a:t>
            </a:r>
            <a:r>
              <a:rPr lang="ru-RU" sz="3400" b="1" dirty="0">
                <a:solidFill>
                  <a:schemeClr val="tx1"/>
                </a:solidFill>
              </a:rPr>
              <a:t>, </a:t>
            </a:r>
            <a:r>
              <a:rPr lang="ru-RU" sz="3400" b="1" dirty="0" err="1">
                <a:solidFill>
                  <a:schemeClr val="tx1"/>
                </a:solidFill>
              </a:rPr>
              <a:t>престаните</a:t>
            </a:r>
            <a:r>
              <a:rPr lang="ru-RU" sz="3400" b="1" dirty="0">
                <a:solidFill>
                  <a:schemeClr val="tx1"/>
                </a:solidFill>
              </a:rPr>
              <a:t> от </a:t>
            </a:r>
            <a:r>
              <a:rPr lang="ru-RU" sz="3400" b="1" dirty="0" err="1">
                <a:solidFill>
                  <a:schemeClr val="tx1"/>
                </a:solidFill>
              </a:rPr>
              <a:t>таковаго</a:t>
            </a:r>
            <a:r>
              <a:rPr lang="ru-RU" sz="3400" b="1" dirty="0">
                <a:solidFill>
                  <a:schemeClr val="tx1"/>
                </a:solidFill>
              </a:rPr>
              <a:t> начинания! </a:t>
            </a:r>
            <a:r>
              <a:rPr lang="ru-RU" sz="3400" b="1" dirty="0" err="1">
                <a:solidFill>
                  <a:schemeClr val="tx1"/>
                </a:solidFill>
              </a:rPr>
              <a:t>Азъ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братъ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вашъ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недостоинъ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есми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нарещися</a:t>
            </a:r>
            <a:r>
              <a:rPr lang="ru-RU" sz="3400" b="1" dirty="0">
                <a:solidFill>
                  <a:schemeClr val="tx1"/>
                </a:solidFill>
              </a:rPr>
              <a:t>, но, по </a:t>
            </a:r>
            <a:r>
              <a:rPr lang="ru-RU" sz="3400" b="1" dirty="0" err="1">
                <a:solidFill>
                  <a:schemeClr val="tx1"/>
                </a:solidFill>
              </a:rPr>
              <a:t>еуангельскому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словеси</a:t>
            </a:r>
            <a:r>
              <a:rPr lang="ru-RU" sz="3400" b="1" dirty="0">
                <a:solidFill>
                  <a:schemeClr val="tx1"/>
                </a:solidFill>
              </a:rPr>
              <a:t>, сотворите </a:t>
            </a:r>
            <a:r>
              <a:rPr lang="ru-RU" sz="3400" b="1" dirty="0" err="1">
                <a:solidFill>
                  <a:schemeClr val="tx1"/>
                </a:solidFill>
              </a:rPr>
              <a:t>мя</a:t>
            </a:r>
            <a:r>
              <a:rPr lang="ru-RU" sz="3400" b="1" dirty="0">
                <a:solidFill>
                  <a:schemeClr val="tx1"/>
                </a:solidFill>
              </a:rPr>
              <a:t> яко </a:t>
            </a:r>
            <a:r>
              <a:rPr lang="ru-RU" sz="3400" b="1" dirty="0" err="1">
                <a:solidFill>
                  <a:schemeClr val="tx1"/>
                </a:solidFill>
              </a:rPr>
              <a:t>единаго</a:t>
            </a:r>
            <a:r>
              <a:rPr lang="ru-RU" sz="3400" b="1" dirty="0">
                <a:solidFill>
                  <a:schemeClr val="tx1"/>
                </a:solidFill>
              </a:rPr>
              <a:t> от </a:t>
            </a:r>
            <a:r>
              <a:rPr lang="ru-RU" sz="3400" b="1" dirty="0" err="1">
                <a:solidFill>
                  <a:schemeClr val="tx1"/>
                </a:solidFill>
              </a:rPr>
              <a:t>наемникъ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своихъ</a:t>
            </a:r>
            <a:r>
              <a:rPr lang="ru-RU" sz="3400" b="1" dirty="0" smtClean="0">
                <a:solidFill>
                  <a:schemeClr val="tx1"/>
                </a:solidFill>
              </a:rPr>
              <a:t>…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Иван Грозный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 «Послание </a:t>
            </a:r>
            <a:r>
              <a:rPr lang="ru-RU" sz="2800" b="1" dirty="0">
                <a:solidFill>
                  <a:schemeClr val="tx1"/>
                </a:solidFill>
              </a:rPr>
              <a:t>в Кирилов монастырь»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267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352928" cy="568863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… яко </a:t>
            </a:r>
            <a:r>
              <a:rPr lang="ru-RU" sz="3600" b="1" dirty="0">
                <a:solidFill>
                  <a:schemeClr val="tx1"/>
                </a:solidFill>
              </a:rPr>
              <a:t>же подобно тебе, </a:t>
            </a:r>
            <a:r>
              <a:rPr lang="ru-RU" sz="3600" b="1" u="sng" dirty="0">
                <a:solidFill>
                  <a:schemeClr val="tx1"/>
                </a:solidFill>
              </a:rPr>
              <a:t>бешеной собаке</a:t>
            </a:r>
            <a:r>
              <a:rPr lang="ru-RU" sz="3600" b="1" dirty="0">
                <a:solidFill>
                  <a:schemeClr val="tx1"/>
                </a:solidFill>
              </a:rPr>
              <a:t>, князь Семен Бельск</a:t>
            </a:r>
            <a:r>
              <a:rPr lang="ru-RU" sz="3600" b="1" u="sng" dirty="0">
                <a:solidFill>
                  <a:schemeClr val="tx1"/>
                </a:solidFill>
              </a:rPr>
              <a:t>ой</a:t>
            </a:r>
            <a:r>
              <a:rPr lang="ru-RU" sz="3600" b="1" dirty="0">
                <a:solidFill>
                  <a:schemeClr val="tx1"/>
                </a:solidFill>
              </a:rPr>
              <a:t> да Иван </a:t>
            </a:r>
            <a:r>
              <a:rPr lang="ru-RU" sz="3600" b="1" dirty="0" err="1">
                <a:solidFill>
                  <a:schemeClr val="tx1"/>
                </a:solidFill>
              </a:rPr>
              <a:t>Ляцк</a:t>
            </a:r>
            <a:r>
              <a:rPr lang="ru-RU" sz="3600" b="1" u="sng" dirty="0" err="1">
                <a:solidFill>
                  <a:schemeClr val="tx1"/>
                </a:solidFill>
              </a:rPr>
              <a:t>ой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оттекоша</a:t>
            </a:r>
            <a:r>
              <a:rPr lang="ru-RU" sz="3600" b="1" dirty="0">
                <a:solidFill>
                  <a:schemeClr val="tx1"/>
                </a:solidFill>
              </a:rPr>
              <a:t> в Литву и </a:t>
            </a:r>
            <a:r>
              <a:rPr lang="ru-RU" sz="3600" b="1" dirty="0" err="1">
                <a:solidFill>
                  <a:schemeClr val="tx1"/>
                </a:solidFill>
              </a:rPr>
              <a:t>камо</a:t>
            </a:r>
            <a:r>
              <a:rPr lang="ru-RU" sz="3600" b="1" dirty="0">
                <a:solidFill>
                  <a:schemeClr val="tx1"/>
                </a:solidFill>
              </a:rPr>
              <a:t> ни </a:t>
            </a:r>
            <a:r>
              <a:rPr lang="ru-RU" sz="3600" b="1" dirty="0" err="1">
                <a:solidFill>
                  <a:schemeClr val="tx1"/>
                </a:solidFill>
              </a:rPr>
              <a:t>скакаше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бесящеся</a:t>
            </a:r>
            <a:r>
              <a:rPr lang="ru-RU" sz="3600" b="1" dirty="0">
                <a:solidFill>
                  <a:schemeClr val="tx1"/>
                </a:solidFill>
              </a:rPr>
              <a:t>, – </a:t>
            </a:r>
            <a:r>
              <a:rPr lang="ru-RU" sz="3600" b="1" dirty="0" err="1">
                <a:solidFill>
                  <a:schemeClr val="tx1"/>
                </a:solidFill>
              </a:rPr>
              <a:t>въ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Царьградъ</a:t>
            </a:r>
            <a:r>
              <a:rPr lang="ru-RU" sz="3600" b="1" dirty="0">
                <a:solidFill>
                  <a:schemeClr val="tx1"/>
                </a:solidFill>
              </a:rPr>
              <a:t>, и в </a:t>
            </a:r>
            <a:r>
              <a:rPr lang="ru-RU" sz="3600" b="1" dirty="0" err="1">
                <a:solidFill>
                  <a:schemeClr val="tx1"/>
                </a:solidFill>
              </a:rPr>
              <a:t>Крымъ</a:t>
            </a:r>
            <a:r>
              <a:rPr lang="ru-RU" sz="3600" b="1" dirty="0">
                <a:solidFill>
                  <a:schemeClr val="tx1"/>
                </a:solidFill>
              </a:rPr>
              <a:t>, и в Наган, и отовсюду на православие рати </a:t>
            </a:r>
            <a:r>
              <a:rPr lang="ru-RU" sz="3600" b="1" dirty="0" err="1" smtClean="0">
                <a:solidFill>
                  <a:schemeClr val="tx1"/>
                </a:solidFill>
              </a:rPr>
              <a:t>воздвигающе</a:t>
            </a:r>
            <a:r>
              <a:rPr lang="ru-RU" sz="3600" b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endParaRPr lang="ru-RU" b="1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Из послания Ивана Грозного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Андрею Курбскому</a:t>
            </a:r>
            <a:endParaRPr lang="ru-RU" sz="3600" b="1" dirty="0" smtClean="0">
              <a:solidFill>
                <a:schemeClr val="tx1"/>
              </a:solidFill>
            </a:endParaRPr>
          </a:p>
          <a:p>
            <a:endParaRPr lang="ru-RU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265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640960" cy="6048672"/>
          </a:xfrm>
        </p:spPr>
        <p:txBody>
          <a:bodyPr>
            <a:noAutofit/>
          </a:bodyPr>
          <a:lstStyle/>
          <a:p>
            <a:r>
              <a:rPr lang="ru-RU" sz="3400" b="1" dirty="0" err="1">
                <a:solidFill>
                  <a:schemeClr val="tx1"/>
                </a:solidFill>
              </a:rPr>
              <a:t>Божественнаго</a:t>
            </a:r>
            <a:r>
              <a:rPr lang="ru-RU" sz="3400" b="1" dirty="0">
                <a:solidFill>
                  <a:schemeClr val="tx1"/>
                </a:solidFill>
              </a:rPr>
              <a:t> естества </a:t>
            </a:r>
            <a:r>
              <a:rPr lang="ru-RU" sz="3400" b="1" dirty="0" err="1">
                <a:solidFill>
                  <a:schemeClr val="tx1"/>
                </a:solidFill>
              </a:rPr>
              <a:t>милостию</a:t>
            </a:r>
            <a:r>
              <a:rPr lang="ru-RU" sz="3400" b="1" dirty="0">
                <a:solidFill>
                  <a:schemeClr val="tx1"/>
                </a:solidFill>
              </a:rPr>
              <a:t> и </a:t>
            </a:r>
            <a:r>
              <a:rPr lang="ru-RU" sz="3400" b="1" dirty="0" err="1">
                <a:solidFill>
                  <a:schemeClr val="tx1"/>
                </a:solidFill>
              </a:rPr>
              <a:t>властию</a:t>
            </a:r>
            <a:r>
              <a:rPr lang="ru-RU" sz="3400" b="1" dirty="0">
                <a:solidFill>
                  <a:schemeClr val="tx1"/>
                </a:solidFill>
              </a:rPr>
              <a:t> и хотением </a:t>
            </a:r>
            <a:r>
              <a:rPr lang="ru-RU" sz="3400" b="1" dirty="0" err="1">
                <a:solidFill>
                  <a:schemeClr val="tx1"/>
                </a:solidFill>
              </a:rPr>
              <a:t>скифетро</a:t>
            </a:r>
            <a:r>
              <a:rPr lang="ru-RU" sz="3400" b="1" dirty="0">
                <a:solidFill>
                  <a:schemeClr val="tx1"/>
                </a:solidFill>
              </a:rPr>
              <a:t>-держателя </a:t>
            </a:r>
            <a:r>
              <a:rPr lang="ru-RU" sz="3400" b="1" dirty="0" err="1">
                <a:solidFill>
                  <a:schemeClr val="tx1"/>
                </a:solidFill>
              </a:rPr>
              <a:t>Росийскаго</a:t>
            </a:r>
            <a:r>
              <a:rPr lang="ru-RU" sz="3400" b="1" dirty="0">
                <a:solidFill>
                  <a:schemeClr val="tx1"/>
                </a:solidFill>
              </a:rPr>
              <a:t> царствия великого государя царя и великого князя Ивана Васильевича </a:t>
            </a:r>
            <a:r>
              <a:rPr lang="ru-RU" sz="3400" b="1" dirty="0" err="1">
                <a:solidFill>
                  <a:schemeClr val="tx1"/>
                </a:solidFill>
              </a:rPr>
              <a:t>всеа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Русии</a:t>
            </a:r>
            <a:r>
              <a:rPr lang="ru-RU" sz="3400" b="1" dirty="0">
                <a:solidFill>
                  <a:schemeClr val="tx1"/>
                </a:solidFill>
              </a:rPr>
              <a:t>, обладателя высочайшего нашего </a:t>
            </a:r>
            <a:r>
              <a:rPr lang="ru-RU" sz="3400" b="1" dirty="0" err="1">
                <a:solidFill>
                  <a:schemeClr val="tx1"/>
                </a:solidFill>
              </a:rPr>
              <a:t>царьского</a:t>
            </a:r>
            <a:r>
              <a:rPr lang="ru-RU" sz="3400" b="1" dirty="0">
                <a:solidFill>
                  <a:schemeClr val="tx1"/>
                </a:solidFill>
              </a:rPr>
              <a:t> порога, честные </a:t>
            </a:r>
            <a:r>
              <a:rPr lang="ru-RU" sz="3400" b="1" dirty="0" err="1">
                <a:solidFill>
                  <a:schemeClr val="tx1"/>
                </a:solidFill>
              </a:rPr>
              <a:t>нашия</a:t>
            </a:r>
            <a:r>
              <a:rPr lang="ru-RU" sz="3400" b="1" dirty="0">
                <a:solidFill>
                  <a:schemeClr val="tx1"/>
                </a:solidFill>
              </a:rPr>
              <a:t> степени величества грозное сие повеленье с </a:t>
            </a:r>
            <a:r>
              <a:rPr lang="ru-RU" sz="3400" b="1" dirty="0" err="1">
                <a:solidFill>
                  <a:schemeClr val="tx1"/>
                </a:solidFill>
              </a:rPr>
              <a:t>великосилною</a:t>
            </a:r>
            <a:r>
              <a:rPr lang="ru-RU" sz="3400" b="1" dirty="0">
                <a:solidFill>
                  <a:schemeClr val="tx1"/>
                </a:solidFill>
              </a:rPr>
              <a:t> заповедью да есть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pPr algn="r"/>
            <a:r>
              <a:rPr lang="ru-RU" sz="3000" b="1" dirty="0" smtClean="0">
                <a:solidFill>
                  <a:schemeClr val="tx1"/>
                </a:solidFill>
              </a:rPr>
              <a:t>Послание шведскому </a:t>
            </a:r>
            <a:r>
              <a:rPr lang="ru-RU" sz="3000" b="1" dirty="0">
                <a:solidFill>
                  <a:schemeClr val="tx1"/>
                </a:solidFill>
              </a:rPr>
              <a:t>королю </a:t>
            </a:r>
            <a:r>
              <a:rPr lang="ru-RU" sz="3000" b="1" dirty="0" err="1" smtClean="0">
                <a:solidFill>
                  <a:schemeClr val="tx1"/>
                </a:solidFill>
              </a:rPr>
              <a:t>Юхану</a:t>
            </a:r>
            <a:r>
              <a:rPr lang="ru-RU" sz="3000" b="1" dirty="0" smtClean="0">
                <a:solidFill>
                  <a:schemeClr val="tx1"/>
                </a:solidFill>
              </a:rPr>
              <a:t> ІІІ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958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640960" cy="5904656"/>
          </a:xfrm>
        </p:spPr>
        <p:txBody>
          <a:bodyPr>
            <a:noAutofit/>
          </a:bodyPr>
          <a:lstStyle/>
          <a:p>
            <a:r>
              <a:rPr lang="ru-RU" sz="2900" b="1" i="1" dirty="0">
                <a:solidFill>
                  <a:schemeClr val="tx1"/>
                </a:solidFill>
              </a:rPr>
              <a:t>И мы </a:t>
            </a:r>
            <a:r>
              <a:rPr lang="ru-RU" sz="2900" b="1" i="1" u="sng" dirty="0">
                <a:solidFill>
                  <a:schemeClr val="tx1"/>
                </a:solidFill>
              </a:rPr>
              <a:t>чаяли</a:t>
            </a:r>
            <a:r>
              <a:rPr lang="ru-RU" sz="2900" b="1" i="1" dirty="0">
                <a:solidFill>
                  <a:schemeClr val="tx1"/>
                </a:solidFill>
              </a:rPr>
              <a:t> того, </a:t>
            </a:r>
            <a:r>
              <a:rPr lang="ru-RU" sz="2900" b="1" i="1" u="sng" dirty="0">
                <a:solidFill>
                  <a:schemeClr val="tx1"/>
                </a:solidFill>
              </a:rPr>
              <a:t>что</a:t>
            </a:r>
            <a:r>
              <a:rPr lang="ru-RU" sz="2900" b="1" i="1" dirty="0">
                <a:solidFill>
                  <a:schemeClr val="tx1"/>
                </a:solidFill>
              </a:rPr>
              <a:t> ты на </a:t>
            </a:r>
            <a:r>
              <a:rPr lang="ru-RU" sz="2900" b="1" i="1" dirty="0" err="1">
                <a:solidFill>
                  <a:schemeClr val="tx1"/>
                </a:solidFill>
              </a:rPr>
              <a:t>своемъ</a:t>
            </a:r>
            <a:r>
              <a:rPr lang="ru-RU" sz="2900" b="1" i="1" dirty="0">
                <a:solidFill>
                  <a:schemeClr val="tx1"/>
                </a:solidFill>
              </a:rPr>
              <a:t> </a:t>
            </a:r>
            <a:r>
              <a:rPr lang="ru-RU" sz="2900" b="1" i="1" dirty="0" err="1">
                <a:solidFill>
                  <a:schemeClr val="tx1"/>
                </a:solidFill>
              </a:rPr>
              <a:t>государьстве</a:t>
            </a:r>
            <a:r>
              <a:rPr lang="ru-RU" sz="2900" b="1" i="1" dirty="0">
                <a:solidFill>
                  <a:schemeClr val="tx1"/>
                </a:solidFill>
              </a:rPr>
              <a:t> государыня и сама </a:t>
            </a:r>
            <a:r>
              <a:rPr lang="ru-RU" sz="2900" b="1" i="1" dirty="0" err="1">
                <a:solidFill>
                  <a:schemeClr val="tx1"/>
                </a:solidFill>
              </a:rPr>
              <a:t>владееш</a:t>
            </a:r>
            <a:r>
              <a:rPr lang="ru-RU" sz="2900" b="1" i="1" dirty="0">
                <a:solidFill>
                  <a:schemeClr val="tx1"/>
                </a:solidFill>
              </a:rPr>
              <a:t> и </a:t>
            </a:r>
            <a:r>
              <a:rPr lang="ru-RU" sz="2900" b="1" i="1" dirty="0" err="1">
                <a:solidFill>
                  <a:schemeClr val="tx1"/>
                </a:solidFill>
              </a:rPr>
              <a:t>своеи</a:t>
            </a:r>
            <a:r>
              <a:rPr lang="ru-RU" sz="2900" b="1" i="1" dirty="0">
                <a:solidFill>
                  <a:schemeClr val="tx1"/>
                </a:solidFill>
              </a:rPr>
              <a:t> государской чести </a:t>
            </a:r>
            <a:r>
              <a:rPr lang="ru-RU" sz="2900" b="1" i="1" u="sng" dirty="0" err="1">
                <a:solidFill>
                  <a:schemeClr val="tx1"/>
                </a:solidFill>
              </a:rPr>
              <a:t>смотриш</a:t>
            </a:r>
            <a:r>
              <a:rPr lang="ru-RU" sz="2900" b="1" i="1" dirty="0">
                <a:solidFill>
                  <a:schemeClr val="tx1"/>
                </a:solidFill>
              </a:rPr>
              <a:t> и своему государству </a:t>
            </a:r>
            <a:r>
              <a:rPr lang="ru-RU" sz="2900" b="1" i="1" u="sng" dirty="0">
                <a:solidFill>
                  <a:schemeClr val="tx1"/>
                </a:solidFill>
              </a:rPr>
              <a:t>прибытка</a:t>
            </a:r>
            <a:r>
              <a:rPr lang="ru-RU" sz="2900" b="1" i="1" dirty="0">
                <a:solidFill>
                  <a:schemeClr val="tx1"/>
                </a:solidFill>
              </a:rPr>
              <a:t>, и мы потому такие дела </a:t>
            </a:r>
            <a:r>
              <a:rPr lang="ru-RU" sz="2900" b="1" i="1" u="sng" dirty="0">
                <a:solidFill>
                  <a:schemeClr val="tx1"/>
                </a:solidFill>
              </a:rPr>
              <a:t>и</a:t>
            </a:r>
            <a:r>
              <a:rPr lang="ru-RU" sz="2900" b="1" i="1" dirty="0">
                <a:solidFill>
                  <a:schemeClr val="tx1"/>
                </a:solidFill>
              </a:rPr>
              <a:t> хотели с тобою </a:t>
            </a:r>
            <a:r>
              <a:rPr lang="ru-RU" sz="2900" b="1" i="1" dirty="0" err="1">
                <a:solidFill>
                  <a:schemeClr val="tx1"/>
                </a:solidFill>
              </a:rPr>
              <a:t>делати</a:t>
            </a:r>
            <a:r>
              <a:rPr lang="ru-RU" sz="2900" b="1" i="1" dirty="0">
                <a:solidFill>
                  <a:schemeClr val="tx1"/>
                </a:solidFill>
              </a:rPr>
              <a:t>. </a:t>
            </a:r>
            <a:r>
              <a:rPr lang="ru-RU" sz="2900" b="1" i="1" u="sng" dirty="0" err="1">
                <a:solidFill>
                  <a:schemeClr val="tx1"/>
                </a:solidFill>
              </a:rPr>
              <a:t>Ажно</a:t>
            </a:r>
            <a:r>
              <a:rPr lang="ru-RU" sz="2900" b="1" i="1" dirty="0">
                <a:solidFill>
                  <a:schemeClr val="tx1"/>
                </a:solidFill>
              </a:rPr>
              <a:t> у тебя </a:t>
            </a:r>
            <a:r>
              <a:rPr lang="ru-RU" sz="2900" b="1" i="1" u="sng" dirty="0">
                <a:solidFill>
                  <a:schemeClr val="tx1"/>
                </a:solidFill>
              </a:rPr>
              <a:t>мимо тебя</a:t>
            </a:r>
            <a:r>
              <a:rPr lang="ru-RU" sz="2900" b="1" i="1" dirty="0">
                <a:solidFill>
                  <a:schemeClr val="tx1"/>
                </a:solidFill>
              </a:rPr>
              <a:t> люди владеют, и не токмо люди, но </a:t>
            </a:r>
            <a:r>
              <a:rPr lang="ru-RU" sz="2900" b="1" i="1" u="sng" dirty="0">
                <a:solidFill>
                  <a:schemeClr val="tx1"/>
                </a:solidFill>
              </a:rPr>
              <a:t>мужики</a:t>
            </a:r>
            <a:r>
              <a:rPr lang="ru-RU" sz="2900" b="1" i="1" dirty="0">
                <a:solidFill>
                  <a:schemeClr val="tx1"/>
                </a:solidFill>
              </a:rPr>
              <a:t> торговые, и о наших о государских </a:t>
            </a:r>
            <a:r>
              <a:rPr lang="ru-RU" sz="2900" b="1" i="1" u="sng" dirty="0">
                <a:solidFill>
                  <a:schemeClr val="tx1"/>
                </a:solidFill>
              </a:rPr>
              <a:t>головах</a:t>
            </a:r>
            <a:r>
              <a:rPr lang="ru-RU" sz="2900" b="1" i="1" dirty="0">
                <a:solidFill>
                  <a:schemeClr val="tx1"/>
                </a:solidFill>
              </a:rPr>
              <a:t> и о </a:t>
            </a:r>
            <a:r>
              <a:rPr lang="ru-RU" sz="2900" b="1" i="1" dirty="0" err="1">
                <a:solidFill>
                  <a:schemeClr val="tx1"/>
                </a:solidFill>
              </a:rPr>
              <a:t>честех</a:t>
            </a:r>
            <a:r>
              <a:rPr lang="ru-RU" sz="2900" b="1" i="1" dirty="0">
                <a:solidFill>
                  <a:schemeClr val="tx1"/>
                </a:solidFill>
              </a:rPr>
              <a:t> и о </a:t>
            </a:r>
            <a:r>
              <a:rPr lang="ru-RU" sz="2900" b="1" i="1" dirty="0" err="1">
                <a:solidFill>
                  <a:schemeClr val="tx1"/>
                </a:solidFill>
              </a:rPr>
              <a:t>землех</a:t>
            </a:r>
            <a:r>
              <a:rPr lang="ru-RU" sz="2900" b="1" i="1" dirty="0">
                <a:solidFill>
                  <a:schemeClr val="tx1"/>
                </a:solidFill>
              </a:rPr>
              <a:t> </a:t>
            </a:r>
            <a:r>
              <a:rPr lang="ru-RU" sz="2900" b="1" i="1" u="sng" dirty="0">
                <a:solidFill>
                  <a:schemeClr val="tx1"/>
                </a:solidFill>
              </a:rPr>
              <a:t>прибытка</a:t>
            </a:r>
            <a:r>
              <a:rPr lang="ru-RU" sz="2900" b="1" i="1" dirty="0">
                <a:solidFill>
                  <a:schemeClr val="tx1"/>
                </a:solidFill>
              </a:rPr>
              <a:t> </a:t>
            </a:r>
            <a:r>
              <a:rPr lang="ru-RU" sz="2900" b="1" i="1" u="sng" dirty="0">
                <a:solidFill>
                  <a:schemeClr val="tx1"/>
                </a:solidFill>
              </a:rPr>
              <a:t>не смотрят</a:t>
            </a:r>
            <a:r>
              <a:rPr lang="ru-RU" sz="2900" b="1" i="1" dirty="0">
                <a:solidFill>
                  <a:schemeClr val="tx1"/>
                </a:solidFill>
              </a:rPr>
              <a:t>, а ищут своих торговых </a:t>
            </a:r>
            <a:r>
              <a:rPr lang="ru-RU" sz="2900" b="1" i="1" u="sng" dirty="0">
                <a:solidFill>
                  <a:schemeClr val="tx1"/>
                </a:solidFill>
              </a:rPr>
              <a:t>прибытков</a:t>
            </a:r>
            <a:r>
              <a:rPr lang="ru-RU" sz="2900" b="1" i="1" dirty="0">
                <a:solidFill>
                  <a:schemeClr val="tx1"/>
                </a:solidFill>
              </a:rPr>
              <a:t>. </a:t>
            </a:r>
            <a:r>
              <a:rPr lang="ru-RU" sz="2900" b="1" i="1" u="sng" dirty="0">
                <a:solidFill>
                  <a:schemeClr val="tx1"/>
                </a:solidFill>
              </a:rPr>
              <a:t>А</a:t>
            </a:r>
            <a:r>
              <a:rPr lang="ru-RU" sz="2900" b="1" i="1" dirty="0">
                <a:solidFill>
                  <a:schemeClr val="tx1"/>
                </a:solidFill>
              </a:rPr>
              <a:t> ты </a:t>
            </a:r>
            <a:r>
              <a:rPr lang="ru-RU" sz="2900" b="1" i="1" dirty="0" err="1">
                <a:solidFill>
                  <a:schemeClr val="tx1"/>
                </a:solidFill>
              </a:rPr>
              <a:t>пребываеш</a:t>
            </a:r>
            <a:r>
              <a:rPr lang="ru-RU" sz="2900" b="1" i="1" dirty="0">
                <a:solidFill>
                  <a:schemeClr val="tx1"/>
                </a:solidFill>
              </a:rPr>
              <a:t> </a:t>
            </a:r>
            <a:r>
              <a:rPr lang="ru-RU" sz="2900" b="1" i="1" dirty="0" err="1">
                <a:solidFill>
                  <a:schemeClr val="tx1"/>
                </a:solidFill>
              </a:rPr>
              <a:t>въ</a:t>
            </a:r>
            <a:r>
              <a:rPr lang="ru-RU" sz="2900" b="1" i="1" dirty="0">
                <a:solidFill>
                  <a:schemeClr val="tx1"/>
                </a:solidFill>
              </a:rPr>
              <a:t> </a:t>
            </a:r>
            <a:r>
              <a:rPr lang="ru-RU" sz="2900" b="1" i="1" dirty="0" err="1">
                <a:solidFill>
                  <a:schemeClr val="tx1"/>
                </a:solidFill>
              </a:rPr>
              <a:t>своемъ</a:t>
            </a:r>
            <a:r>
              <a:rPr lang="ru-RU" sz="2900" b="1" i="1" dirty="0">
                <a:solidFill>
                  <a:schemeClr val="tx1"/>
                </a:solidFill>
              </a:rPr>
              <a:t> </a:t>
            </a:r>
            <a:r>
              <a:rPr lang="ru-RU" sz="2900" b="1" i="1" dirty="0" err="1">
                <a:solidFill>
                  <a:schemeClr val="tx1"/>
                </a:solidFill>
              </a:rPr>
              <a:t>девическомъ</a:t>
            </a:r>
            <a:r>
              <a:rPr lang="ru-RU" sz="2900" b="1" i="1" dirty="0">
                <a:solidFill>
                  <a:schemeClr val="tx1"/>
                </a:solidFill>
              </a:rPr>
              <a:t> чин</a:t>
            </a:r>
            <a:r>
              <a:rPr lang="ru-RU" sz="2900" b="1" i="1" u="sng" dirty="0">
                <a:solidFill>
                  <a:schemeClr val="tx1"/>
                </a:solidFill>
              </a:rPr>
              <a:t>у</a:t>
            </a:r>
            <a:r>
              <a:rPr lang="ru-RU" sz="2900" b="1" i="1" dirty="0">
                <a:solidFill>
                  <a:schemeClr val="tx1"/>
                </a:solidFill>
              </a:rPr>
              <a:t>, </a:t>
            </a:r>
            <a:r>
              <a:rPr lang="ru-RU" sz="2900" b="1" i="1" u="sng" dirty="0">
                <a:solidFill>
                  <a:schemeClr val="tx1"/>
                </a:solidFill>
              </a:rPr>
              <a:t>как</a:t>
            </a:r>
            <a:r>
              <a:rPr lang="ru-RU" sz="2900" b="1" i="1" dirty="0">
                <a:solidFill>
                  <a:schemeClr val="tx1"/>
                </a:solidFill>
              </a:rPr>
              <a:t> есть </a:t>
            </a:r>
            <a:r>
              <a:rPr lang="ru-RU" sz="2900" b="1" i="1" u="sng" dirty="0">
                <a:solidFill>
                  <a:schemeClr val="tx1"/>
                </a:solidFill>
              </a:rPr>
              <a:t>пошлая</a:t>
            </a:r>
            <a:r>
              <a:rPr lang="ru-RU" sz="2900" b="1" i="1" dirty="0">
                <a:solidFill>
                  <a:schemeClr val="tx1"/>
                </a:solidFill>
              </a:rPr>
              <a:t> девица</a:t>
            </a:r>
            <a:r>
              <a:rPr lang="ru-RU" sz="2900" b="1" i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ru-RU" sz="2900" b="1" dirty="0" smtClean="0">
                <a:solidFill>
                  <a:schemeClr val="tx1"/>
                </a:solidFill>
              </a:rPr>
              <a:t>Послание Елизавете </a:t>
            </a:r>
            <a:r>
              <a:rPr lang="en-US" sz="2900" b="1" dirty="0" smtClean="0">
                <a:solidFill>
                  <a:schemeClr val="tx1"/>
                </a:solidFill>
              </a:rPr>
              <a:t>I</a:t>
            </a:r>
            <a:endParaRPr lang="ru-RU" sz="2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754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136904" cy="604867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b="1" dirty="0" smtClean="0">
                <a:solidFill>
                  <a:schemeClr val="tx1"/>
                </a:solidFill>
              </a:rPr>
              <a:t>Повесть </a:t>
            </a:r>
            <a:r>
              <a:rPr lang="ru-RU" b="1" dirty="0">
                <a:solidFill>
                  <a:schemeClr val="tx1"/>
                </a:solidFill>
              </a:rPr>
              <a:t>о </a:t>
            </a:r>
            <a:r>
              <a:rPr lang="ru-RU" b="1" dirty="0" err="1">
                <a:solidFill>
                  <a:schemeClr val="tx1"/>
                </a:solidFill>
              </a:rPr>
              <a:t>мунтьянском</a:t>
            </a:r>
            <a:r>
              <a:rPr lang="ru-RU" b="1" dirty="0">
                <a:solidFill>
                  <a:schemeClr val="tx1"/>
                </a:solidFill>
              </a:rPr>
              <a:t> воеводе Дракуле</a:t>
            </a:r>
            <a:r>
              <a:rPr lang="ru-RU" b="1" dirty="0" smtClean="0">
                <a:solidFill>
                  <a:schemeClr val="tx1"/>
                </a:solidFill>
              </a:rPr>
              <a:t>»:</a:t>
            </a:r>
          </a:p>
          <a:p>
            <a:r>
              <a:rPr lang="ru-RU" b="1" dirty="0">
                <a:solidFill>
                  <a:schemeClr val="tx1"/>
                </a:solidFill>
              </a:rPr>
              <a:t>Некогда же </a:t>
            </a:r>
            <a:r>
              <a:rPr lang="ru-RU" b="1" dirty="0" err="1">
                <a:solidFill>
                  <a:schemeClr val="tx1"/>
                </a:solidFill>
              </a:rPr>
              <a:t>прииде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купець</a:t>
            </a:r>
            <a:r>
              <a:rPr lang="ru-RU" b="1" dirty="0">
                <a:solidFill>
                  <a:schemeClr val="tx1"/>
                </a:solidFill>
              </a:rPr>
              <a:t> гость </a:t>
            </a:r>
            <a:r>
              <a:rPr lang="ru-RU" b="1" dirty="0" err="1">
                <a:solidFill>
                  <a:schemeClr val="tx1"/>
                </a:solidFill>
              </a:rPr>
              <a:t>некы</a:t>
            </a:r>
            <a:r>
              <a:rPr lang="ru-RU" b="1" dirty="0">
                <a:solidFill>
                  <a:schemeClr val="tx1"/>
                </a:solidFill>
              </a:rPr>
              <a:t> от </a:t>
            </a:r>
            <a:r>
              <a:rPr lang="ru-RU" b="1" dirty="0" err="1">
                <a:solidFill>
                  <a:schemeClr val="tx1"/>
                </a:solidFill>
              </a:rPr>
              <a:t>Угорскыя</a:t>
            </a:r>
            <a:r>
              <a:rPr lang="ru-RU" b="1" dirty="0">
                <a:solidFill>
                  <a:schemeClr val="tx1"/>
                </a:solidFill>
              </a:rPr>
              <a:t> земли </a:t>
            </a:r>
            <a:r>
              <a:rPr lang="ru-RU" b="1" dirty="0" err="1">
                <a:solidFill>
                  <a:schemeClr val="tx1"/>
                </a:solidFill>
              </a:rPr>
              <a:t>въ</a:t>
            </a:r>
            <a:r>
              <a:rPr lang="ru-RU" b="1" dirty="0">
                <a:solidFill>
                  <a:schemeClr val="tx1"/>
                </a:solidFill>
              </a:rPr>
              <a:t> его град. И по его заповеди </a:t>
            </a:r>
            <a:r>
              <a:rPr lang="ru-RU" b="1" dirty="0" err="1">
                <a:solidFill>
                  <a:schemeClr val="tx1"/>
                </a:solidFill>
              </a:rPr>
              <a:t>остави</a:t>
            </a:r>
            <a:r>
              <a:rPr lang="ru-RU" b="1" dirty="0">
                <a:solidFill>
                  <a:schemeClr val="tx1"/>
                </a:solidFill>
              </a:rPr>
              <a:t> воз свои на </a:t>
            </a:r>
            <a:r>
              <a:rPr lang="ru-RU" b="1" dirty="0" err="1">
                <a:solidFill>
                  <a:schemeClr val="tx1"/>
                </a:solidFill>
              </a:rPr>
              <a:t>улици</a:t>
            </a:r>
            <a:r>
              <a:rPr lang="ru-RU" b="1" dirty="0">
                <a:solidFill>
                  <a:schemeClr val="tx1"/>
                </a:solidFill>
              </a:rPr>
              <a:t> града пред </a:t>
            </a:r>
            <a:r>
              <a:rPr lang="ru-RU" b="1" dirty="0" err="1">
                <a:solidFill>
                  <a:schemeClr val="tx1"/>
                </a:solidFill>
              </a:rPr>
              <a:t>полатою</a:t>
            </a:r>
            <a:r>
              <a:rPr lang="ru-RU" b="1" dirty="0">
                <a:solidFill>
                  <a:schemeClr val="tx1"/>
                </a:solidFill>
              </a:rPr>
              <a:t> и товар свои на возе, а сам </a:t>
            </a:r>
            <a:r>
              <a:rPr lang="ru-RU" b="1" dirty="0" err="1">
                <a:solidFill>
                  <a:schemeClr val="tx1"/>
                </a:solidFill>
              </a:rPr>
              <a:t>спяше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полате</a:t>
            </a:r>
            <a:r>
              <a:rPr lang="ru-RU" b="1" dirty="0">
                <a:solidFill>
                  <a:schemeClr val="tx1"/>
                </a:solidFill>
              </a:rPr>
              <a:t>. И </a:t>
            </a:r>
            <a:r>
              <a:rPr lang="ru-RU" b="1" dirty="0" err="1">
                <a:solidFill>
                  <a:schemeClr val="tx1"/>
                </a:solidFill>
              </a:rPr>
              <a:t>пришед</a:t>
            </a:r>
            <a:r>
              <a:rPr lang="ru-RU" b="1" dirty="0">
                <a:solidFill>
                  <a:schemeClr val="tx1"/>
                </a:solidFill>
              </a:rPr>
              <a:t> некто, </a:t>
            </a:r>
            <a:r>
              <a:rPr lang="ru-RU" b="1" dirty="0" err="1">
                <a:solidFill>
                  <a:schemeClr val="tx1"/>
                </a:solidFill>
              </a:rPr>
              <a:t>украде</a:t>
            </a:r>
            <a:r>
              <a:rPr lang="ru-RU" b="1" dirty="0">
                <a:solidFill>
                  <a:schemeClr val="tx1"/>
                </a:solidFill>
              </a:rPr>
              <a:t> с воза 160 дукат злата. Купец же </a:t>
            </a:r>
            <a:r>
              <a:rPr lang="ru-RU" b="1" dirty="0" err="1">
                <a:solidFill>
                  <a:schemeClr val="tx1"/>
                </a:solidFill>
              </a:rPr>
              <a:t>иде</a:t>
            </a:r>
            <a:r>
              <a:rPr lang="ru-RU" b="1" dirty="0">
                <a:solidFill>
                  <a:schemeClr val="tx1"/>
                </a:solidFill>
              </a:rPr>
              <a:t> к Дракуле, </a:t>
            </a:r>
            <a:r>
              <a:rPr lang="ru-RU" b="1" dirty="0" err="1">
                <a:solidFill>
                  <a:schemeClr val="tx1"/>
                </a:solidFill>
              </a:rPr>
              <a:t>поведа</a:t>
            </a:r>
            <a:r>
              <a:rPr lang="ru-RU" b="1" dirty="0">
                <a:solidFill>
                  <a:schemeClr val="tx1"/>
                </a:solidFill>
              </a:rPr>
              <a:t> ему </a:t>
            </a:r>
            <a:r>
              <a:rPr lang="ru-RU" b="1" dirty="0" err="1">
                <a:solidFill>
                  <a:schemeClr val="tx1"/>
                </a:solidFill>
              </a:rPr>
              <a:t>изгубление</a:t>
            </a:r>
            <a:r>
              <a:rPr lang="ru-RU" b="1" dirty="0">
                <a:solidFill>
                  <a:schemeClr val="tx1"/>
                </a:solidFill>
              </a:rPr>
              <a:t> злата. Дракула же глагола ему: «</a:t>
            </a:r>
            <a:r>
              <a:rPr lang="ru-RU" b="1" dirty="0" err="1">
                <a:solidFill>
                  <a:schemeClr val="tx1"/>
                </a:solidFill>
              </a:rPr>
              <a:t>Поиди</a:t>
            </a:r>
            <a:r>
              <a:rPr lang="ru-RU" b="1" dirty="0">
                <a:solidFill>
                  <a:schemeClr val="tx1"/>
                </a:solidFill>
              </a:rPr>
              <a:t>, в </a:t>
            </a:r>
            <a:r>
              <a:rPr lang="ru-RU" b="1" dirty="0" err="1">
                <a:solidFill>
                  <a:schemeClr val="tx1"/>
                </a:solidFill>
              </a:rPr>
              <a:t>сю</a:t>
            </a:r>
            <a:r>
              <a:rPr lang="ru-RU" b="1" dirty="0">
                <a:solidFill>
                  <a:schemeClr val="tx1"/>
                </a:solidFill>
              </a:rPr>
              <a:t> нощь </a:t>
            </a:r>
            <a:r>
              <a:rPr lang="ru-RU" b="1" dirty="0" err="1">
                <a:solidFill>
                  <a:schemeClr val="tx1"/>
                </a:solidFill>
              </a:rPr>
              <a:t>обрящеши</a:t>
            </a:r>
            <a:r>
              <a:rPr lang="ru-RU" b="1" dirty="0">
                <a:solidFill>
                  <a:schemeClr val="tx1"/>
                </a:solidFill>
              </a:rPr>
              <a:t> злато». </a:t>
            </a:r>
          </a:p>
        </p:txBody>
      </p:sp>
    </p:spTree>
    <p:extLst>
      <p:ext uri="{BB962C8B-B14F-4D97-AF65-F5344CB8AC3E}">
        <p14:creationId xmlns:p14="http://schemas.microsoft.com/office/powerpoint/2010/main" xmlns="" val="1401236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136904" cy="59766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«Повесть о Петре и </a:t>
            </a:r>
            <a:r>
              <a:rPr lang="ru-RU" sz="3600" b="1" dirty="0" err="1">
                <a:solidFill>
                  <a:schemeClr val="tx1"/>
                </a:solidFill>
              </a:rPr>
              <a:t>Февронии</a:t>
            </a:r>
            <a:r>
              <a:rPr lang="ru-RU" sz="3600" b="1" dirty="0">
                <a:solidFill>
                  <a:schemeClr val="tx1"/>
                </a:solidFill>
              </a:rPr>
              <a:t>» </a:t>
            </a:r>
            <a:r>
              <a:rPr lang="ru-RU" sz="3600" b="1" dirty="0" smtClean="0">
                <a:solidFill>
                  <a:schemeClr val="tx1"/>
                </a:solidFill>
              </a:rPr>
              <a:t>Ермолая-</a:t>
            </a:r>
            <a:r>
              <a:rPr lang="ru-RU" sz="3600" b="1" dirty="0" err="1" smtClean="0">
                <a:solidFill>
                  <a:schemeClr val="tx1"/>
                </a:solidFill>
              </a:rPr>
              <a:t>Еразма</a:t>
            </a:r>
            <a:r>
              <a:rPr lang="ru-RU" sz="36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Посла к ней с единым от слуг своих едино </a:t>
            </a:r>
            <a:r>
              <a:rPr lang="ru-RU" b="1" i="1" dirty="0" err="1">
                <a:solidFill>
                  <a:schemeClr val="tx1"/>
                </a:solidFill>
              </a:rPr>
              <a:t>повесмо</a:t>
            </a:r>
            <a:r>
              <a:rPr lang="ru-RU" b="1" i="1" dirty="0">
                <a:solidFill>
                  <a:schemeClr val="tx1"/>
                </a:solidFill>
              </a:rPr>
              <a:t> льну, рек, яко «Си девица </a:t>
            </a:r>
            <a:r>
              <a:rPr lang="ru-RU" b="1" i="1" dirty="0" err="1">
                <a:solidFill>
                  <a:schemeClr val="tx1"/>
                </a:solidFill>
              </a:rPr>
              <a:t>хощет</a:t>
            </a:r>
            <a:r>
              <a:rPr lang="ru-RU" b="1" i="1" dirty="0">
                <a:solidFill>
                  <a:schemeClr val="tx1"/>
                </a:solidFill>
              </a:rPr>
              <a:t> ми супруга </a:t>
            </a:r>
            <a:r>
              <a:rPr lang="ru-RU" b="1" i="1" dirty="0" err="1">
                <a:solidFill>
                  <a:schemeClr val="tx1"/>
                </a:solidFill>
              </a:rPr>
              <a:t>быти</a:t>
            </a:r>
            <a:r>
              <a:rPr lang="ru-RU" b="1" i="1" dirty="0">
                <a:solidFill>
                  <a:schemeClr val="tx1"/>
                </a:solidFill>
              </a:rPr>
              <a:t> мудрости ради. Аще мудра есть, да в сем льну учинит мне </a:t>
            </a:r>
            <a:r>
              <a:rPr lang="ru-RU" b="1" i="1" dirty="0" err="1">
                <a:solidFill>
                  <a:schemeClr val="tx1"/>
                </a:solidFill>
              </a:rPr>
              <a:t>срачицу</a:t>
            </a:r>
            <a:r>
              <a:rPr lang="ru-RU" b="1" i="1" dirty="0">
                <a:solidFill>
                  <a:schemeClr val="tx1"/>
                </a:solidFill>
              </a:rPr>
              <a:t> и порты и </a:t>
            </a:r>
            <a:r>
              <a:rPr lang="ru-RU" b="1" i="1" dirty="0" err="1">
                <a:solidFill>
                  <a:schemeClr val="tx1"/>
                </a:solidFill>
              </a:rPr>
              <a:t>убрусец</a:t>
            </a:r>
            <a:r>
              <a:rPr lang="ru-RU" b="1" i="1" dirty="0">
                <a:solidFill>
                  <a:schemeClr val="tx1"/>
                </a:solidFill>
              </a:rPr>
              <a:t> в ту годину, в ню же аз в бани пребуду». Слуга же </a:t>
            </a:r>
            <a:r>
              <a:rPr lang="ru-RU" b="1" i="1" dirty="0" err="1">
                <a:solidFill>
                  <a:schemeClr val="tx1"/>
                </a:solidFill>
              </a:rPr>
              <a:t>принесе</a:t>
            </a:r>
            <a:r>
              <a:rPr lang="ru-RU" b="1" i="1" dirty="0">
                <a:solidFill>
                  <a:schemeClr val="tx1"/>
                </a:solidFill>
              </a:rPr>
              <a:t> к </a:t>
            </a:r>
            <a:r>
              <a:rPr lang="ru-RU" b="1" i="1" dirty="0" err="1">
                <a:solidFill>
                  <a:schemeClr val="tx1"/>
                </a:solidFill>
              </a:rPr>
              <a:t>неи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повесмо</a:t>
            </a:r>
            <a:r>
              <a:rPr lang="ru-RU" b="1" i="1" dirty="0">
                <a:solidFill>
                  <a:schemeClr val="tx1"/>
                </a:solidFill>
              </a:rPr>
              <a:t> льну и даст </a:t>
            </a:r>
            <a:r>
              <a:rPr lang="ru-RU" b="1" i="1" dirty="0" err="1">
                <a:solidFill>
                  <a:schemeClr val="tx1"/>
                </a:solidFill>
              </a:rPr>
              <a:t>еи</a:t>
            </a:r>
            <a:r>
              <a:rPr lang="ru-RU" b="1" i="1" dirty="0">
                <a:solidFill>
                  <a:schemeClr val="tx1"/>
                </a:solidFill>
              </a:rPr>
              <a:t> и </a:t>
            </a:r>
            <a:r>
              <a:rPr lang="ru-RU" b="1" i="1" dirty="0" err="1">
                <a:solidFill>
                  <a:schemeClr val="tx1"/>
                </a:solidFill>
              </a:rPr>
              <a:t>княже</a:t>
            </a:r>
            <a:r>
              <a:rPr lang="ru-RU" b="1" i="1" dirty="0">
                <a:solidFill>
                  <a:schemeClr val="tx1"/>
                </a:solidFill>
              </a:rPr>
              <a:t> слово сказа.</a:t>
            </a:r>
            <a:endParaRPr lang="ru-RU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827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136904" cy="597666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Она же </a:t>
            </a:r>
            <a:r>
              <a:rPr lang="ru-RU" b="1" dirty="0" err="1">
                <a:solidFill>
                  <a:schemeClr val="tx1"/>
                </a:solidFill>
              </a:rPr>
              <a:t>рече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слузе</a:t>
            </a:r>
            <a:r>
              <a:rPr lang="ru-RU" b="1" dirty="0">
                <a:solidFill>
                  <a:schemeClr val="tx1"/>
                </a:solidFill>
              </a:rPr>
              <a:t>: «</a:t>
            </a:r>
            <a:r>
              <a:rPr lang="ru-RU" b="1" dirty="0" err="1">
                <a:solidFill>
                  <a:schemeClr val="tx1"/>
                </a:solidFill>
              </a:rPr>
              <a:t>Взыди</a:t>
            </a:r>
            <a:r>
              <a:rPr lang="ru-RU" b="1" dirty="0">
                <a:solidFill>
                  <a:schemeClr val="tx1"/>
                </a:solidFill>
              </a:rPr>
              <a:t> на пещь нашу и, </a:t>
            </a:r>
            <a:r>
              <a:rPr lang="ru-RU" b="1" dirty="0" err="1">
                <a:solidFill>
                  <a:schemeClr val="tx1"/>
                </a:solidFill>
              </a:rPr>
              <a:t>снем</a:t>
            </a:r>
            <a:r>
              <a:rPr lang="ru-RU" b="1" dirty="0">
                <a:solidFill>
                  <a:schemeClr val="tx1"/>
                </a:solidFill>
              </a:rPr>
              <a:t> з гряд поленце, снеси семо». Он же, послушав </a:t>
            </a:r>
            <a:r>
              <a:rPr lang="ru-RU" b="1" dirty="0" err="1">
                <a:solidFill>
                  <a:schemeClr val="tx1"/>
                </a:solidFill>
              </a:rPr>
              <a:t>ея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снесе</a:t>
            </a:r>
            <a:r>
              <a:rPr lang="ru-RU" b="1" dirty="0">
                <a:solidFill>
                  <a:schemeClr val="tx1"/>
                </a:solidFill>
              </a:rPr>
              <a:t> поленце. Она же, отмерив </a:t>
            </a:r>
            <a:r>
              <a:rPr lang="ru-RU" b="1" dirty="0" err="1">
                <a:solidFill>
                  <a:schemeClr val="tx1"/>
                </a:solidFill>
              </a:rPr>
              <a:t>пядию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рече</a:t>
            </a:r>
            <a:r>
              <a:rPr lang="ru-RU" b="1" dirty="0">
                <a:solidFill>
                  <a:schemeClr val="tx1"/>
                </a:solidFill>
              </a:rPr>
              <a:t>: «Отсеки сие от поленца сего». Он же </a:t>
            </a:r>
            <a:r>
              <a:rPr lang="ru-RU" b="1" dirty="0" err="1">
                <a:solidFill>
                  <a:schemeClr val="tx1"/>
                </a:solidFill>
              </a:rPr>
              <a:t>отсече</a:t>
            </a:r>
            <a:r>
              <a:rPr lang="ru-RU" b="1" dirty="0">
                <a:solidFill>
                  <a:schemeClr val="tx1"/>
                </a:solidFill>
              </a:rPr>
              <a:t>. Она же глагола: «Возьми </a:t>
            </a:r>
            <a:r>
              <a:rPr lang="ru-RU" b="1" dirty="0" err="1">
                <a:solidFill>
                  <a:schemeClr val="tx1"/>
                </a:solidFill>
              </a:rPr>
              <a:t>сеи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утинок</a:t>
            </a:r>
            <a:r>
              <a:rPr lang="ru-RU" b="1" dirty="0">
                <a:solidFill>
                  <a:schemeClr val="tx1"/>
                </a:solidFill>
              </a:rPr>
              <a:t> поленца сего и </a:t>
            </a:r>
            <a:r>
              <a:rPr lang="ru-RU" b="1" dirty="0" err="1">
                <a:solidFill>
                  <a:schemeClr val="tx1"/>
                </a:solidFill>
              </a:rPr>
              <a:t>шед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даждь</a:t>
            </a:r>
            <a:r>
              <a:rPr lang="ru-RU" b="1" dirty="0">
                <a:solidFill>
                  <a:schemeClr val="tx1"/>
                </a:solidFill>
              </a:rPr>
              <a:t> князю своему от мене и </a:t>
            </a:r>
            <a:r>
              <a:rPr lang="ru-RU" b="1" dirty="0" err="1">
                <a:solidFill>
                  <a:schemeClr val="tx1"/>
                </a:solidFill>
              </a:rPr>
              <a:t>рцы</a:t>
            </a:r>
            <a:r>
              <a:rPr lang="ru-RU" b="1" dirty="0">
                <a:solidFill>
                  <a:schemeClr val="tx1"/>
                </a:solidFill>
              </a:rPr>
              <a:t> ему: «В кий час се </a:t>
            </a:r>
            <a:r>
              <a:rPr lang="ru-RU" b="1" dirty="0" err="1">
                <a:solidFill>
                  <a:schemeClr val="tx1"/>
                </a:solidFill>
              </a:rPr>
              <a:t>повесмо</a:t>
            </a:r>
            <a:r>
              <a:rPr lang="ru-RU" b="1" dirty="0">
                <a:solidFill>
                  <a:schemeClr val="tx1"/>
                </a:solidFill>
              </a:rPr>
              <a:t> аз очешу, а князь твои да приготовит ми в сем </a:t>
            </a:r>
            <a:r>
              <a:rPr lang="ru-RU" b="1" dirty="0" err="1">
                <a:solidFill>
                  <a:schemeClr val="tx1"/>
                </a:solidFill>
              </a:rPr>
              <a:t>утинце</a:t>
            </a:r>
            <a:r>
              <a:rPr lang="ru-RU" b="1" dirty="0">
                <a:solidFill>
                  <a:schemeClr val="tx1"/>
                </a:solidFill>
              </a:rPr>
              <a:t> стан и все строение, </a:t>
            </a:r>
            <a:r>
              <a:rPr lang="ru-RU" b="1" dirty="0" err="1">
                <a:solidFill>
                  <a:schemeClr val="tx1"/>
                </a:solidFill>
              </a:rPr>
              <a:t>киим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сотчется</a:t>
            </a:r>
            <a:r>
              <a:rPr lang="ru-RU" b="1" dirty="0">
                <a:solidFill>
                  <a:schemeClr val="tx1"/>
                </a:solidFill>
              </a:rPr>
              <a:t> полотно его</a:t>
            </a:r>
            <a:r>
              <a:rPr lang="ru-RU" b="1" dirty="0" smtClean="0">
                <a:solidFill>
                  <a:schemeClr val="tx1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270533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208912" cy="59766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3700" b="1" u="sng" dirty="0">
                <a:solidFill>
                  <a:schemeClr val="tx1"/>
                </a:solidFill>
              </a:rPr>
              <a:t>Поревнуем и подивимся</a:t>
            </a:r>
            <a:r>
              <a:rPr lang="ru-RU" sz="3700" b="1" dirty="0">
                <a:solidFill>
                  <a:schemeClr val="tx1"/>
                </a:solidFill>
              </a:rPr>
              <a:t> великому оному нашему граду </a:t>
            </a:r>
            <a:r>
              <a:rPr lang="ru-RU" sz="3700" b="1" dirty="0" err="1">
                <a:solidFill>
                  <a:schemeClr val="tx1"/>
                </a:solidFill>
              </a:rPr>
              <a:t>Смоленьску</a:t>
            </a:r>
            <a:r>
              <a:rPr lang="ru-RU" sz="3700" b="1" dirty="0">
                <a:solidFill>
                  <a:schemeClr val="tx1"/>
                </a:solidFill>
              </a:rPr>
              <a:t>, его же стояние к Западу, </a:t>
            </a:r>
            <a:r>
              <a:rPr lang="ru-RU" sz="3700" b="1" dirty="0" err="1">
                <a:solidFill>
                  <a:schemeClr val="tx1"/>
                </a:solidFill>
              </a:rPr>
              <a:t>како</a:t>
            </a:r>
            <a:r>
              <a:rPr lang="ru-RU" sz="3700" b="1" dirty="0">
                <a:solidFill>
                  <a:schemeClr val="tx1"/>
                </a:solidFill>
              </a:rPr>
              <a:t> в нем </a:t>
            </a:r>
            <a:r>
              <a:rPr lang="ru-RU" sz="3700" b="1" u="sng" dirty="0">
                <a:solidFill>
                  <a:schemeClr val="tx1"/>
                </a:solidFill>
              </a:rPr>
              <a:t>наша же братия, </a:t>
            </a:r>
            <a:r>
              <a:rPr lang="ru-RU" sz="3700" b="1" u="sng" dirty="0" err="1">
                <a:solidFill>
                  <a:schemeClr val="tx1"/>
                </a:solidFill>
              </a:rPr>
              <a:t>православныя</a:t>
            </a:r>
            <a:r>
              <a:rPr lang="ru-RU" sz="3700" b="1" u="sng" dirty="0">
                <a:solidFill>
                  <a:schemeClr val="tx1"/>
                </a:solidFill>
              </a:rPr>
              <a:t> </a:t>
            </a:r>
            <a:r>
              <a:rPr lang="ru-RU" sz="3700" b="1" u="sng" dirty="0" err="1">
                <a:solidFill>
                  <a:schemeClr val="tx1"/>
                </a:solidFill>
              </a:rPr>
              <a:t>християне</a:t>
            </a:r>
            <a:r>
              <a:rPr lang="ru-RU" sz="3700" b="1" dirty="0">
                <a:solidFill>
                  <a:schemeClr val="tx1"/>
                </a:solidFill>
              </a:rPr>
              <a:t>, сидят, и великую </a:t>
            </a:r>
            <a:r>
              <a:rPr lang="ru-RU" sz="3700" b="1" u="sng" dirty="0">
                <a:solidFill>
                  <a:schemeClr val="tx1"/>
                </a:solidFill>
              </a:rPr>
              <a:t>скорбь и тесноту</a:t>
            </a:r>
            <a:r>
              <a:rPr lang="ru-RU" sz="3700" b="1" dirty="0">
                <a:solidFill>
                  <a:schemeClr val="tx1"/>
                </a:solidFill>
              </a:rPr>
              <a:t> </a:t>
            </a:r>
            <a:r>
              <a:rPr lang="ru-RU" sz="3700" b="1" dirty="0" err="1">
                <a:solidFill>
                  <a:schemeClr val="tx1"/>
                </a:solidFill>
              </a:rPr>
              <a:t>трпят</a:t>
            </a:r>
            <a:r>
              <a:rPr lang="ru-RU" sz="3700" b="1" dirty="0">
                <a:solidFill>
                  <a:schemeClr val="tx1"/>
                </a:solidFill>
              </a:rPr>
              <a:t>, и </a:t>
            </a:r>
            <a:r>
              <a:rPr lang="ru-RU" sz="3700" b="1" dirty="0" err="1">
                <a:solidFill>
                  <a:schemeClr val="tx1"/>
                </a:solidFill>
              </a:rPr>
              <a:t>стаят</a:t>
            </a:r>
            <a:r>
              <a:rPr lang="ru-RU" sz="3700" b="1" dirty="0">
                <a:solidFill>
                  <a:schemeClr val="tx1"/>
                </a:solidFill>
              </a:rPr>
              <a:t> </a:t>
            </a:r>
            <a:r>
              <a:rPr lang="ru-RU" sz="3700" b="1" dirty="0" err="1">
                <a:solidFill>
                  <a:schemeClr val="tx1"/>
                </a:solidFill>
              </a:rPr>
              <a:t>крепце</a:t>
            </a:r>
            <a:r>
              <a:rPr lang="ru-RU" sz="3700" b="1" dirty="0">
                <a:solidFill>
                  <a:schemeClr val="tx1"/>
                </a:solidFill>
              </a:rPr>
              <a:t> </a:t>
            </a:r>
            <a:r>
              <a:rPr lang="ru-RU" sz="3700" b="1" u="sng" dirty="0">
                <a:solidFill>
                  <a:schemeClr val="tx1"/>
                </a:solidFill>
              </a:rPr>
              <a:t>за православную веру, и за </a:t>
            </a:r>
            <a:r>
              <a:rPr lang="ru-RU" sz="3700" b="1" u="sng" dirty="0" err="1">
                <a:solidFill>
                  <a:schemeClr val="tx1"/>
                </a:solidFill>
              </a:rPr>
              <a:t>святыя</a:t>
            </a:r>
            <a:r>
              <a:rPr lang="ru-RU" sz="3700" b="1" u="sng" dirty="0">
                <a:solidFill>
                  <a:schemeClr val="tx1"/>
                </a:solidFill>
              </a:rPr>
              <a:t> Божия церкви, и за свои души, и за всех за нас</a:t>
            </a:r>
            <a:r>
              <a:rPr lang="ru-RU" sz="3700" b="1" dirty="0">
                <a:solidFill>
                  <a:schemeClr val="tx1"/>
                </a:solidFill>
              </a:rPr>
              <a:t>, а общему нашему </a:t>
            </a:r>
            <a:r>
              <a:rPr lang="ru-RU" sz="3700" b="1" u="sng" dirty="0" err="1">
                <a:solidFill>
                  <a:schemeClr val="tx1"/>
                </a:solidFill>
              </a:rPr>
              <a:t>сопостату</a:t>
            </a:r>
            <a:r>
              <a:rPr lang="ru-RU" sz="3700" b="1" u="sng" dirty="0">
                <a:solidFill>
                  <a:schemeClr val="tx1"/>
                </a:solidFill>
              </a:rPr>
              <a:t> и врагу</a:t>
            </a:r>
            <a:r>
              <a:rPr lang="ru-RU" sz="3700" b="1" dirty="0">
                <a:solidFill>
                  <a:schemeClr val="tx1"/>
                </a:solidFill>
              </a:rPr>
              <a:t>, королю, </a:t>
            </a:r>
            <a:r>
              <a:rPr lang="ru-RU" sz="3700" b="1" u="sng" dirty="0">
                <a:solidFill>
                  <a:schemeClr val="tx1"/>
                </a:solidFill>
              </a:rPr>
              <a:t>не покорятся и не </a:t>
            </a:r>
            <a:r>
              <a:rPr lang="ru-RU" sz="3700" b="1" u="sng" dirty="0" err="1">
                <a:solidFill>
                  <a:schemeClr val="tx1"/>
                </a:solidFill>
              </a:rPr>
              <a:t>здадутся</a:t>
            </a:r>
            <a:r>
              <a:rPr lang="ru-RU" sz="3700" b="1" dirty="0">
                <a:solidFill>
                  <a:schemeClr val="tx1"/>
                </a:solidFill>
              </a:rPr>
              <a:t> </a:t>
            </a:r>
            <a:endParaRPr lang="ru-RU" sz="3700" b="1" dirty="0" smtClean="0">
              <a:solidFill>
                <a:schemeClr val="tx1"/>
              </a:solidFill>
            </a:endParaRPr>
          </a:p>
          <a:p>
            <a:pPr algn="r"/>
            <a:r>
              <a:rPr lang="ru-RU" sz="3600" b="1" dirty="0" smtClean="0">
                <a:solidFill>
                  <a:schemeClr val="tx1"/>
                </a:solidFill>
              </a:rPr>
              <a:t>(«</a:t>
            </a:r>
            <a:r>
              <a:rPr lang="ru-RU" sz="3600" b="1" dirty="0">
                <a:solidFill>
                  <a:schemeClr val="tx1"/>
                </a:solidFill>
              </a:rPr>
              <a:t>Новая повесть о </a:t>
            </a:r>
            <a:r>
              <a:rPr lang="ru-RU" sz="3600" b="1" dirty="0" err="1">
                <a:solidFill>
                  <a:schemeClr val="tx1"/>
                </a:solidFill>
              </a:rPr>
              <a:t>преславном</a:t>
            </a:r>
            <a:r>
              <a:rPr lang="ru-RU" sz="3600" b="1" dirty="0">
                <a:solidFill>
                  <a:schemeClr val="tx1"/>
                </a:solidFill>
              </a:rPr>
              <a:t> Российском царстве»).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9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7920880" cy="5832648"/>
          </a:xfrm>
        </p:spPr>
        <p:txBody>
          <a:bodyPr>
            <a:normAutofit fontScale="92500"/>
          </a:bodyPr>
          <a:lstStyle/>
          <a:p>
            <a:pPr algn="l"/>
            <a:r>
              <a:rPr lang="ru-RU" sz="3600" b="1" dirty="0">
                <a:solidFill>
                  <a:schemeClr val="tx1"/>
                </a:solidFill>
              </a:rPr>
              <a:t>– Тавтологические обороты книжного типа: </a:t>
            </a:r>
            <a:r>
              <a:rPr lang="ru-RU" sz="3600" b="1" i="1" dirty="0">
                <a:solidFill>
                  <a:schemeClr val="tx1"/>
                </a:solidFill>
              </a:rPr>
              <a:t>таковыми </a:t>
            </a:r>
            <a:r>
              <a:rPr lang="ru-RU" sz="3600" b="1" i="1" dirty="0" err="1">
                <a:solidFill>
                  <a:schemeClr val="tx1"/>
                </a:solidFill>
              </a:rPr>
              <a:t>убо</a:t>
            </a:r>
            <a:r>
              <a:rPr lang="ru-RU" sz="3600" b="1" i="1" dirty="0">
                <a:solidFill>
                  <a:schemeClr val="tx1"/>
                </a:solidFill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</a:rPr>
              <a:t>еллини</a:t>
            </a:r>
            <a:r>
              <a:rPr lang="ru-RU" sz="3600" b="1" i="1" dirty="0">
                <a:solidFill>
                  <a:schemeClr val="tx1"/>
                </a:solidFill>
              </a:rPr>
              <a:t> же и египтяне баснями </a:t>
            </a:r>
            <a:r>
              <a:rPr lang="ru-RU" sz="3600" b="1" i="1" u="sng" dirty="0" err="1">
                <a:solidFill>
                  <a:schemeClr val="tx1"/>
                </a:solidFill>
              </a:rPr>
              <a:t>играюще</a:t>
            </a:r>
            <a:r>
              <a:rPr lang="ru-RU" sz="3600" b="1" i="1" u="sng" dirty="0">
                <a:solidFill>
                  <a:schemeClr val="tx1"/>
                </a:solidFill>
              </a:rPr>
              <a:t>, </a:t>
            </a:r>
            <a:r>
              <a:rPr lang="ru-RU" sz="3600" b="1" i="1" u="sng" dirty="0" err="1">
                <a:solidFill>
                  <a:schemeClr val="tx1"/>
                </a:solidFill>
              </a:rPr>
              <a:t>играеми</a:t>
            </a:r>
            <a:r>
              <a:rPr lang="ru-RU" sz="3600" b="1" i="1" dirty="0">
                <a:solidFill>
                  <a:schemeClr val="tx1"/>
                </a:solidFill>
              </a:rPr>
              <a:t> от бесов; </a:t>
            </a:r>
            <a:r>
              <a:rPr lang="ru-RU" sz="3600" b="1" i="1" u="sng" dirty="0" err="1">
                <a:solidFill>
                  <a:schemeClr val="tx1"/>
                </a:solidFill>
              </a:rPr>
              <a:t>прелщаемы</a:t>
            </a:r>
            <a:r>
              <a:rPr lang="ru-RU" sz="3600" b="1" i="1" dirty="0">
                <a:solidFill>
                  <a:schemeClr val="tx1"/>
                </a:solidFill>
              </a:rPr>
              <a:t> бывают богомерзкою </a:t>
            </a:r>
            <a:r>
              <a:rPr lang="ru-RU" sz="3600" b="1" i="1" u="sng" dirty="0">
                <a:solidFill>
                  <a:schemeClr val="tx1"/>
                </a:solidFill>
              </a:rPr>
              <a:t>прелестью</a:t>
            </a:r>
            <a:r>
              <a:rPr lang="ru-RU" sz="3600" b="1" i="1" dirty="0">
                <a:solidFill>
                  <a:schemeClr val="tx1"/>
                </a:solidFill>
              </a:rPr>
              <a:t>; многажды </a:t>
            </a:r>
            <a:r>
              <a:rPr lang="ru-RU" sz="3600" b="1" i="1" dirty="0" err="1">
                <a:solidFill>
                  <a:schemeClr val="tx1"/>
                </a:solidFill>
              </a:rPr>
              <a:t>явися</a:t>
            </a:r>
            <a:r>
              <a:rPr lang="ru-RU" sz="3600" b="1" i="1" dirty="0">
                <a:solidFill>
                  <a:schemeClr val="tx1"/>
                </a:solidFill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</a:rPr>
              <a:t>нечестивыи</a:t>
            </a:r>
            <a:r>
              <a:rPr lang="ru-RU" sz="3600" b="1" i="1" dirty="0">
                <a:solidFill>
                  <a:schemeClr val="tx1"/>
                </a:solidFill>
              </a:rPr>
              <a:t> не </a:t>
            </a:r>
            <a:r>
              <a:rPr lang="ru-RU" sz="3600" b="1" i="1" dirty="0" err="1">
                <a:solidFill>
                  <a:schemeClr val="tx1"/>
                </a:solidFill>
              </a:rPr>
              <a:t>точию</a:t>
            </a:r>
            <a:r>
              <a:rPr lang="ru-RU" sz="3600" b="1" i="1" dirty="0">
                <a:solidFill>
                  <a:schemeClr val="tx1"/>
                </a:solidFill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</a:rPr>
              <a:t>аггела</a:t>
            </a:r>
            <a:r>
              <a:rPr lang="ru-RU" sz="3600" b="1" i="1" dirty="0">
                <a:solidFill>
                  <a:schemeClr val="tx1"/>
                </a:solidFill>
              </a:rPr>
              <a:t> света и </a:t>
            </a:r>
            <a:r>
              <a:rPr lang="ru-RU" sz="3600" b="1" i="1" u="sng" dirty="0">
                <a:solidFill>
                  <a:schemeClr val="tx1"/>
                </a:solidFill>
              </a:rPr>
              <a:t>священника, святая</a:t>
            </a:r>
            <a:r>
              <a:rPr lang="ru-RU" sz="3600" b="1" i="1" dirty="0">
                <a:solidFill>
                  <a:schemeClr val="tx1"/>
                </a:solidFill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</a:rPr>
              <a:t>носящаго</a:t>
            </a:r>
            <a:r>
              <a:rPr lang="ru-RU" sz="3600" b="1" i="1" dirty="0">
                <a:solidFill>
                  <a:schemeClr val="tx1"/>
                </a:solidFill>
              </a:rPr>
              <a:t>, образ </a:t>
            </a:r>
            <a:r>
              <a:rPr lang="ru-RU" sz="3600" b="1" i="1" dirty="0" err="1">
                <a:solidFill>
                  <a:schemeClr val="tx1"/>
                </a:solidFill>
              </a:rPr>
              <a:t>подшед</a:t>
            </a:r>
            <a:r>
              <a:rPr lang="ru-RU" sz="3600" b="1" i="1" dirty="0">
                <a:solidFill>
                  <a:schemeClr val="tx1"/>
                </a:solidFill>
              </a:rPr>
              <a:t>… но и самого Спаса </a:t>
            </a:r>
            <a:r>
              <a:rPr lang="ru-RU" sz="3600" b="1" dirty="0">
                <a:solidFill>
                  <a:schemeClr val="tx1"/>
                </a:solidFill>
              </a:rPr>
              <a:t>(Максим Грек, «Послание о Фортуне»)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77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424936" cy="554461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– Повторы</a:t>
            </a:r>
            <a:r>
              <a:rPr lang="ru-RU" sz="3200" dirty="0"/>
              <a:t>: </a:t>
            </a:r>
            <a:r>
              <a:rPr lang="ru-RU" sz="3200" b="1" i="1" dirty="0"/>
              <a:t>А </a:t>
            </a:r>
            <a:r>
              <a:rPr lang="ru-RU" sz="3200" b="1" i="1" dirty="0" err="1"/>
              <a:t>прьмскую</a:t>
            </a:r>
            <a:r>
              <a:rPr lang="ru-RU" sz="3200" b="1" i="1" dirty="0"/>
              <a:t> грамоту </a:t>
            </a:r>
            <a:r>
              <a:rPr lang="ru-RU" sz="3200" b="1" i="1" u="sng" dirty="0"/>
              <a:t>един</a:t>
            </a:r>
            <a:r>
              <a:rPr lang="ru-RU" sz="3200" b="1" i="1" dirty="0"/>
              <a:t> </a:t>
            </a:r>
            <a:r>
              <a:rPr lang="ru-RU" sz="3200" b="1" i="1" dirty="0" err="1"/>
              <a:t>чрьнець</a:t>
            </a:r>
            <a:r>
              <a:rPr lang="ru-RU" sz="3200" b="1" i="1" dirty="0"/>
              <a:t> сложил, </a:t>
            </a:r>
            <a:r>
              <a:rPr lang="ru-RU" sz="3200" b="1" i="1" u="sng" dirty="0" err="1"/>
              <a:t>единъ</a:t>
            </a:r>
            <a:r>
              <a:rPr lang="ru-RU" sz="3200" b="1" i="1" dirty="0"/>
              <a:t> </a:t>
            </a:r>
            <a:r>
              <a:rPr lang="ru-RU" sz="3200" b="1" i="1" dirty="0" err="1"/>
              <a:t>съставил</a:t>
            </a:r>
            <a:r>
              <a:rPr lang="ru-RU" sz="3200" b="1" i="1" dirty="0"/>
              <a:t>, </a:t>
            </a:r>
            <a:r>
              <a:rPr lang="ru-RU" sz="3200" b="1" i="1" u="sng" dirty="0"/>
              <a:t>един</a:t>
            </a:r>
            <a:r>
              <a:rPr lang="ru-RU" sz="3200" b="1" i="1" dirty="0"/>
              <a:t> </a:t>
            </a:r>
            <a:r>
              <a:rPr lang="ru-RU" sz="3200" b="1" i="1" dirty="0" err="1"/>
              <a:t>счинил</a:t>
            </a:r>
            <a:r>
              <a:rPr lang="ru-RU" sz="3200" b="1" i="1" dirty="0"/>
              <a:t>, </a:t>
            </a:r>
            <a:r>
              <a:rPr lang="ru-RU" sz="3200" b="1" i="1" u="sng" dirty="0"/>
              <a:t>един</a:t>
            </a:r>
            <a:r>
              <a:rPr lang="ru-RU" sz="3200" b="1" i="1" dirty="0"/>
              <a:t> мних, </a:t>
            </a:r>
            <a:r>
              <a:rPr lang="ru-RU" sz="3200" b="1" i="1" u="sng" dirty="0"/>
              <a:t>един</a:t>
            </a:r>
            <a:r>
              <a:rPr lang="ru-RU" sz="3200" b="1" i="1" dirty="0"/>
              <a:t> </a:t>
            </a:r>
            <a:r>
              <a:rPr lang="ru-RU" sz="3200" b="1" i="1" dirty="0" err="1"/>
              <a:t>инокъ</a:t>
            </a:r>
            <a:r>
              <a:rPr lang="ru-RU" sz="3200" b="1" i="1" dirty="0"/>
              <a:t> Стефан, глаголю, присно </a:t>
            </a:r>
            <a:r>
              <a:rPr lang="ru-RU" sz="3200" b="1" i="1" dirty="0" err="1"/>
              <a:t>помнимыи</a:t>
            </a:r>
            <a:r>
              <a:rPr lang="ru-RU" sz="3200" b="1" i="1" dirty="0"/>
              <a:t> </a:t>
            </a:r>
            <a:r>
              <a:rPr lang="ru-RU" sz="3200" b="1" i="1" dirty="0" err="1"/>
              <a:t>епископъ</a:t>
            </a:r>
            <a:r>
              <a:rPr lang="ru-RU" sz="3200" b="1" i="1" dirty="0"/>
              <a:t>, </a:t>
            </a:r>
            <a:r>
              <a:rPr lang="ru-RU" sz="3200" b="1" i="1" u="sng" dirty="0" err="1"/>
              <a:t>единъ</a:t>
            </a:r>
            <a:r>
              <a:rPr lang="ru-RU" sz="3200" b="1" i="1" dirty="0"/>
              <a:t> в </a:t>
            </a:r>
            <a:r>
              <a:rPr lang="ru-RU" sz="3200" b="1" i="1" u="sng" dirty="0" smtClean="0"/>
              <a:t>едино</a:t>
            </a:r>
            <a:r>
              <a:rPr lang="ru-RU" sz="3200" b="1" i="1" dirty="0" smtClean="0"/>
              <a:t> время, </a:t>
            </a:r>
            <a:r>
              <a:rPr lang="ru-RU" sz="3200" b="1" i="1" u="sng" dirty="0"/>
              <a:t>един</a:t>
            </a:r>
            <a:r>
              <a:rPr lang="ru-RU" sz="3200" b="1" i="1" dirty="0"/>
              <a:t> </a:t>
            </a:r>
            <a:r>
              <a:rPr lang="ru-RU" sz="3200" b="1" i="1" dirty="0" err="1"/>
              <a:t>въ</a:t>
            </a:r>
            <a:r>
              <a:rPr lang="ru-RU" sz="3200" b="1" i="1" dirty="0"/>
              <a:t> </a:t>
            </a:r>
            <a:r>
              <a:rPr lang="ru-RU" sz="3200" b="1" i="1" u="sng" dirty="0" err="1"/>
              <a:t>един</a:t>
            </a:r>
            <a:r>
              <a:rPr lang="ru-RU" sz="3200" b="1" i="1" dirty="0" err="1"/>
              <a:t>ени</a:t>
            </a:r>
            <a:r>
              <a:rPr lang="ru-RU" sz="3200" b="1" i="1" dirty="0"/>
              <a:t> </a:t>
            </a:r>
            <a:r>
              <a:rPr lang="ru-RU" sz="3200" b="1" i="1" dirty="0" err="1"/>
              <a:t>у</a:t>
            </a:r>
            <a:r>
              <a:rPr lang="ru-RU" sz="3200" b="1" i="1" u="sng" dirty="0" err="1"/>
              <a:t>един</a:t>
            </a:r>
            <a:r>
              <a:rPr lang="ru-RU" sz="3200" b="1" i="1" dirty="0" err="1"/>
              <a:t>яяся</a:t>
            </a:r>
            <a:r>
              <a:rPr lang="ru-RU" sz="3200" b="1" i="1" dirty="0"/>
              <a:t>, </a:t>
            </a:r>
            <a:r>
              <a:rPr lang="ru-RU" sz="3200" b="1" i="1" u="sng" dirty="0"/>
              <a:t>един</a:t>
            </a:r>
            <a:r>
              <a:rPr lang="ru-RU" sz="3200" b="1" i="1" dirty="0"/>
              <a:t> </a:t>
            </a:r>
            <a:r>
              <a:rPr lang="ru-RU" sz="3200" b="1" i="1" dirty="0" err="1"/>
              <a:t>у</a:t>
            </a:r>
            <a:r>
              <a:rPr lang="ru-RU" sz="3200" b="1" i="1" u="sng" dirty="0" err="1"/>
              <a:t>един</a:t>
            </a:r>
            <a:r>
              <a:rPr lang="ru-RU" sz="3200" b="1" i="1" dirty="0" err="1"/>
              <a:t>еныи</a:t>
            </a:r>
            <a:r>
              <a:rPr lang="ru-RU" sz="3200" b="1" i="1" dirty="0"/>
              <a:t>, </a:t>
            </a:r>
            <a:r>
              <a:rPr lang="ru-RU" sz="3200" b="1" i="1" u="sng" dirty="0"/>
              <a:t>един</a:t>
            </a:r>
            <a:r>
              <a:rPr lang="ru-RU" sz="3200" b="1" i="1" dirty="0"/>
              <a:t> </a:t>
            </a:r>
            <a:r>
              <a:rPr lang="ru-RU" sz="3200" b="1" i="1" u="sng" dirty="0" err="1"/>
              <a:t>един</a:t>
            </a:r>
            <a:r>
              <a:rPr lang="ru-RU" sz="3200" b="1" i="1" dirty="0" err="1"/>
              <a:t>аго</a:t>
            </a:r>
            <a:r>
              <a:rPr lang="ru-RU" sz="3200" b="1" i="1" dirty="0"/>
              <a:t> бога на помощь </a:t>
            </a:r>
            <a:r>
              <a:rPr lang="ru-RU" sz="3200" b="1" i="1" dirty="0" err="1"/>
              <a:t>призываа</a:t>
            </a:r>
            <a:r>
              <a:rPr lang="ru-RU" sz="3200" b="1" i="1" dirty="0"/>
              <a:t>, </a:t>
            </a:r>
            <a:r>
              <a:rPr lang="ru-RU" sz="3200" b="1" i="1" u="sng" dirty="0"/>
              <a:t>един</a:t>
            </a:r>
            <a:r>
              <a:rPr lang="ru-RU" sz="3200" b="1" i="1" dirty="0"/>
              <a:t> </a:t>
            </a:r>
            <a:r>
              <a:rPr lang="ru-RU" sz="3200" b="1" i="1" u="sng" dirty="0"/>
              <a:t>един</a:t>
            </a:r>
            <a:r>
              <a:rPr lang="ru-RU" sz="3200" b="1" i="1" dirty="0"/>
              <a:t>ому богу </a:t>
            </a:r>
            <a:r>
              <a:rPr lang="ru-RU" sz="3200" b="1" i="1" dirty="0" err="1" smtClean="0"/>
              <a:t>моляся</a:t>
            </a:r>
            <a:r>
              <a:rPr lang="ru-RU" sz="3200" b="1" i="1" dirty="0" smtClean="0"/>
              <a:t>…</a:t>
            </a:r>
            <a:r>
              <a:rPr lang="ru-RU" sz="3200" b="1" dirty="0" smtClean="0"/>
              <a:t> </a:t>
            </a:r>
            <a:r>
              <a:rPr lang="ru-RU" sz="3200" b="1" dirty="0"/>
              <a:t>(«Житие Стефана Пермского» </a:t>
            </a:r>
            <a:r>
              <a:rPr lang="ru-RU" sz="3200" b="1" dirty="0" err="1"/>
              <a:t>Епифания</a:t>
            </a:r>
            <a:r>
              <a:rPr lang="ru-RU" sz="3200" b="1" dirty="0"/>
              <a:t> Премудрого)</a:t>
            </a:r>
          </a:p>
        </p:txBody>
      </p:sp>
    </p:spTree>
    <p:extLst>
      <p:ext uri="{BB962C8B-B14F-4D97-AF65-F5344CB8AC3E}">
        <p14:creationId xmlns:p14="http://schemas.microsoft.com/office/powerpoint/2010/main" xmlns="" val="160759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80920" cy="576064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– Усложнение структуры предложения:</a:t>
            </a:r>
            <a:br>
              <a:rPr lang="ru-RU" sz="3600" b="1" dirty="0" smtClean="0"/>
            </a:br>
            <a:r>
              <a:rPr lang="ru-RU" sz="3600" b="1" i="1" dirty="0" err="1"/>
              <a:t>Многым</a:t>
            </a:r>
            <a:r>
              <a:rPr lang="ru-RU" sz="3600" b="1" i="1" dirty="0"/>
              <a:t> сущим считаемым от </a:t>
            </a:r>
            <a:r>
              <a:rPr lang="ru-RU" sz="3600" b="1" i="1" dirty="0" err="1"/>
              <a:t>божественаго</a:t>
            </a:r>
            <a:r>
              <a:rPr lang="ru-RU" sz="3600" b="1" i="1" dirty="0"/>
              <a:t> апостола свойством и действом </a:t>
            </a:r>
            <a:r>
              <a:rPr lang="ru-RU" sz="3600" b="1" i="1" dirty="0" err="1"/>
              <a:t>неложныя</a:t>
            </a:r>
            <a:r>
              <a:rPr lang="ru-RU" sz="3600" b="1" i="1" dirty="0"/>
              <a:t> и </a:t>
            </a:r>
            <a:r>
              <a:rPr lang="ru-RU" sz="3600" b="1" i="1" dirty="0" err="1"/>
              <a:t>съвръшеныя</a:t>
            </a:r>
            <a:r>
              <a:rPr lang="ru-RU" sz="3600" b="1" i="1" dirty="0"/>
              <a:t> любви, </a:t>
            </a:r>
            <a:r>
              <a:rPr lang="ru-RU" sz="3600" b="1" i="1" dirty="0" err="1"/>
              <a:t>яже</a:t>
            </a:r>
            <a:r>
              <a:rPr lang="ru-RU" sz="3600" b="1" i="1" dirty="0"/>
              <a:t> по </a:t>
            </a:r>
            <a:r>
              <a:rPr lang="ru-RU" sz="3600" b="1" i="1" dirty="0" err="1"/>
              <a:t>бозе</a:t>
            </a:r>
            <a:r>
              <a:rPr lang="ru-RU" sz="3600" b="1" i="1" dirty="0"/>
              <a:t> – еже не </a:t>
            </a:r>
            <a:r>
              <a:rPr lang="ru-RU" sz="3600" b="1" i="1" dirty="0" err="1"/>
              <a:t>радоватися</a:t>
            </a:r>
            <a:r>
              <a:rPr lang="ru-RU" sz="3600" b="1" i="1" dirty="0"/>
              <a:t> о неправде, </a:t>
            </a:r>
            <a:r>
              <a:rPr lang="ru-RU" sz="3600" b="1" i="1" dirty="0" err="1"/>
              <a:t>срадоватися</a:t>
            </a:r>
            <a:r>
              <a:rPr lang="ru-RU" sz="3600" b="1" i="1" dirty="0"/>
              <a:t> же </a:t>
            </a:r>
            <a:r>
              <a:rPr lang="ru-RU" sz="3600" b="1" i="1" dirty="0" err="1"/>
              <a:t>ся</a:t>
            </a:r>
            <a:r>
              <a:rPr lang="ru-RU" sz="3600" b="1" i="1" dirty="0"/>
              <a:t> истине </a:t>
            </a:r>
            <a:r>
              <a:rPr lang="ru-RU" sz="3600" b="1" i="1" dirty="0" err="1"/>
              <a:t>показателнее</a:t>
            </a:r>
            <a:r>
              <a:rPr lang="ru-RU" sz="3600" b="1" i="1" dirty="0"/>
              <a:t> аз мню знамение </a:t>
            </a:r>
            <a:r>
              <a:rPr lang="ru-RU" sz="3600" b="1" i="1" dirty="0" err="1" smtClean="0"/>
              <a:t>ея</a:t>
            </a:r>
            <a:r>
              <a:rPr lang="ru-RU" sz="3400" b="1" dirty="0"/>
              <a:t/>
            </a:r>
            <a:br>
              <a:rPr lang="ru-RU" sz="3400" b="1" dirty="0"/>
            </a:br>
            <a:r>
              <a:rPr lang="ru-RU" sz="3600" b="1" dirty="0"/>
              <a:t>(Максим Грек,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«</a:t>
            </a:r>
            <a:r>
              <a:rPr lang="ru-RU" sz="3600" b="1" dirty="0"/>
              <a:t>Послание о Фортуне»).</a:t>
            </a:r>
            <a:endParaRPr lang="ru-RU" sz="3400" b="1" dirty="0"/>
          </a:p>
        </p:txBody>
      </p:sp>
    </p:spTree>
    <p:extLst>
      <p:ext uri="{BB962C8B-B14F-4D97-AF65-F5344CB8AC3E}">
        <p14:creationId xmlns:p14="http://schemas.microsoft.com/office/powerpoint/2010/main" xmlns="" val="164935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80920" cy="568863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– </a:t>
            </a:r>
            <a:r>
              <a:rPr lang="ru-RU" sz="3200" b="1" dirty="0" smtClean="0"/>
              <a:t>Сложные </a:t>
            </a:r>
            <a:r>
              <a:rPr lang="ru-RU" sz="3200" b="1" dirty="0"/>
              <a:t>изысканные перифразы, цитаты из Священного писания: </a:t>
            </a:r>
            <a:r>
              <a:rPr lang="ru-RU" sz="3200" b="1" i="1" dirty="0" err="1"/>
              <a:t>Обретають</a:t>
            </a:r>
            <a:r>
              <a:rPr lang="ru-RU" sz="3200" b="1" i="1" dirty="0"/>
              <a:t> </a:t>
            </a:r>
            <a:r>
              <a:rPr lang="ru-RU" sz="3200" b="1" i="1" dirty="0" err="1"/>
              <a:t>бо</a:t>
            </a:r>
            <a:r>
              <a:rPr lang="ru-RU" sz="3200" b="1" i="1" dirty="0"/>
              <a:t> </a:t>
            </a:r>
            <a:r>
              <a:rPr lang="ru-RU" sz="3200" b="1" i="1" dirty="0" err="1"/>
              <a:t>ся</a:t>
            </a:r>
            <a:r>
              <a:rPr lang="ru-RU" sz="3200" b="1" i="1" dirty="0"/>
              <a:t> </a:t>
            </a:r>
            <a:r>
              <a:rPr lang="ru-RU" sz="3200" b="1" i="1" dirty="0" err="1"/>
              <a:t>сицевии</a:t>
            </a:r>
            <a:r>
              <a:rPr lang="ru-RU" sz="3200" b="1" i="1" dirty="0"/>
              <a:t> не </a:t>
            </a:r>
            <a:r>
              <a:rPr lang="ru-RU" sz="3200" b="1" i="1" dirty="0" err="1"/>
              <a:t>съ</a:t>
            </a:r>
            <a:r>
              <a:rPr lang="ru-RU" sz="3200" b="1" i="1" dirty="0"/>
              <a:t> Христом </a:t>
            </a:r>
            <a:r>
              <a:rPr lang="ru-RU" sz="3200" b="1" i="1" u="sng" dirty="0" err="1"/>
              <a:t>събирающе</a:t>
            </a:r>
            <a:r>
              <a:rPr lang="ru-RU" sz="3200" b="1" i="1" u="sng" dirty="0"/>
              <a:t> </a:t>
            </a:r>
            <a:r>
              <a:rPr lang="ru-RU" sz="3200" b="1" i="1" u="sng" dirty="0" err="1"/>
              <a:t>пшеницю</a:t>
            </a:r>
            <a:r>
              <a:rPr lang="ru-RU" sz="3200" b="1" i="1" u="sng" dirty="0"/>
              <a:t> чистую</a:t>
            </a:r>
            <a:r>
              <a:rPr lang="ru-RU" sz="3200" b="1" i="1" dirty="0"/>
              <a:t>, сиречь веру </a:t>
            </a:r>
            <a:r>
              <a:rPr lang="ru-RU" sz="3200" b="1" i="1" dirty="0" err="1"/>
              <a:t>пречисту</a:t>
            </a:r>
            <a:r>
              <a:rPr lang="ru-RU" sz="3200" b="1" i="1" dirty="0"/>
              <a:t> и </a:t>
            </a:r>
            <a:r>
              <a:rPr lang="ru-RU" sz="3200" b="1" i="1" dirty="0" err="1"/>
              <a:t>непорочну</a:t>
            </a:r>
            <a:r>
              <a:rPr lang="ru-RU" sz="3200" b="1" i="1" dirty="0"/>
              <a:t> </a:t>
            </a:r>
            <a:r>
              <a:rPr lang="ru-RU" sz="3200" b="1" i="1" u="sng" dirty="0" err="1"/>
              <a:t>въ</a:t>
            </a:r>
            <a:r>
              <a:rPr lang="ru-RU" sz="3200" b="1" i="1" u="sng" dirty="0"/>
              <a:t> небесных его житницах</a:t>
            </a:r>
            <a:r>
              <a:rPr lang="ru-RU" sz="3200" b="1" i="1" dirty="0"/>
              <a:t>, </a:t>
            </a:r>
            <a:r>
              <a:rPr lang="ru-RU" sz="3200" b="1" i="1" dirty="0" err="1"/>
              <a:t>яже</a:t>
            </a:r>
            <a:r>
              <a:rPr lang="ru-RU" sz="3200" b="1" i="1" dirty="0"/>
              <a:t> суть сердца и мысли </a:t>
            </a:r>
            <a:r>
              <a:rPr lang="ru-RU" sz="3200" b="1" i="1" dirty="0" err="1"/>
              <a:t>православне</a:t>
            </a:r>
            <a:r>
              <a:rPr lang="ru-RU" sz="3200" b="1" i="1" dirty="0"/>
              <a:t> верующих в него</a:t>
            </a:r>
            <a:r>
              <a:rPr lang="ru-RU" sz="3200" b="1" dirty="0"/>
              <a:t>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(</a:t>
            </a:r>
            <a:r>
              <a:rPr lang="ru-RU" sz="3200" b="1" dirty="0"/>
              <a:t>Максим Грек, «Послание о Фортуне»).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080025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09637" cy="6163101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«Самодержавная вправду царствия благочестивых </a:t>
            </a:r>
            <a:r>
              <a:rPr lang="ru-RU" sz="3600" b="1" dirty="0" err="1"/>
              <a:t>име</a:t>
            </a:r>
            <a:r>
              <a:rPr lang="ru-RU" sz="3600" b="1" dirty="0"/>
              <a:t> </a:t>
            </a:r>
            <a:r>
              <a:rPr lang="ru-RU" sz="3600" b="1" dirty="0" err="1"/>
              <a:t>царствоваша</a:t>
            </a:r>
            <a:r>
              <a:rPr lang="ru-RU" sz="3600" b="1" dirty="0"/>
              <a:t> по благодати новому Израилю, </a:t>
            </a:r>
            <a:r>
              <a:rPr lang="ru-RU" sz="3600" b="1" dirty="0" err="1"/>
              <a:t>велицей</a:t>
            </a:r>
            <a:r>
              <a:rPr lang="ru-RU" sz="3600" b="1" dirty="0"/>
              <a:t> России, при нашем роде, </a:t>
            </a:r>
            <a:r>
              <a:rPr lang="ru-RU" sz="3600" b="1" dirty="0" err="1"/>
              <a:t>преимея</a:t>
            </a:r>
            <a:r>
              <a:rPr lang="ru-RU" sz="3600" b="1" dirty="0"/>
              <a:t> во всех</a:t>
            </a:r>
            <a:r>
              <a:rPr lang="ru-RU" sz="3600" b="1" dirty="0" smtClean="0"/>
              <a:t>» (Иван Тимофеев, 1610–1617)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 smtClean="0"/>
              <a:t>Перевод</a:t>
            </a:r>
            <a:r>
              <a:rPr lang="ru-RU" sz="3600" dirty="0" smtClean="0"/>
              <a:t>: </a:t>
            </a:r>
            <a:r>
              <a:rPr lang="ru-RU" sz="3600" dirty="0"/>
              <a:t>«По достоинству самодержавные царствования благочестивых (царей), которые царствовали над новым Израилем – великой Россией – по милости (божией) при нашем поколении, имея превосходство над всеми».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8474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884" y="650276"/>
            <a:ext cx="8218273" cy="5917489"/>
          </a:xfrm>
        </p:spPr>
        <p:txBody>
          <a:bodyPr>
            <a:noAutofit/>
          </a:bodyPr>
          <a:lstStyle/>
          <a:p>
            <a:pPr algn="l"/>
            <a:r>
              <a:rPr lang="ru-RU" sz="3200" b="1" dirty="0"/>
              <a:t>«Житие Стефана Пермского» </a:t>
            </a:r>
            <a:r>
              <a:rPr lang="ru-RU" sz="3200" b="1" dirty="0" err="1"/>
              <a:t>Епифания</a:t>
            </a:r>
            <a:r>
              <a:rPr lang="ru-RU" sz="3200" b="1" dirty="0"/>
              <a:t> Премудрого, конец XIV – начало XV вв</a:t>
            </a:r>
            <a:r>
              <a:rPr lang="ru-RU" sz="3200" b="1" dirty="0" smtClean="0"/>
              <a:t>.</a:t>
            </a:r>
            <a:br>
              <a:rPr lang="ru-RU" sz="3200" b="1" dirty="0" smtClean="0"/>
            </a:b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3200" b="1" dirty="0" smtClean="0"/>
              <a:t>– Слова </a:t>
            </a:r>
            <a:r>
              <a:rPr lang="ru-RU" sz="3200" b="1" dirty="0"/>
              <a:t>со старославянскими </a:t>
            </a:r>
            <a:r>
              <a:rPr lang="ru-RU" sz="3200" b="1" dirty="0" smtClean="0"/>
              <a:t>суффиксами: </a:t>
            </a:r>
            <a:r>
              <a:rPr lang="ru-RU" sz="3200" b="1" i="1" dirty="0" err="1"/>
              <a:t>обретатель</a:t>
            </a:r>
            <a:r>
              <a:rPr lang="ru-RU" sz="3200" b="1" i="1" dirty="0"/>
              <a:t>, </a:t>
            </a:r>
            <a:r>
              <a:rPr lang="ru-RU" sz="3200" b="1" i="1" dirty="0" err="1"/>
              <a:t>чиститель</a:t>
            </a:r>
            <a:r>
              <a:rPr lang="ru-RU" sz="3200" b="1" i="1" dirty="0"/>
              <a:t>, </a:t>
            </a:r>
            <a:r>
              <a:rPr lang="ru-RU" sz="3200" b="1" i="1" dirty="0" err="1"/>
              <a:t>проклинатель</a:t>
            </a:r>
            <a:r>
              <a:rPr lang="ru-RU" sz="3200" b="1" i="1" dirty="0"/>
              <a:t>, потребитель</a:t>
            </a:r>
            <a:r>
              <a:rPr lang="ru-RU" sz="3200" b="1" dirty="0"/>
              <a:t> (истребитель), </a:t>
            </a:r>
            <a:r>
              <a:rPr lang="ru-RU" sz="3200" b="1" i="1" dirty="0"/>
              <a:t>попиратель</a:t>
            </a:r>
            <a:r>
              <a:rPr lang="ru-RU" sz="3200" b="1" dirty="0"/>
              <a:t>; </a:t>
            </a:r>
            <a:r>
              <a:rPr lang="ru-RU" sz="3200" b="1" i="1" dirty="0"/>
              <a:t>умиление, </a:t>
            </a:r>
            <a:r>
              <a:rPr lang="ru-RU" sz="3200" b="1" i="1" dirty="0" err="1"/>
              <a:t>похваление</a:t>
            </a:r>
            <a:r>
              <a:rPr lang="ru-RU" sz="3200" b="1" i="1" dirty="0"/>
              <a:t>, </a:t>
            </a:r>
            <a:r>
              <a:rPr lang="ru-RU" sz="3200" b="1" i="1" dirty="0" smtClean="0"/>
              <a:t>треволнения</a:t>
            </a:r>
            <a:r>
              <a:rPr lang="ru-RU" sz="3200" b="1" dirty="0" smtClean="0"/>
              <a:t>;</a:t>
            </a:r>
            <a:br>
              <a:rPr lang="ru-RU" sz="3200" b="1" dirty="0" smtClean="0"/>
            </a:br>
            <a:r>
              <a:rPr lang="ru-RU" sz="800" b="1" dirty="0"/>
              <a:t/>
            </a:r>
            <a:br>
              <a:rPr lang="ru-RU" sz="800" b="1" dirty="0"/>
            </a:br>
            <a:r>
              <a:rPr lang="ru-RU" sz="3200" b="1" dirty="0" smtClean="0"/>
              <a:t>– </a:t>
            </a:r>
            <a:r>
              <a:rPr lang="ru-RU" sz="3200" b="1" dirty="0"/>
              <a:t>сложения </a:t>
            </a:r>
            <a:r>
              <a:rPr lang="ru-RU" sz="3200" b="1" i="1" dirty="0" err="1"/>
              <a:t>многомутное</a:t>
            </a:r>
            <a:r>
              <a:rPr lang="ru-RU" sz="3200" b="1" dirty="0"/>
              <a:t> (море), </a:t>
            </a:r>
            <a:r>
              <a:rPr lang="ru-RU" sz="3200" b="1" i="1" dirty="0" err="1"/>
              <a:t>горопленным</a:t>
            </a:r>
            <a:r>
              <a:rPr lang="ru-RU" sz="3200" b="1" i="1" dirty="0"/>
              <a:t> и </a:t>
            </a:r>
            <a:r>
              <a:rPr lang="ru-RU" sz="3200" b="1" i="1" dirty="0" err="1"/>
              <a:t>волкохищным</a:t>
            </a:r>
            <a:r>
              <a:rPr lang="ru-RU" sz="3200" b="1" i="1" dirty="0"/>
              <a:t> </a:t>
            </a:r>
            <a:r>
              <a:rPr lang="ru-RU" sz="3200" b="1" i="1" dirty="0" err="1"/>
              <a:t>быти</a:t>
            </a:r>
            <a:r>
              <a:rPr lang="ru-RU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820807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49442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1128</Words>
  <Application>Microsoft Office PowerPoint</Application>
  <PresentationFormat>Экран (4:3)</PresentationFormat>
  <Paragraphs>52</Paragraphs>
  <Slides>26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Книжно-литературный тип языка эпохи Московского государства (ХIV – середина ХVII в.)</vt:lpstr>
      <vt:lpstr>Слайд 2</vt:lpstr>
      <vt:lpstr>Слайд 3</vt:lpstr>
      <vt:lpstr>Слайд 4</vt:lpstr>
      <vt:lpstr>– Повторы: А прьмскую грамоту един чрьнець сложил, единъ съставил, един счинил, един мних, един инокъ Стефан, глаголю, присно помнимыи епископъ, единъ в едино время, един въ единени уединяяся, един уединеныи, един единаго бога на помощь призываа, един единому богу моляся… («Житие Стефана Пермского» Епифания Премудрого)</vt:lpstr>
      <vt:lpstr>– Усложнение структуры предложения: Многым сущим считаемым от божественаго апостола свойством и действом неложныя и съвръшеныя любви, яже по бозе – еже не радоватися о неправде, срадоватися же ся истине показателнее аз мню знамение ея (Максим Грек,  «Послание о Фортуне»).</vt:lpstr>
      <vt:lpstr>– Сложные изысканные перифразы, цитаты из Священного писания: Обретають бо ся сицевии не съ Христом събирающе пшеницю чистую, сиречь веру пречисту и непорочну въ небесных его житницах, яже суть сердца и мысли православне верующих в него  (Максим Грек, «Послание о Фортуне»).</vt:lpstr>
      <vt:lpstr>«Самодержавная вправду царствия благочестивых име царствоваша по благодати новому Израилю, велицей России, при нашем роде, преимея во всех» (Иван Тимофеев, 1610–1617).   Перевод: «По достоинству самодержавные царствования благочестивых (царей), которые царствовали над новым Израилем – великой Россией – по милости (божией) при нашем поколении, имея превосходство над всеми».</vt:lpstr>
      <vt:lpstr>«Житие Стефана Пермского» Епифания Премудрого, конец XIV – начало XV вв.  – Слова со старославянскими суффиксами: обретатель, чиститель, проклинатель, потребитель (истребитель), попиратель; умиление, похваление, треволнения;  – сложения многомутное (море), горопленным и волкохищным быти.</vt:lpstr>
      <vt:lpstr>Повторы: Аз многогрешныи и неразумныи, последуя словесем похвалении твоих, слово плетущи и слово плодящи, и словом почтити мнящи, и от словесе похваление събираа и приобретаа, и приплетаа…  Лексический подхват: быхом имуще печаль безъ утешениа, къто же ли утешить печаль нашу…</vt:lpstr>
      <vt:lpstr>Синонимы: Но что тя нареку, о епископе, или что тя именую, или чим тя призову, и како тя провещаю, или чим тя меню, или что тя приглашу, како похвалю, како почту, како ублажю, како разложю и како хвалу ти сплету.   О льготе и о пользе нашеи ходатаиствоваша и промышляша; законодавец и законоположник.</vt:lpstr>
      <vt:lpstr>Ритмическая организация, параллелизм синтаксических конструкций: Горе горе нам, братие, како остахом  добраго господина и учителя;  горе горе како лишени быхом  добраго пастуха и правителя.</vt:lpstr>
      <vt:lpstr>Аллюзии:  Яко створил еси дело равно апостолом. Хвалит римскаа земля обою апостолу Петра и Павла, чтить и блажить асиискаа земля Иоана Богослова, а египетскаа марка еугелиста греческаа Андрея епископа…</vt:lpstr>
      <vt:lpstr>Метафоры и сравнения:  … яко трьние въстерзалъ еси идолослужениа от земля прьмскыа, яко плугом проповедью взорал еси, яко семенем учением словес коняных насеялъ еси въ браздах сердечных, отнюду ж възрастають класы добродетели, их же сынове прьмьстии яко серпом веры жнут…</vt:lpstr>
      <vt:lpstr>Слайд 15</vt:lpstr>
      <vt:lpstr>Слайд 16</vt:lpstr>
      <vt:lpstr>«Заволжские старцы» –  Нил Сорский По изшествии же от жития сего что бывает? Положи мысль тверде во глаголемое. Чим пользова мир держащих его? Аще кои славы и чести и богатьство имеша, не вся ли сия ни во что же быша и яко сень мимоидоша, и яко дым исчезоша?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русского литературного языка как раздел языкознания</dc:title>
  <dc:creator>Пользователь</dc:creator>
  <cp:lastModifiedBy>Пользователь</cp:lastModifiedBy>
  <cp:revision>90</cp:revision>
  <dcterms:created xsi:type="dcterms:W3CDTF">2013-02-14T12:16:36Z</dcterms:created>
  <dcterms:modified xsi:type="dcterms:W3CDTF">2013-12-15T20:20:37Z</dcterms:modified>
</cp:coreProperties>
</file>