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2"/>
  </p:notesMasterIdLst>
  <p:sldIdLst>
    <p:sldId id="256" r:id="rId2"/>
    <p:sldId id="260" r:id="rId3"/>
    <p:sldId id="293" r:id="rId4"/>
    <p:sldId id="274" r:id="rId5"/>
    <p:sldId id="297" r:id="rId6"/>
    <p:sldId id="295" r:id="rId7"/>
    <p:sldId id="298" r:id="rId8"/>
    <p:sldId id="294" r:id="rId9"/>
    <p:sldId id="299" r:id="rId10"/>
    <p:sldId id="263" r:id="rId11"/>
    <p:sldId id="275" r:id="rId12"/>
    <p:sldId id="264" r:id="rId13"/>
    <p:sldId id="265" r:id="rId14"/>
    <p:sldId id="313" r:id="rId15"/>
    <p:sldId id="304" r:id="rId16"/>
    <p:sldId id="305" r:id="rId17"/>
    <p:sldId id="306" r:id="rId18"/>
    <p:sldId id="307" r:id="rId19"/>
    <p:sldId id="266" r:id="rId20"/>
    <p:sldId id="287" r:id="rId21"/>
    <p:sldId id="267" r:id="rId22"/>
    <p:sldId id="286" r:id="rId23"/>
    <p:sldId id="291" r:id="rId24"/>
    <p:sldId id="296" r:id="rId25"/>
    <p:sldId id="288" r:id="rId26"/>
    <p:sldId id="292" r:id="rId27"/>
    <p:sldId id="276" r:id="rId28"/>
    <p:sldId id="277" r:id="rId29"/>
    <p:sldId id="300" r:id="rId30"/>
    <p:sldId id="278" r:id="rId31"/>
    <p:sldId id="279" r:id="rId32"/>
    <p:sldId id="280" r:id="rId33"/>
    <p:sldId id="301" r:id="rId34"/>
    <p:sldId id="302" r:id="rId35"/>
    <p:sldId id="303" r:id="rId36"/>
    <p:sldId id="308" r:id="rId37"/>
    <p:sldId id="309" r:id="rId38"/>
    <p:sldId id="310" r:id="rId39"/>
    <p:sldId id="311" r:id="rId40"/>
    <p:sldId id="312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1" d="100"/>
          <a:sy n="41" d="100"/>
        </p:scale>
        <p:origin x="-1350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73C4C-2DEF-4E70-9589-8EABD42DA955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53B7C-D16F-40CE-90A1-F1403FA6B3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658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599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5996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5996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5996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599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1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897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564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060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28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194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190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052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737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118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60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602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12694-7076-43E2-BA40-DF599BB6D4CE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485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424936" cy="309634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Деградация </a:t>
            </a:r>
            <a:r>
              <a:rPr lang="ru-RU" b="1" dirty="0" err="1"/>
              <a:t>книжно</a:t>
            </a:r>
            <a:r>
              <a:rPr lang="ru-RU" b="1" dirty="0"/>
              <a:t>-славянского типа языка в повествовательной литературе</a:t>
            </a:r>
            <a:r>
              <a:rPr lang="ru-RU" b="1" dirty="0" smtClean="0"/>
              <a:t> </a:t>
            </a:r>
            <a:r>
              <a:rPr lang="ru-RU" b="1" dirty="0"/>
              <a:t>(вторая половина ХVII в. –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ХVIII </a:t>
            </a:r>
            <a:r>
              <a:rPr lang="ru-RU" b="1" dirty="0"/>
              <a:t>в.)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7526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Лекция </a:t>
            </a:r>
            <a:r>
              <a:rPr lang="en-US" b="1" dirty="0" smtClean="0">
                <a:solidFill>
                  <a:schemeClr val="tx1"/>
                </a:solidFill>
              </a:rPr>
              <a:t>8</a:t>
            </a:r>
            <a:r>
              <a:rPr lang="ru-RU" b="1" dirty="0" smtClean="0">
                <a:solidFill>
                  <a:schemeClr val="tx1"/>
                </a:solidFill>
              </a:rPr>
              <a:t> (1)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36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424936" cy="5904656"/>
          </a:xfrm>
        </p:spPr>
        <p:txBody>
          <a:bodyPr>
            <a:normAutofit fontScale="90000"/>
          </a:bodyPr>
          <a:lstStyle/>
          <a:p>
            <a:r>
              <a:rPr lang="ru-RU" sz="3800" b="1" dirty="0"/>
              <a:t>СКАЗАНИЕ ОБ УБИЕНИИ ДАНИИЛА СУЗДАЛЬСКОГО И О НАЧАЛЕ </a:t>
            </a:r>
            <a:r>
              <a:rPr lang="ru-RU" sz="3800" b="1" dirty="0" smtClean="0"/>
              <a:t>МОСКВЫ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800" b="1" dirty="0" smtClean="0"/>
              <a:t/>
            </a:r>
            <a:br>
              <a:rPr lang="ru-RU" sz="800" b="1" dirty="0" smtClean="0"/>
            </a:br>
            <a:r>
              <a:rPr lang="ru-RU" sz="3400" b="1" dirty="0" smtClean="0"/>
              <a:t>И </a:t>
            </a:r>
            <a:r>
              <a:rPr lang="ru-RU" sz="3400" b="1" dirty="0"/>
              <a:t>почему было </a:t>
            </a:r>
            <a:r>
              <a:rPr lang="ru-RU" sz="3400" b="1" dirty="0" smtClean="0"/>
              <a:t>Москве </a:t>
            </a:r>
            <a:r>
              <a:rPr lang="ru-RU" sz="3400" b="1" dirty="0"/>
              <a:t>царством быть, и </a:t>
            </a:r>
            <a:r>
              <a:rPr lang="ru-RU" sz="3400" b="1" dirty="0" err="1"/>
              <a:t>хто</a:t>
            </a:r>
            <a:r>
              <a:rPr lang="ru-RU" sz="3400" b="1" dirty="0"/>
              <a:t> то знал, что </a:t>
            </a:r>
            <a:r>
              <a:rPr lang="ru-RU" sz="3400" b="1" dirty="0" smtClean="0"/>
              <a:t>Москве </a:t>
            </a:r>
            <a:r>
              <a:rPr lang="ru-RU" sz="3400" b="1" dirty="0"/>
              <a:t>государством слыть? </a:t>
            </a:r>
            <a:r>
              <a:rPr lang="ru-RU" sz="3400" b="1" dirty="0" smtClean="0"/>
              <a:t>Были </a:t>
            </a:r>
            <a:r>
              <a:rPr lang="ru-RU" sz="3400" b="1" dirty="0"/>
              <a:t>тут по </a:t>
            </a:r>
            <a:r>
              <a:rPr lang="ru-RU" sz="3400" b="1" dirty="0" smtClean="0"/>
              <a:t>Москве-реке </a:t>
            </a:r>
            <a:r>
              <a:rPr lang="ru-RU" sz="3400" b="1" dirty="0"/>
              <a:t>села красные, </a:t>
            </a:r>
            <a:r>
              <a:rPr lang="ru-RU" sz="3400" b="1" dirty="0" err="1"/>
              <a:t>хорошы</a:t>
            </a:r>
            <a:r>
              <a:rPr lang="ru-RU" sz="3400" b="1" dirty="0"/>
              <a:t> боярина Кучка Стефана Ивановича. </a:t>
            </a:r>
            <a:r>
              <a:rPr lang="en-US" sz="3400" b="1" dirty="0" smtClean="0"/>
              <a:t/>
            </a:r>
            <a:br>
              <a:rPr lang="en-US" sz="3400" b="1" dirty="0" smtClean="0"/>
            </a:br>
            <a:r>
              <a:rPr lang="ru-RU" sz="3400" b="1" dirty="0" smtClean="0"/>
              <a:t>И </a:t>
            </a:r>
            <a:r>
              <a:rPr lang="ru-RU" sz="3400" b="1" dirty="0" err="1"/>
              <a:t>бысть</a:t>
            </a:r>
            <a:r>
              <a:rPr lang="ru-RU" sz="3400" b="1" dirty="0"/>
              <a:t> у Кучка боярина два сына красны, и не было столь </a:t>
            </a:r>
            <a:r>
              <a:rPr lang="ru-RU" sz="3400" b="1" dirty="0" err="1"/>
              <a:t>хорошых</a:t>
            </a:r>
            <a:r>
              <a:rPr lang="ru-RU" sz="3400" b="1" dirty="0"/>
              <a:t> во всей </a:t>
            </a:r>
            <a:r>
              <a:rPr lang="ru-RU" sz="3400" b="1" dirty="0" err="1"/>
              <a:t>Руской</a:t>
            </a:r>
            <a:r>
              <a:rPr lang="ru-RU" sz="3400" b="1" dirty="0"/>
              <a:t> земле.</a:t>
            </a:r>
            <a:endParaRPr lang="ru-RU" sz="3400" b="1" i="1" dirty="0"/>
          </a:p>
        </p:txBody>
      </p:sp>
    </p:spTree>
    <p:extLst>
      <p:ext uri="{BB962C8B-B14F-4D97-AF65-F5344CB8AC3E}">
        <p14:creationId xmlns:p14="http://schemas.microsoft.com/office/powerpoint/2010/main" xmlns="" val="1607597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8136904" cy="5832648"/>
          </a:xfrm>
        </p:spPr>
        <p:txBody>
          <a:bodyPr>
            <a:noAutofit/>
          </a:bodyPr>
          <a:lstStyle/>
          <a:p>
            <a:pPr algn="l"/>
            <a:r>
              <a:rPr lang="ru-RU" sz="3400" b="1" dirty="0" err="1" smtClean="0">
                <a:solidFill>
                  <a:schemeClr val="tx1"/>
                </a:solidFill>
              </a:rPr>
              <a:t>Изведавъ</a:t>
            </a:r>
            <a:r>
              <a:rPr lang="ru-RU" sz="3400" b="1" dirty="0" smtClean="0">
                <a:solidFill>
                  <a:schemeClr val="tx1"/>
                </a:solidFill>
              </a:rPr>
              <a:t> </a:t>
            </a:r>
            <a:r>
              <a:rPr lang="ru-RU" sz="3400" b="1" dirty="0">
                <a:solidFill>
                  <a:schemeClr val="tx1"/>
                </a:solidFill>
              </a:rPr>
              <a:t>про них князь Данило Суздальский и спроси у боярина Кучка Ивановича двух </a:t>
            </a:r>
            <a:r>
              <a:rPr lang="ru-RU" sz="3400" b="1" dirty="0" err="1">
                <a:solidFill>
                  <a:schemeClr val="tx1"/>
                </a:solidFill>
              </a:rPr>
              <a:t>сыновъ</a:t>
            </a:r>
            <a:r>
              <a:rPr lang="ru-RU" sz="3400" b="1" dirty="0">
                <a:solidFill>
                  <a:schemeClr val="tx1"/>
                </a:solidFill>
              </a:rPr>
              <a:t> к </a:t>
            </a:r>
            <a:r>
              <a:rPr lang="ru-RU" sz="3400" b="1" dirty="0" err="1" smtClean="0">
                <a:solidFill>
                  <a:schemeClr val="tx1"/>
                </a:solidFill>
              </a:rPr>
              <a:t>собе</a:t>
            </a:r>
            <a:r>
              <a:rPr lang="ru-RU" sz="3400" b="1" dirty="0" smtClean="0">
                <a:solidFill>
                  <a:schemeClr val="tx1"/>
                </a:solidFill>
              </a:rPr>
              <a:t> </a:t>
            </a:r>
            <a:r>
              <a:rPr lang="ru-RU" sz="3400" b="1" dirty="0">
                <a:solidFill>
                  <a:schemeClr val="tx1"/>
                </a:solidFill>
              </a:rPr>
              <a:t>во двор с великим прением. И глагола: «Аще не дашь </a:t>
            </a:r>
            <a:r>
              <a:rPr lang="ru-RU" sz="3400" b="1" dirty="0" err="1">
                <a:solidFill>
                  <a:schemeClr val="tx1"/>
                </a:solidFill>
              </a:rPr>
              <a:t>сыновъ</a:t>
            </a:r>
            <a:r>
              <a:rPr lang="ru-RU" sz="3400" b="1" dirty="0">
                <a:solidFill>
                  <a:schemeClr val="tx1"/>
                </a:solidFill>
              </a:rPr>
              <a:t> своих ко </a:t>
            </a:r>
            <a:r>
              <a:rPr lang="ru-RU" sz="3400" b="1" dirty="0" smtClean="0">
                <a:solidFill>
                  <a:schemeClr val="tx1"/>
                </a:solidFill>
              </a:rPr>
              <a:t>мне </a:t>
            </a:r>
            <a:r>
              <a:rPr lang="ru-RU" sz="3400" b="1" dirty="0">
                <a:solidFill>
                  <a:schemeClr val="tx1"/>
                </a:solidFill>
              </a:rPr>
              <a:t>во двор, и </a:t>
            </a:r>
            <a:r>
              <a:rPr lang="ru-RU" sz="3400" b="1" dirty="0" err="1">
                <a:solidFill>
                  <a:schemeClr val="tx1"/>
                </a:solidFill>
              </a:rPr>
              <a:t>яз</a:t>
            </a:r>
            <a:r>
              <a:rPr lang="ru-RU" sz="3400" b="1" dirty="0">
                <a:solidFill>
                  <a:schemeClr val="tx1"/>
                </a:solidFill>
              </a:rPr>
              <a:t>-де на </a:t>
            </a:r>
            <a:r>
              <a:rPr lang="ru-RU" sz="3400" b="1" dirty="0" err="1">
                <a:solidFill>
                  <a:schemeClr val="tx1"/>
                </a:solidFill>
              </a:rPr>
              <a:t>тобя</a:t>
            </a:r>
            <a:r>
              <a:rPr lang="ru-RU" sz="3400" b="1" dirty="0">
                <a:solidFill>
                  <a:schemeClr val="tx1"/>
                </a:solidFill>
              </a:rPr>
              <a:t> с войной приду, и </a:t>
            </a:r>
            <a:r>
              <a:rPr lang="ru-RU" sz="3400" b="1" dirty="0" err="1">
                <a:solidFill>
                  <a:schemeClr val="tx1"/>
                </a:solidFill>
              </a:rPr>
              <a:t>тобя</a:t>
            </a:r>
            <a:r>
              <a:rPr lang="ru-RU" sz="3400" b="1" dirty="0">
                <a:solidFill>
                  <a:schemeClr val="tx1"/>
                </a:solidFill>
              </a:rPr>
              <a:t> мечем погублю, и села твои красные огнем пожгу».</a:t>
            </a:r>
            <a:endParaRPr lang="ru-RU" sz="3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4772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6264696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Есть-де у </a:t>
            </a:r>
            <a:r>
              <a:rPr lang="ru-RU" sz="3600" b="1" dirty="0" err="1"/>
              <a:t>насъ</a:t>
            </a:r>
            <a:r>
              <a:rPr lang="ru-RU" sz="3600" b="1" dirty="0"/>
              <a:t> </a:t>
            </a:r>
            <a:r>
              <a:rPr lang="ru-RU" sz="3600" b="1" dirty="0" err="1"/>
              <a:t>песъ</a:t>
            </a:r>
            <a:r>
              <a:rPr lang="ru-RU" sz="3600" b="1" dirty="0"/>
              <a:t>-выжлец. И </a:t>
            </a:r>
            <a:r>
              <a:rPr lang="ru-RU" sz="3600" b="1" dirty="0" err="1"/>
              <a:t>какъ</a:t>
            </a:r>
            <a:r>
              <a:rPr lang="ru-RU" sz="3600" b="1" dirty="0"/>
              <a:t> князь Данило </a:t>
            </a:r>
            <a:r>
              <a:rPr lang="ru-RU" sz="3600" b="1" dirty="0" err="1"/>
              <a:t>поежжает</a:t>
            </a:r>
            <a:r>
              <a:rPr lang="ru-RU" sz="3600" b="1" dirty="0"/>
              <a:t> на грозные побоища против </a:t>
            </a:r>
            <a:r>
              <a:rPr lang="ru-RU" sz="3600" b="1" dirty="0" err="1"/>
              <a:t>тотаровей</a:t>
            </a:r>
            <a:r>
              <a:rPr lang="ru-RU" sz="3600" b="1" dirty="0"/>
              <a:t> и крымских людей и заказывает </a:t>
            </a:r>
            <a:r>
              <a:rPr lang="ru-RU" sz="3600" b="1" dirty="0" smtClean="0"/>
              <a:t>мн</a:t>
            </a:r>
            <a:r>
              <a:rPr lang="ru-RU" sz="3600" b="1" dirty="0"/>
              <a:t>е</a:t>
            </a:r>
            <a:r>
              <a:rPr lang="ru-RU" sz="3600" b="1" dirty="0" smtClean="0"/>
              <a:t> </a:t>
            </a:r>
            <a:r>
              <a:rPr lang="ru-RU" sz="3600" b="1" dirty="0" err="1"/>
              <a:t>поедучи</a:t>
            </a:r>
            <a:r>
              <a:rPr lang="ru-RU" sz="3600" b="1" dirty="0"/>
              <a:t>: «Либо-де я от </a:t>
            </a:r>
            <a:r>
              <a:rPr lang="ru-RU" sz="3600" b="1" dirty="0" err="1"/>
              <a:t>тотаровей</a:t>
            </a:r>
            <a:r>
              <a:rPr lang="ru-RU" sz="3600" b="1" dirty="0"/>
              <a:t> или от крымских людей убит буду, или на поле </a:t>
            </a:r>
            <a:r>
              <a:rPr lang="ru-RU" sz="3600" b="1" dirty="0" err="1"/>
              <a:t>случитце</a:t>
            </a:r>
            <a:r>
              <a:rPr lang="ru-RU" sz="3600" b="1" dirty="0"/>
              <a:t> </a:t>
            </a:r>
            <a:r>
              <a:rPr lang="ru-RU" sz="3600" b="1" dirty="0" smtClean="0"/>
              <a:t>мне </a:t>
            </a:r>
            <a:r>
              <a:rPr lang="ru-RU" sz="3600" b="1" dirty="0"/>
              <a:t>смерть </a:t>
            </a:r>
            <a:r>
              <a:rPr lang="ru-RU" sz="3600" b="1" dirty="0" smtClean="0"/>
              <a:t>безвестная</a:t>
            </a:r>
            <a:r>
              <a:rPr lang="ru-RU" sz="3600" b="1" dirty="0"/>
              <a:t>, и в трупу </a:t>
            </a:r>
            <a:r>
              <a:rPr lang="ru-RU" sz="3600" b="1" dirty="0" smtClean="0"/>
              <a:t>человечье </a:t>
            </a:r>
            <a:r>
              <a:rPr lang="ru-RU" sz="3600" b="1" dirty="0"/>
              <a:t>меня сыскать или опознать будет </a:t>
            </a:r>
            <a:r>
              <a:rPr lang="ru-RU" sz="3600" b="1" dirty="0" err="1" smtClean="0"/>
              <a:t>немошно</a:t>
            </a:r>
            <a:r>
              <a:rPr lang="ru-RU" sz="3600" b="1" dirty="0" smtClean="0"/>
              <a:t>, </a:t>
            </a:r>
            <a:r>
              <a:rPr lang="ru-RU" sz="3600" b="1" dirty="0"/>
              <a:t>или и в </a:t>
            </a:r>
            <a:r>
              <a:rPr lang="ru-RU" sz="3600" b="1" dirty="0" err="1"/>
              <a:t>полонъ</a:t>
            </a:r>
            <a:r>
              <a:rPr lang="ru-RU" sz="3600" b="1" dirty="0"/>
              <a:t> </a:t>
            </a:r>
            <a:r>
              <a:rPr lang="ru-RU" sz="3600" b="1" dirty="0" err="1"/>
              <a:t>возмут</a:t>
            </a:r>
            <a:r>
              <a:rPr lang="ru-RU" sz="3600" b="1" dirty="0"/>
              <a:t> </a:t>
            </a:r>
            <a:r>
              <a:rPr lang="ru-RU" sz="3600" b="1" dirty="0" err="1"/>
              <a:t>жыва</a:t>
            </a:r>
            <a:r>
              <a:rPr lang="ru-RU" sz="3600" b="1" dirty="0"/>
              <a:t> меня </a:t>
            </a:r>
            <a:r>
              <a:rPr lang="ru-RU" sz="3600" b="1" dirty="0" err="1"/>
              <a:t>тотаровя</a:t>
            </a:r>
            <a:r>
              <a:rPr lang="ru-RU" sz="3600" b="1" dirty="0"/>
              <a:t>, и которой дорогой в кою страну свезут меня </a:t>
            </a:r>
            <a:r>
              <a:rPr lang="ru-RU" sz="3600" b="1" dirty="0" err="1"/>
              <a:t>жыва</a:t>
            </a:r>
            <a:r>
              <a:rPr lang="ru-RU" sz="3600" b="1" dirty="0"/>
              <a:t> в свою землю, и ты пошли искать меня своих дворян с тем со псом </a:t>
            </a:r>
            <a:r>
              <a:rPr lang="ru-RU" sz="3600" b="1" dirty="0" err="1"/>
              <a:t>выжлетом</a:t>
            </a:r>
            <a:r>
              <a:rPr lang="ru-RU" sz="3600" b="1" dirty="0"/>
              <a:t>…</a:t>
            </a:r>
            <a:endParaRPr lang="ru-RU" sz="3400" b="1" dirty="0"/>
          </a:p>
        </p:txBody>
      </p:sp>
    </p:spTree>
    <p:extLst>
      <p:ext uri="{BB962C8B-B14F-4D97-AF65-F5344CB8AC3E}">
        <p14:creationId xmlns:p14="http://schemas.microsoft.com/office/powerpoint/2010/main" xmlns="" val="1649350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80920" cy="5688632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/>
              <a:t>Леонтий </a:t>
            </a:r>
            <a:r>
              <a:rPr lang="ru-RU" sz="3600" b="1" dirty="0" smtClean="0"/>
              <a:t>Магницкий “Арифметика, </a:t>
            </a:r>
            <a:r>
              <a:rPr lang="ru-RU" sz="3600" b="1" dirty="0"/>
              <a:t>сиречь </a:t>
            </a:r>
            <a:r>
              <a:rPr lang="ru-RU" sz="3600" b="1" dirty="0" smtClean="0"/>
              <a:t>наука числительная”, </a:t>
            </a:r>
            <a:br>
              <a:rPr lang="ru-RU" sz="3600" b="1" dirty="0" smtClean="0"/>
            </a:br>
            <a:r>
              <a:rPr lang="ru-RU" sz="3600" b="1" dirty="0" smtClean="0"/>
              <a:t>1703 </a:t>
            </a:r>
            <a:r>
              <a:rPr lang="ru-RU" sz="3600" b="1" dirty="0"/>
              <a:t>г</a:t>
            </a:r>
            <a:r>
              <a:rPr lang="ru-RU" sz="3600" b="1" dirty="0" smtClean="0"/>
              <a:t>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err="1"/>
              <a:t>Прiими</a:t>
            </a:r>
            <a:r>
              <a:rPr lang="ru-RU" sz="3200" b="1" dirty="0"/>
              <a:t> </a:t>
            </a:r>
            <a:r>
              <a:rPr lang="ru-RU" sz="3200" b="1" dirty="0" err="1"/>
              <a:t>юне</a:t>
            </a:r>
            <a:r>
              <a:rPr lang="ru-RU" sz="3200" b="1" dirty="0"/>
              <a:t> премудрости </a:t>
            </a:r>
            <a:r>
              <a:rPr lang="ru-RU" sz="3200" b="1" dirty="0" err="1"/>
              <a:t>цв</a:t>
            </a:r>
            <a:r>
              <a:rPr lang="ru-RU" sz="3200" b="1" dirty="0" err="1">
                <a:latin typeface="Izhitsa" pitchFamily="2" charset="0"/>
              </a:rPr>
              <a:t>h</a:t>
            </a:r>
            <a:r>
              <a:rPr lang="ru-RU" sz="3200" b="1" dirty="0" err="1"/>
              <a:t>ты</a:t>
            </a:r>
            <a:r>
              <a:rPr lang="ru-RU" sz="3200" b="1" dirty="0"/>
              <a:t>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err="1" smtClean="0"/>
              <a:t>Разумныхъ</a:t>
            </a:r>
            <a:r>
              <a:rPr lang="ru-RU" sz="3200" b="1" dirty="0" smtClean="0"/>
              <a:t> </a:t>
            </a:r>
            <a:r>
              <a:rPr lang="ru-RU" sz="3200" b="1" dirty="0" err="1"/>
              <a:t>наукъ</a:t>
            </a:r>
            <a:r>
              <a:rPr lang="ru-RU" sz="3200" b="1" dirty="0"/>
              <a:t> </a:t>
            </a:r>
            <a:r>
              <a:rPr lang="ru-RU" sz="3200" b="1" dirty="0" err="1"/>
              <a:t>обтица</a:t>
            </a:r>
            <a:r>
              <a:rPr lang="ru-RU" sz="3200" b="1" dirty="0">
                <a:latin typeface="Izhitsa" pitchFamily="2" charset="0"/>
              </a:rPr>
              <a:t>#</a:t>
            </a:r>
            <a:r>
              <a:rPr lang="ru-RU" sz="3200" b="1" dirty="0"/>
              <a:t> </a:t>
            </a:r>
            <a:r>
              <a:rPr lang="ru-RU" sz="3200" b="1" dirty="0" err="1"/>
              <a:t>верты</a:t>
            </a:r>
            <a:r>
              <a:rPr lang="ru-RU" sz="3200" b="1" dirty="0"/>
              <a:t>.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err="1" smtClean="0"/>
              <a:t>Ари</a:t>
            </a:r>
            <a:r>
              <a:rPr lang="ru-RU" sz="3200" b="1" dirty="0" err="1" smtClean="0">
                <a:latin typeface="Izhitsa" pitchFamily="2" charset="0"/>
              </a:rPr>
              <a:t>f</a:t>
            </a:r>
            <a:r>
              <a:rPr lang="ru-RU" sz="3200" b="1" dirty="0" err="1" smtClean="0"/>
              <a:t>меiике</a:t>
            </a:r>
            <a:r>
              <a:rPr lang="ru-RU" sz="3200" b="1" dirty="0" smtClean="0"/>
              <a:t> </a:t>
            </a:r>
            <a:r>
              <a:rPr lang="ru-RU" sz="3200" b="1" dirty="0"/>
              <a:t>любезно </a:t>
            </a:r>
            <a:r>
              <a:rPr lang="ru-RU" sz="3200" b="1" dirty="0" err="1" smtClean="0"/>
              <a:t>учис</a:t>
            </a:r>
            <a:r>
              <a:rPr lang="ru-RU" sz="3200" b="1" dirty="0" smtClean="0">
                <a:latin typeface="Izhitsa" pitchFamily="2" charset="0"/>
              </a:rPr>
              <a:t>#</a:t>
            </a:r>
            <a:r>
              <a:rPr lang="ru-RU" sz="3200" b="1" dirty="0" smtClean="0"/>
              <a:t>, </a:t>
            </a:r>
            <a:br>
              <a:rPr lang="ru-RU" sz="3200" b="1" dirty="0" smtClean="0"/>
            </a:br>
            <a:r>
              <a:rPr lang="ru-RU" sz="3200" b="1" dirty="0" smtClean="0"/>
              <a:t>В </a:t>
            </a:r>
            <a:r>
              <a:rPr lang="ru-RU" sz="3200" b="1" dirty="0"/>
              <a:t>ней разных </a:t>
            </a:r>
            <a:r>
              <a:rPr lang="ru-RU" sz="3200" b="1" dirty="0" err="1"/>
              <a:t>правилъ</a:t>
            </a:r>
            <a:r>
              <a:rPr lang="ru-RU" sz="3200" b="1" dirty="0"/>
              <a:t> и </a:t>
            </a:r>
            <a:r>
              <a:rPr lang="ru-RU" sz="3200" b="1" dirty="0" err="1"/>
              <a:t>штукъ</a:t>
            </a:r>
            <a:r>
              <a:rPr lang="ru-RU" sz="3200" b="1" dirty="0"/>
              <a:t> </a:t>
            </a:r>
            <a:r>
              <a:rPr lang="ru-RU" sz="3200" b="1" dirty="0" err="1" smtClean="0"/>
              <a:t>придержис</a:t>
            </a:r>
            <a:r>
              <a:rPr lang="ru-RU" sz="3200" b="1" dirty="0" smtClean="0">
                <a:latin typeface="Izhitsa" pitchFamily="2" charset="0"/>
              </a:rPr>
              <a:t>#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2080025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424936" cy="3096344"/>
          </a:xfrm>
        </p:spPr>
        <p:txBody>
          <a:bodyPr>
            <a:normAutofit/>
          </a:bodyPr>
          <a:lstStyle/>
          <a:p>
            <a:r>
              <a:rPr lang="ru-RU" b="1" dirty="0" smtClean="0"/>
              <a:t>Демократическая литература второй половины </a:t>
            </a:r>
            <a:r>
              <a:rPr lang="ru-RU" b="1" dirty="0"/>
              <a:t>ХVII </a:t>
            </a:r>
            <a:r>
              <a:rPr lang="ru-RU" b="1" dirty="0" smtClean="0"/>
              <a:t>–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начала ХVIII </a:t>
            </a:r>
            <a:r>
              <a:rPr lang="ru-RU" b="1" dirty="0"/>
              <a:t>в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7526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Лекция </a:t>
            </a:r>
            <a:r>
              <a:rPr lang="en-US" b="1" dirty="0" smtClean="0">
                <a:solidFill>
                  <a:schemeClr val="tx1"/>
                </a:solidFill>
              </a:rPr>
              <a:t>8</a:t>
            </a:r>
            <a:r>
              <a:rPr lang="ru-RU" b="1" dirty="0" smtClean="0">
                <a:solidFill>
                  <a:schemeClr val="tx1"/>
                </a:solidFill>
              </a:rPr>
              <a:t> (2)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369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80920" cy="5688632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/>
              <a:t>ПОВЕСТЬ </a:t>
            </a:r>
            <a:r>
              <a:rPr lang="ru-RU" sz="3600" b="1" dirty="0"/>
              <a:t>О ФРОЛЕ </a:t>
            </a:r>
            <a:r>
              <a:rPr lang="ru-RU" sz="3600" b="1" dirty="0" smtClean="0"/>
              <a:t>СКОБЕЕВЕ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400" b="1" dirty="0" smtClean="0"/>
              <a:t>В </a:t>
            </a:r>
            <a:r>
              <a:rPr lang="ru-RU" sz="3400" b="1" dirty="0"/>
              <a:t>Новгородском уезде имелся </a:t>
            </a:r>
            <a:r>
              <a:rPr lang="ru-RU" sz="3400" b="1" dirty="0" err="1"/>
              <a:t>дворенинъ</a:t>
            </a:r>
            <a:r>
              <a:rPr lang="ru-RU" sz="3400" b="1" dirty="0"/>
              <a:t> </a:t>
            </a:r>
            <a:r>
              <a:rPr lang="ru-RU" sz="3400" b="1" dirty="0" err="1"/>
              <a:t>Фролъ</a:t>
            </a:r>
            <a:r>
              <a:rPr lang="ru-RU" sz="3400" b="1" dirty="0"/>
              <a:t> </a:t>
            </a:r>
            <a:r>
              <a:rPr lang="ru-RU" sz="3400" b="1" dirty="0" err="1"/>
              <a:t>Скобеевъ</a:t>
            </a:r>
            <a:r>
              <a:rPr lang="ru-RU" sz="3400" b="1" dirty="0"/>
              <a:t>. В том же </a:t>
            </a:r>
            <a:r>
              <a:rPr lang="ru-RU" sz="3400" b="1" dirty="0" err="1"/>
              <a:t>Ноугородском</a:t>
            </a:r>
            <a:r>
              <a:rPr lang="ru-RU" sz="3400" b="1" dirty="0"/>
              <a:t> уезде </a:t>
            </a:r>
            <a:r>
              <a:rPr lang="ru-RU" sz="3400" b="1" dirty="0" err="1"/>
              <a:t>имелисъ</a:t>
            </a:r>
            <a:r>
              <a:rPr lang="ru-RU" sz="3400" b="1" dirty="0"/>
              <a:t> вотчины </a:t>
            </a:r>
            <a:r>
              <a:rPr lang="ru-RU" sz="3400" b="1" dirty="0" err="1"/>
              <a:t>столника</a:t>
            </a:r>
            <a:r>
              <a:rPr lang="ru-RU" sz="3400" b="1" dirty="0"/>
              <a:t> </a:t>
            </a:r>
            <a:r>
              <a:rPr lang="ru-RU" sz="3400" b="1" dirty="0" err="1"/>
              <a:t>Нардина-Нащокина</a:t>
            </a:r>
            <a:r>
              <a:rPr lang="ru-RU" sz="3400" b="1" dirty="0"/>
              <a:t>, </a:t>
            </a:r>
            <a:r>
              <a:rPr lang="ru-RU" sz="3400" b="1" dirty="0" err="1"/>
              <a:t>имеласъ</a:t>
            </a:r>
            <a:r>
              <a:rPr lang="ru-RU" sz="3400" b="1" dirty="0"/>
              <a:t> </a:t>
            </a:r>
            <a:r>
              <a:rPr lang="ru-RU" sz="3400" b="1" dirty="0" err="1"/>
              <a:t>дочъ</a:t>
            </a:r>
            <a:r>
              <a:rPr lang="ru-RU" sz="3400" b="1" dirty="0"/>
              <a:t> Аннушка, которая жила в тех новгородских </a:t>
            </a:r>
            <a:r>
              <a:rPr lang="ru-RU" sz="3400" b="1" dirty="0" err="1"/>
              <a:t>вотчинахъ</a:t>
            </a:r>
            <a:r>
              <a:rPr lang="ru-RU" sz="3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3626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80920" cy="5688632"/>
          </a:xfrm>
        </p:spPr>
        <p:txBody>
          <a:bodyPr>
            <a:normAutofit/>
          </a:bodyPr>
          <a:lstStyle/>
          <a:p>
            <a:pPr algn="l"/>
            <a:r>
              <a:rPr lang="ru-RU" sz="3400" b="1" dirty="0"/>
              <a:t>«Ну, </a:t>
            </a:r>
            <a:r>
              <a:rPr lang="ru-RU" sz="3400" b="1" dirty="0" err="1"/>
              <a:t>плутъ</a:t>
            </a:r>
            <a:r>
              <a:rPr lang="ru-RU" sz="3400" b="1" dirty="0"/>
              <a:t>, чем </a:t>
            </a:r>
            <a:r>
              <a:rPr lang="ru-RU" sz="3400" b="1" dirty="0" err="1"/>
              <a:t>станешъ</a:t>
            </a:r>
            <a:r>
              <a:rPr lang="ru-RU" sz="3400" b="1" dirty="0"/>
              <a:t> жить?» — «</a:t>
            </a:r>
            <a:r>
              <a:rPr lang="ru-RU" sz="3400" b="1" dirty="0" err="1"/>
              <a:t>Изволишъ</a:t>
            </a:r>
            <a:r>
              <a:rPr lang="ru-RU" sz="3400" b="1" dirty="0"/>
              <a:t> ты ведать обо мне: более </a:t>
            </a:r>
            <a:r>
              <a:rPr lang="ru-RU" sz="3400" b="1" dirty="0" err="1"/>
              <a:t>нечим</a:t>
            </a:r>
            <a:r>
              <a:rPr lang="ru-RU" sz="3400" b="1" dirty="0"/>
              <a:t>, что </a:t>
            </a:r>
            <a:r>
              <a:rPr lang="ru-RU" sz="3400" b="1" u="sng" dirty="0"/>
              <a:t>ходить за приказным </a:t>
            </a:r>
            <a:r>
              <a:rPr lang="ru-RU" sz="3400" b="1" u="sng" dirty="0" err="1"/>
              <a:t>деламъ</a:t>
            </a:r>
            <a:r>
              <a:rPr lang="ru-RU" sz="3400" b="1" dirty="0"/>
              <a:t>».— «</a:t>
            </a:r>
            <a:r>
              <a:rPr lang="ru-RU" sz="3400" b="1" dirty="0" err="1"/>
              <a:t>Перестанъ</a:t>
            </a:r>
            <a:r>
              <a:rPr lang="ru-RU" sz="3400" b="1" dirty="0"/>
              <a:t>, плут, </a:t>
            </a:r>
            <a:r>
              <a:rPr lang="ru-RU" sz="3400" b="1" u="sng" dirty="0"/>
              <a:t>ходить за ябедою</a:t>
            </a:r>
            <a:r>
              <a:rPr lang="ru-RU" sz="3400" b="1" dirty="0"/>
              <a:t>! И </a:t>
            </a:r>
            <a:r>
              <a:rPr lang="ru-RU" sz="3400" b="1" u="sng" dirty="0"/>
              <a:t>имения</a:t>
            </a:r>
            <a:r>
              <a:rPr lang="ru-RU" sz="3400" b="1" dirty="0"/>
              <a:t> </a:t>
            </a:r>
            <a:r>
              <a:rPr lang="ru-RU" sz="3400" b="1" u="sng" dirty="0"/>
              <a:t>имеется</a:t>
            </a:r>
            <a:r>
              <a:rPr lang="ru-RU" sz="3400" b="1" dirty="0"/>
              <a:t>, </a:t>
            </a:r>
            <a:r>
              <a:rPr lang="ru-RU" sz="3400" b="1" u="sng" dirty="0"/>
              <a:t>вотчина</a:t>
            </a:r>
            <a:r>
              <a:rPr lang="ru-RU" sz="3400" b="1" dirty="0"/>
              <a:t> моя, в </a:t>
            </a:r>
            <a:r>
              <a:rPr lang="ru-RU" sz="3400" b="1" dirty="0" err="1"/>
              <a:t>Синбирском</a:t>
            </a:r>
            <a:r>
              <a:rPr lang="ru-RU" sz="3400" b="1" dirty="0"/>
              <a:t> уезде, которая </a:t>
            </a:r>
            <a:r>
              <a:rPr lang="ru-RU" sz="3400" b="1" u="sng" dirty="0"/>
              <a:t>по переписи состоит </a:t>
            </a:r>
            <a:r>
              <a:rPr lang="ru-RU" sz="3400" b="1" u="sng" dirty="0" err="1"/>
              <a:t>въ</a:t>
            </a:r>
            <a:r>
              <a:rPr lang="ru-RU" sz="3400" b="1" u="sng" dirty="0"/>
              <a:t> 300-х сот </a:t>
            </a:r>
            <a:r>
              <a:rPr lang="ru-RU" sz="3400" b="1" u="sng" dirty="0" err="1"/>
              <a:t>дворех</a:t>
            </a:r>
            <a:r>
              <a:rPr lang="ru-RU" sz="3400" b="1" dirty="0"/>
              <a:t>. </a:t>
            </a:r>
            <a:r>
              <a:rPr lang="ru-RU" sz="3400" b="1" u="sng" dirty="0"/>
              <a:t>Справь</a:t>
            </a:r>
            <a:r>
              <a:rPr lang="ru-RU" sz="3400" b="1" dirty="0"/>
              <a:t>, плут, </a:t>
            </a:r>
            <a:r>
              <a:rPr lang="ru-RU" sz="3400" b="1" u="sng" dirty="0"/>
              <a:t>за собою</a:t>
            </a:r>
            <a:r>
              <a:rPr lang="ru-RU" sz="3400" b="1" dirty="0"/>
              <a:t> и живи постоянно».</a:t>
            </a:r>
          </a:p>
        </p:txBody>
      </p:sp>
    </p:spTree>
    <p:extLst>
      <p:ext uri="{BB962C8B-B14F-4D97-AF65-F5344CB8AC3E}">
        <p14:creationId xmlns:p14="http://schemas.microsoft.com/office/powerpoint/2010/main" xmlns="" val="3440088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80920" cy="568863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Новые заимствования</a:t>
            </a:r>
            <a:br>
              <a:rPr lang="ru-RU" sz="3600" b="1" dirty="0" smtClean="0"/>
            </a:br>
            <a:r>
              <a:rPr lang="ru-RU" sz="3400" b="1" dirty="0" smtClean="0"/>
              <a:t/>
            </a:r>
            <a:br>
              <a:rPr lang="ru-RU" sz="3400" b="1" dirty="0" smtClean="0"/>
            </a:br>
            <a:r>
              <a:rPr lang="ru-RU" sz="3400" b="1" dirty="0" smtClean="0"/>
              <a:t>квартира </a:t>
            </a:r>
            <a:r>
              <a:rPr lang="ru-RU" sz="3400" b="1" dirty="0"/>
              <a:t>(стал на квартире – приехал к себе на </a:t>
            </a:r>
            <a:r>
              <a:rPr lang="ru-RU" sz="3400" b="1" dirty="0" err="1"/>
              <a:t>фатеру</a:t>
            </a:r>
            <a:r>
              <a:rPr lang="ru-RU" sz="3400" b="1" dirty="0"/>
              <a:t>), </a:t>
            </a:r>
            <a:r>
              <a:rPr lang="ru-RU" sz="3400" b="1" dirty="0" smtClean="0"/>
              <a:t/>
            </a:r>
            <a:br>
              <a:rPr lang="ru-RU" sz="3400" b="1" dirty="0" smtClean="0"/>
            </a:br>
            <a:r>
              <a:rPr lang="ru-RU" sz="3400" b="1" dirty="0" smtClean="0"/>
              <a:t>реестр</a:t>
            </a:r>
            <a:r>
              <a:rPr lang="ru-RU" sz="3400" b="1" dirty="0"/>
              <a:t>, персона </a:t>
            </a:r>
            <a:r>
              <a:rPr lang="ru-RU" sz="3400" b="1" dirty="0" smtClean="0"/>
              <a:t>(“</a:t>
            </a:r>
            <a:r>
              <a:rPr lang="ru-RU" sz="3400" b="1" dirty="0"/>
              <a:t>особа”), делал банкеты, </a:t>
            </a:r>
            <a:r>
              <a:rPr lang="ru-RU" sz="3400" b="1" dirty="0" err="1"/>
              <a:t>корету</a:t>
            </a:r>
            <a:r>
              <a:rPr lang="ru-RU" sz="3400" b="1" dirty="0"/>
              <a:t> и </a:t>
            </a:r>
            <a:r>
              <a:rPr lang="ru-RU" sz="3400" b="1" dirty="0" err="1"/>
              <a:t>возников</a:t>
            </a:r>
            <a:r>
              <a:rPr lang="ru-RU" sz="3400" b="1" dirty="0"/>
              <a:t>, кучер, лакейское </a:t>
            </a:r>
            <a:r>
              <a:rPr lang="ru-RU" sz="3400" b="1" dirty="0" smtClean="0"/>
              <a:t>платье</a:t>
            </a:r>
            <a:r>
              <a:rPr lang="ru-RU" sz="3400" b="1" dirty="0"/>
              <a:t>, </a:t>
            </a:r>
            <a:r>
              <a:rPr lang="ru-RU" sz="3400" b="1" dirty="0" smtClean="0"/>
              <a:t>публикация</a:t>
            </a:r>
            <a:r>
              <a:rPr lang="ru-RU" sz="3400" b="1" dirty="0"/>
              <a:t>, </a:t>
            </a:r>
            <a:r>
              <a:rPr lang="ru-RU" sz="3400" b="1" dirty="0" err="1"/>
              <a:t>реэстръ</a:t>
            </a:r>
            <a:endParaRPr lang="ru-RU" sz="3400" b="1" dirty="0"/>
          </a:p>
        </p:txBody>
      </p:sp>
    </p:spTree>
    <p:extLst>
      <p:ext uri="{BB962C8B-B14F-4D97-AF65-F5344CB8AC3E}">
        <p14:creationId xmlns:p14="http://schemas.microsoft.com/office/powerpoint/2010/main" xmlns="" val="1908668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80920" cy="5688632"/>
          </a:xfrm>
        </p:spPr>
        <p:txBody>
          <a:bodyPr>
            <a:normAutofit/>
          </a:bodyPr>
          <a:lstStyle/>
          <a:p>
            <a:r>
              <a:rPr lang="ru-RU" sz="3400" b="1" dirty="0"/>
              <a:t>«Сестрица, что я не вижу Аннушки?» И сестра ему ответствовала: «Полно, </a:t>
            </a:r>
            <a:r>
              <a:rPr lang="ru-RU" sz="3400" b="1" dirty="0" err="1"/>
              <a:t>братецъ</a:t>
            </a:r>
            <a:r>
              <a:rPr lang="ru-RU" sz="3400" b="1" dirty="0"/>
              <a:t>, </a:t>
            </a:r>
            <a:r>
              <a:rPr lang="ru-RU" sz="3400" b="1" dirty="0" err="1"/>
              <a:t>издиватся</a:t>
            </a:r>
            <a:r>
              <a:rPr lang="ru-RU" sz="3400" b="1" dirty="0"/>
              <a:t>! Что мне делать, когда я </a:t>
            </a:r>
            <a:r>
              <a:rPr lang="ru-RU" sz="3400" b="1" dirty="0" err="1"/>
              <a:t>бесчастна</a:t>
            </a:r>
            <a:r>
              <a:rPr lang="ru-RU" sz="3400" b="1" dirty="0"/>
              <a:t> моим прошением к тебе? Просила </a:t>
            </a:r>
            <a:r>
              <a:rPr lang="ru-RU" sz="3400" b="1" dirty="0" err="1"/>
              <a:t>ея</a:t>
            </a:r>
            <a:r>
              <a:rPr lang="ru-RU" sz="3400" b="1" dirty="0"/>
              <a:t> прислать ко мне; знатно, что ты мне не </a:t>
            </a:r>
            <a:r>
              <a:rPr lang="ru-RU" sz="3400" b="1" dirty="0" err="1"/>
              <a:t>изволишъ</a:t>
            </a:r>
            <a:r>
              <a:rPr lang="ru-RU" sz="3400" b="1" dirty="0"/>
              <a:t> верить, а мне время таково нет, </a:t>
            </a:r>
            <a:r>
              <a:rPr lang="ru-RU" sz="3400" b="1" dirty="0" err="1"/>
              <a:t>чтобъ</a:t>
            </a:r>
            <a:r>
              <a:rPr lang="ru-RU" sz="3400" b="1" dirty="0"/>
              <a:t> послать по </a:t>
            </a:r>
            <a:r>
              <a:rPr lang="ru-RU" sz="3400" b="1" dirty="0" err="1"/>
              <a:t>нея</a:t>
            </a:r>
            <a:r>
              <a:rPr lang="ru-RU" sz="3400" b="1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xmlns="" val="4277109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609637" cy="6163101"/>
          </a:xfrm>
        </p:spPr>
        <p:txBody>
          <a:bodyPr>
            <a:normAutofit/>
          </a:bodyPr>
          <a:lstStyle/>
          <a:p>
            <a:r>
              <a:rPr lang="ru-RU" sz="3600" b="1" dirty="0"/>
              <a:t>Повесть о Шемякином </a:t>
            </a:r>
            <a:r>
              <a:rPr lang="ru-RU" sz="3600" b="1" dirty="0" smtClean="0"/>
              <a:t>суде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В </a:t>
            </a:r>
            <a:r>
              <a:rPr lang="ru-RU" sz="3200" b="1" dirty="0" err="1" smtClean="0"/>
              <a:t>некоихъ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местехъ</a:t>
            </a:r>
            <a:r>
              <a:rPr lang="ru-RU" sz="3200" b="1" dirty="0" smtClean="0"/>
              <a:t> </a:t>
            </a:r>
            <a:r>
              <a:rPr lang="ru-RU" sz="3200" b="1" dirty="0" err="1"/>
              <a:t>живяше</a:t>
            </a:r>
            <a:r>
              <a:rPr lang="ru-RU" sz="3200" b="1" dirty="0"/>
              <a:t> два брата, </a:t>
            </a:r>
            <a:r>
              <a:rPr lang="ru-RU" sz="3200" b="1" dirty="0" err="1" smtClean="0"/>
              <a:t>земледелцы</a:t>
            </a:r>
            <a:r>
              <a:rPr lang="ru-RU" sz="3200" b="1" dirty="0"/>
              <a:t>, </a:t>
            </a:r>
            <a:r>
              <a:rPr lang="ru-RU" sz="3200" b="1" dirty="0" err="1"/>
              <a:t>единъ</a:t>
            </a:r>
            <a:r>
              <a:rPr lang="ru-RU" sz="3200" b="1" dirty="0"/>
              <a:t> </a:t>
            </a:r>
            <a:r>
              <a:rPr lang="ru-RU" sz="3200" b="1" dirty="0" err="1"/>
              <a:t>богатъ</a:t>
            </a:r>
            <a:r>
              <a:rPr lang="ru-RU" sz="3200" b="1" dirty="0"/>
              <a:t>, </a:t>
            </a:r>
            <a:r>
              <a:rPr lang="ru-RU" sz="3200" b="1" dirty="0" err="1"/>
              <a:t>други</a:t>
            </a:r>
            <a:r>
              <a:rPr lang="ru-RU" sz="3200" b="1" dirty="0"/>
              <a:t> </a:t>
            </a:r>
            <a:r>
              <a:rPr lang="ru-RU" sz="3200" b="1" dirty="0" err="1"/>
              <a:t>убогъ</a:t>
            </a:r>
            <a:r>
              <a:rPr lang="ru-RU" sz="3200" b="1" dirty="0"/>
              <a:t>. Богатый же ссужая много </a:t>
            </a:r>
            <a:r>
              <a:rPr lang="ru-RU" sz="3200" b="1" dirty="0" err="1" smtClean="0"/>
              <a:t>летъ</a:t>
            </a:r>
            <a:r>
              <a:rPr lang="ru-RU" sz="3200" b="1" dirty="0" smtClean="0"/>
              <a:t> </a:t>
            </a:r>
            <a:r>
              <a:rPr lang="ru-RU" sz="3200" b="1" dirty="0" err="1"/>
              <a:t>убогова</a:t>
            </a:r>
            <a:r>
              <a:rPr lang="ru-RU" sz="3200" b="1" dirty="0"/>
              <a:t> и не </a:t>
            </a:r>
            <a:r>
              <a:rPr lang="ru-RU" sz="3200" b="1" dirty="0" err="1"/>
              <a:t>може</a:t>
            </a:r>
            <a:r>
              <a:rPr lang="ru-RU" sz="3200" b="1" dirty="0"/>
              <a:t> </a:t>
            </a:r>
            <a:r>
              <a:rPr lang="ru-RU" sz="3200" b="1" dirty="0" err="1"/>
              <a:t>исполнити</a:t>
            </a:r>
            <a:r>
              <a:rPr lang="ru-RU" sz="3200" b="1" dirty="0"/>
              <a:t> скудости его. По </a:t>
            </a:r>
            <a:r>
              <a:rPr lang="ru-RU" sz="3200" b="1" dirty="0" err="1"/>
              <a:t>неколику</a:t>
            </a:r>
            <a:r>
              <a:rPr lang="ru-RU" sz="3200" b="1" dirty="0"/>
              <a:t> времени </a:t>
            </a:r>
            <a:r>
              <a:rPr lang="ru-RU" sz="3200" b="1" dirty="0" err="1"/>
              <a:t>прииде</a:t>
            </a:r>
            <a:r>
              <a:rPr lang="ru-RU" sz="3200" b="1" dirty="0"/>
              <a:t> убоги к богатому </a:t>
            </a:r>
            <a:r>
              <a:rPr lang="ru-RU" sz="3200" b="1" dirty="0" err="1"/>
              <a:t>просити</a:t>
            </a:r>
            <a:r>
              <a:rPr lang="ru-RU" sz="3200" b="1" dirty="0"/>
              <a:t> </a:t>
            </a:r>
            <a:r>
              <a:rPr lang="ru-RU" sz="3200" b="1" dirty="0" err="1"/>
              <a:t>лошеди</a:t>
            </a:r>
            <a:r>
              <a:rPr lang="ru-RU" sz="3200" b="1" dirty="0"/>
              <a:t>, на </a:t>
            </a:r>
            <a:r>
              <a:rPr lang="ru-RU" sz="3200" b="1" dirty="0" err="1"/>
              <a:t>чемъ</a:t>
            </a:r>
            <a:r>
              <a:rPr lang="ru-RU" sz="3200" b="1" dirty="0"/>
              <a:t> ему </a:t>
            </a:r>
            <a:r>
              <a:rPr lang="ru-RU" sz="3200" b="1" dirty="0" smtClean="0"/>
              <a:t>себе </a:t>
            </a:r>
            <a:r>
              <a:rPr lang="ru-RU" sz="3200" b="1" dirty="0" err="1"/>
              <a:t>дровъ</a:t>
            </a:r>
            <a:r>
              <a:rPr lang="ru-RU" sz="3200" b="1" dirty="0"/>
              <a:t> привести…</a:t>
            </a:r>
          </a:p>
        </p:txBody>
      </p:sp>
    </p:spTree>
    <p:extLst>
      <p:ext uri="{BB962C8B-B14F-4D97-AF65-F5344CB8AC3E}">
        <p14:creationId xmlns:p14="http://schemas.microsoft.com/office/powerpoint/2010/main" xmlns="" val="218474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920880" cy="590465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ПОВЕСТЬ О ТВЕРСКОМ ОТРОЧЕ </a:t>
            </a:r>
            <a:r>
              <a:rPr lang="ru-RU" sz="3600" b="1" dirty="0" smtClean="0">
                <a:solidFill>
                  <a:schemeClr val="tx1"/>
                </a:solidFill>
              </a:rPr>
              <a:t>МОНАСТЫРЕ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3400" b="1" dirty="0" smtClean="0">
                <a:solidFill>
                  <a:schemeClr val="tx1"/>
                </a:solidFill>
              </a:rPr>
              <a:t>– </a:t>
            </a:r>
            <a:r>
              <a:rPr lang="ru-RU" sz="3400" b="1" dirty="0" smtClean="0">
                <a:solidFill>
                  <a:schemeClr val="tx1"/>
                </a:solidFill>
              </a:rPr>
              <a:t>предыстория (причина </a:t>
            </a:r>
            <a:r>
              <a:rPr lang="ru-RU" sz="3400" b="1" dirty="0" err="1">
                <a:solidFill>
                  <a:schemeClr val="tx1"/>
                </a:solidFill>
              </a:rPr>
              <a:t>поставления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smtClean="0">
                <a:solidFill>
                  <a:schemeClr val="tx1"/>
                </a:solidFill>
              </a:rPr>
              <a:t>монастыря); </a:t>
            </a:r>
          </a:p>
          <a:p>
            <a:pPr algn="just"/>
            <a:r>
              <a:rPr lang="ru-RU" sz="3400" b="1" dirty="0" smtClean="0">
                <a:solidFill>
                  <a:schemeClr val="tx1"/>
                </a:solidFill>
              </a:rPr>
              <a:t>– поиски </a:t>
            </a:r>
            <a:r>
              <a:rPr lang="ru-RU" sz="3400" b="1" dirty="0">
                <a:solidFill>
                  <a:schemeClr val="tx1"/>
                </a:solidFill>
              </a:rPr>
              <a:t>места; </a:t>
            </a:r>
            <a:endParaRPr lang="ru-RU" sz="34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3400" b="1" dirty="0" smtClean="0">
                <a:solidFill>
                  <a:schemeClr val="tx1"/>
                </a:solidFill>
              </a:rPr>
              <a:t>– знамение; </a:t>
            </a:r>
          </a:p>
          <a:p>
            <a:pPr algn="just"/>
            <a:r>
              <a:rPr lang="ru-RU" sz="3400" b="1" dirty="0" smtClean="0">
                <a:solidFill>
                  <a:schemeClr val="tx1"/>
                </a:solidFill>
              </a:rPr>
              <a:t>– расчистка </a:t>
            </a:r>
            <a:r>
              <a:rPr lang="ru-RU" sz="3400" b="1" dirty="0">
                <a:solidFill>
                  <a:schemeClr val="tx1"/>
                </a:solidFill>
              </a:rPr>
              <a:t>места; </a:t>
            </a:r>
            <a:endParaRPr lang="ru-RU" sz="34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3400" b="1" dirty="0" smtClean="0">
                <a:solidFill>
                  <a:schemeClr val="tx1"/>
                </a:solidFill>
              </a:rPr>
              <a:t>– строительство </a:t>
            </a:r>
            <a:r>
              <a:rPr lang="ru-RU" sz="3400" b="1" dirty="0">
                <a:solidFill>
                  <a:schemeClr val="tx1"/>
                </a:solidFill>
              </a:rPr>
              <a:t>монастыря; </a:t>
            </a:r>
            <a:endParaRPr lang="ru-RU" sz="34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3400" b="1" dirty="0" smtClean="0">
                <a:solidFill>
                  <a:schemeClr val="tx1"/>
                </a:solidFill>
              </a:rPr>
              <a:t>– сообщение </a:t>
            </a:r>
            <a:r>
              <a:rPr lang="ru-RU" sz="3400" b="1" dirty="0">
                <a:solidFill>
                  <a:schemeClr val="tx1"/>
                </a:solidFill>
              </a:rPr>
              <a:t>о его </a:t>
            </a:r>
            <a:r>
              <a:rPr lang="ru-RU" sz="3400" b="1" dirty="0" smtClean="0">
                <a:solidFill>
                  <a:schemeClr val="tx1"/>
                </a:solidFill>
              </a:rPr>
              <a:t>процветании. </a:t>
            </a:r>
            <a:endParaRPr lang="ru-RU" sz="3400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5315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884" y="404664"/>
            <a:ext cx="8218273" cy="6163101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Юридическая терминология:</a:t>
            </a:r>
            <a:r>
              <a:rPr lang="ru-RU" sz="3400" b="1" dirty="0" smtClean="0"/>
              <a:t/>
            </a:r>
            <a:br>
              <a:rPr lang="ru-RU" sz="3400" b="1" dirty="0" smtClean="0"/>
            </a:br>
            <a:r>
              <a:rPr lang="ru-RU" sz="800" b="1" dirty="0" smtClean="0"/>
              <a:t/>
            </a:r>
            <a:br>
              <a:rPr lang="ru-RU" sz="800" b="1" dirty="0" smtClean="0"/>
            </a:br>
            <a:r>
              <a:rPr lang="ru-RU" sz="3400" b="1" i="1" dirty="0" smtClean="0"/>
              <a:t>бить </a:t>
            </a:r>
            <a:r>
              <a:rPr lang="ru-RU" sz="3400" b="1" i="1" dirty="0" err="1"/>
              <a:t>челомъ</a:t>
            </a:r>
            <a:r>
              <a:rPr lang="ru-RU" sz="3400" b="1" i="1" dirty="0"/>
              <a:t>; </a:t>
            </a:r>
            <a:r>
              <a:rPr lang="ru-RU" sz="3400" b="1" i="1" dirty="0" smtClean="0"/>
              <a:t/>
            </a:r>
            <a:br>
              <a:rPr lang="ru-RU" sz="3400" b="1" i="1" dirty="0" smtClean="0"/>
            </a:br>
            <a:r>
              <a:rPr lang="ru-RU" sz="3400" b="1" i="1" dirty="0" err="1" smtClean="0"/>
              <a:t>будетъ</a:t>
            </a:r>
            <a:r>
              <a:rPr lang="ru-RU" sz="3400" b="1" i="1" dirty="0" smtClean="0"/>
              <a:t> </a:t>
            </a:r>
            <a:r>
              <a:rPr lang="ru-RU" sz="3400" b="1" i="1" dirty="0"/>
              <a:t>на него из города посылка, а не </a:t>
            </a:r>
            <a:r>
              <a:rPr lang="ru-RU" sz="3400" b="1" i="1" dirty="0" err="1"/>
              <a:t>ити</a:t>
            </a:r>
            <a:r>
              <a:rPr lang="ru-RU" sz="3400" b="1" i="1" dirty="0"/>
              <a:t>, </a:t>
            </a:r>
            <a:r>
              <a:rPr lang="ru-RU" sz="3400" b="1" i="1" dirty="0" err="1"/>
              <a:t>ино</a:t>
            </a:r>
            <a:r>
              <a:rPr lang="ru-RU" sz="3400" b="1" i="1" dirty="0"/>
              <a:t> </a:t>
            </a:r>
            <a:r>
              <a:rPr lang="ru-RU" sz="3400" b="1" i="1" dirty="0" err="1"/>
              <a:t>будетъ</a:t>
            </a:r>
            <a:r>
              <a:rPr lang="ru-RU" sz="3400" b="1" i="1" dirty="0"/>
              <a:t> </a:t>
            </a:r>
            <a:r>
              <a:rPr lang="ru-RU" sz="3400" b="1" i="1" dirty="0" err="1" smtClean="0"/>
              <a:t>ездъ</a:t>
            </a:r>
            <a:r>
              <a:rPr lang="ru-RU" sz="3400" b="1" i="1" dirty="0" smtClean="0"/>
              <a:t> </a:t>
            </a:r>
            <a:r>
              <a:rPr lang="ru-RU" sz="3400" b="1" i="1" dirty="0"/>
              <a:t>приставом </a:t>
            </a:r>
            <a:r>
              <a:rPr lang="ru-RU" sz="3400" b="1" i="1" dirty="0" smtClean="0"/>
              <a:t>платить; </a:t>
            </a:r>
            <a:br>
              <a:rPr lang="ru-RU" sz="3400" b="1" i="1" dirty="0" smtClean="0"/>
            </a:br>
            <a:r>
              <a:rPr lang="ru-RU" sz="3400" b="1" i="1" dirty="0" err="1" smtClean="0"/>
              <a:t>Принесе</a:t>
            </a:r>
            <a:r>
              <a:rPr lang="ru-RU" sz="3400" b="1" i="1" dirty="0" smtClean="0"/>
              <a:t> </a:t>
            </a:r>
            <a:r>
              <a:rPr lang="ru-RU" sz="3400" b="1" i="1" dirty="0"/>
              <a:t>же </a:t>
            </a:r>
            <a:r>
              <a:rPr lang="ru-RU" sz="3400" b="1" i="1" dirty="0" err="1"/>
              <a:t>братъ</a:t>
            </a:r>
            <a:r>
              <a:rPr lang="ru-RU" sz="3400" b="1" i="1" dirty="0"/>
              <a:t> его челобитную на него </a:t>
            </a:r>
            <a:r>
              <a:rPr lang="ru-RU" sz="3400" b="1" i="1" dirty="0" smtClean="0"/>
              <a:t>исковую; </a:t>
            </a:r>
            <a:br>
              <a:rPr lang="ru-RU" sz="3400" b="1" i="1" dirty="0" smtClean="0"/>
            </a:br>
            <a:r>
              <a:rPr lang="ru-RU" sz="3400" b="1" i="1" dirty="0" err="1" smtClean="0"/>
              <a:t>изыдоша</a:t>
            </a:r>
            <a:r>
              <a:rPr lang="ru-RU" sz="3400" b="1" i="1" dirty="0" smtClean="0"/>
              <a:t> </a:t>
            </a:r>
            <a:r>
              <a:rPr lang="ru-RU" sz="3400" b="1" i="1" dirty="0" err="1"/>
              <a:t>исцы</a:t>
            </a:r>
            <a:r>
              <a:rPr lang="ru-RU" sz="3400" b="1" i="1" dirty="0"/>
              <a:t> со </a:t>
            </a:r>
            <a:r>
              <a:rPr lang="ru-RU" sz="3400" b="1" i="1" dirty="0" smtClean="0"/>
              <a:t>ответчиком </a:t>
            </a:r>
            <a:r>
              <a:rPr lang="ru-RU" sz="3400" b="1" i="1" dirty="0" err="1"/>
              <a:t>ис</a:t>
            </a:r>
            <a:r>
              <a:rPr lang="ru-RU" sz="3400" b="1" i="1" dirty="0"/>
              <a:t> </a:t>
            </a:r>
            <a:r>
              <a:rPr lang="ru-RU" sz="3400" b="1" i="1" dirty="0" smtClean="0"/>
              <a:t>приказу; </a:t>
            </a:r>
            <a:br>
              <a:rPr lang="ru-RU" sz="3400" b="1" i="1" dirty="0" smtClean="0"/>
            </a:br>
            <a:r>
              <a:rPr lang="ru-RU" sz="3400" b="1" i="1" dirty="0" smtClean="0"/>
              <a:t>по </a:t>
            </a:r>
            <a:r>
              <a:rPr lang="ru-RU" sz="3400" b="1" i="1" dirty="0"/>
              <a:t>судейскому </a:t>
            </a:r>
            <a:r>
              <a:rPr lang="ru-RU" sz="3400" b="1" i="1" dirty="0" smtClean="0"/>
              <a:t>указу.</a:t>
            </a:r>
            <a:r>
              <a:rPr lang="ru-RU" sz="3400" b="1" dirty="0" smtClean="0"/>
              <a:t> 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xmlns="" val="2282080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93257"/>
            <a:ext cx="7920880" cy="6060079"/>
          </a:xfrm>
        </p:spPr>
        <p:txBody>
          <a:bodyPr>
            <a:normAutofit/>
          </a:bodyPr>
          <a:lstStyle/>
          <a:p>
            <a:r>
              <a:rPr lang="ru-RU" sz="3600" b="1" dirty="0"/>
              <a:t>Повесть о Ерше Ершове </a:t>
            </a:r>
            <a:r>
              <a:rPr lang="ru-RU" sz="3600" b="1" dirty="0" smtClean="0"/>
              <a:t>сыне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Лета 7105 декабря в день было в большом озере Ростовском </a:t>
            </a:r>
            <a:r>
              <a:rPr lang="ru-RU" sz="3200" b="1" dirty="0" err="1"/>
              <a:t>съеждялися</a:t>
            </a:r>
            <a:r>
              <a:rPr lang="ru-RU" sz="3200" b="1" dirty="0"/>
              <a:t> судии всех городов, имена судиям: Белуга Ярославская, Семга </a:t>
            </a:r>
            <a:r>
              <a:rPr lang="ru-RU" sz="3200" b="1" dirty="0" err="1"/>
              <a:t>Переяславская</a:t>
            </a:r>
            <a:r>
              <a:rPr lang="ru-RU" sz="3200" b="1" dirty="0"/>
              <a:t>, боярин и воевода Осетр </a:t>
            </a:r>
            <a:r>
              <a:rPr lang="ru-RU" sz="3200" b="1" dirty="0" err="1"/>
              <a:t>Хвалынского</a:t>
            </a:r>
            <a:r>
              <a:rPr lang="ru-RU" sz="3200" b="1" dirty="0"/>
              <a:t> моря, </a:t>
            </a:r>
            <a:r>
              <a:rPr lang="ru-RU" sz="3200" b="1" dirty="0" err="1"/>
              <a:t>окольничей</a:t>
            </a:r>
            <a:r>
              <a:rPr lang="ru-RU" sz="3200" b="1" dirty="0"/>
              <a:t> был Сом, больших </a:t>
            </a:r>
            <a:r>
              <a:rPr lang="ru-RU" sz="3200" b="1" dirty="0" err="1"/>
              <a:t>Волских</a:t>
            </a:r>
            <a:r>
              <a:rPr lang="ru-RU" sz="3200" b="1" dirty="0"/>
              <a:t> предел, судные мужики, Судок да Щука-</a:t>
            </a:r>
            <a:r>
              <a:rPr lang="ru-RU" sz="3200" b="1" dirty="0" err="1"/>
              <a:t>трепетуха</a:t>
            </a:r>
            <a:r>
              <a:rPr lang="ru-RU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54433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612068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Человек я доброй, знают меня на Москве князи и </a:t>
            </a:r>
            <a:r>
              <a:rPr lang="ru-RU" sz="3600" b="1" dirty="0" err="1"/>
              <a:t>бояря</a:t>
            </a:r>
            <a:r>
              <a:rPr lang="ru-RU" sz="3600" b="1" dirty="0"/>
              <a:t> и дети боярские, и головы стрелецкие, и дьяки и подьячие, и гости торговые, и земские </a:t>
            </a:r>
            <a:r>
              <a:rPr lang="ru-RU" sz="3600" b="1" dirty="0" smtClean="0"/>
              <a:t>люди, </a:t>
            </a:r>
            <a:r>
              <a:rPr lang="ru-RU" sz="3600" b="1" dirty="0"/>
              <a:t>и весь мир во многих людях и </a:t>
            </a:r>
            <a:r>
              <a:rPr lang="ru-RU" sz="3600" b="1" dirty="0" err="1"/>
              <a:t>городех</a:t>
            </a:r>
            <a:r>
              <a:rPr lang="ru-RU" sz="3600" b="1" dirty="0"/>
              <a:t>, и едят меня в ухе с </a:t>
            </a:r>
            <a:r>
              <a:rPr lang="ru-RU" sz="3600" b="1" dirty="0" err="1"/>
              <a:t>перцемь</a:t>
            </a:r>
            <a:r>
              <a:rPr lang="ru-RU" sz="3600" b="1" dirty="0"/>
              <a:t> и </a:t>
            </a:r>
            <a:r>
              <a:rPr lang="ru-RU" sz="3600" b="1" dirty="0" err="1"/>
              <a:t>шавфраномь</a:t>
            </a:r>
            <a:r>
              <a:rPr lang="ru-RU" sz="3600" b="1" dirty="0"/>
              <a:t> и с </a:t>
            </a:r>
            <a:r>
              <a:rPr lang="ru-RU" sz="3600" b="1" dirty="0" err="1"/>
              <a:t>уксусомь</a:t>
            </a:r>
            <a:r>
              <a:rPr lang="ru-RU" sz="3600" b="1" dirty="0"/>
              <a:t>, и во всяких </a:t>
            </a:r>
            <a:r>
              <a:rPr lang="ru-RU" sz="3600" b="1" dirty="0" err="1"/>
              <a:t>узорочиях</a:t>
            </a:r>
            <a:r>
              <a:rPr lang="ru-RU" sz="3600" b="1" dirty="0"/>
              <a:t>, а </a:t>
            </a:r>
            <a:r>
              <a:rPr lang="ru-RU" sz="3600" b="1" dirty="0" err="1"/>
              <a:t>поставляють</a:t>
            </a:r>
            <a:r>
              <a:rPr lang="ru-RU" sz="3600" b="1" dirty="0"/>
              <a:t> меня перед собою </a:t>
            </a:r>
            <a:r>
              <a:rPr lang="ru-RU" sz="3600" b="1" dirty="0" err="1"/>
              <a:t>чесно</a:t>
            </a:r>
            <a:r>
              <a:rPr lang="ru-RU" sz="3600" b="1" dirty="0"/>
              <a:t> на блюдах, и многие люди с </a:t>
            </a:r>
            <a:r>
              <a:rPr lang="ru-RU" sz="3600" b="1" dirty="0" err="1"/>
              <a:t>похмеля</a:t>
            </a:r>
            <a:r>
              <a:rPr lang="ru-RU" sz="3600" b="1" dirty="0"/>
              <a:t> мною </a:t>
            </a:r>
            <a:r>
              <a:rPr lang="ru-RU" sz="3600" b="1" dirty="0" err="1"/>
              <a:t>оправдиваютца</a:t>
            </a:r>
            <a:r>
              <a:rPr lang="ru-RU" sz="3600" b="1" dirty="0"/>
              <a:t>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19153768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003950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b="1" dirty="0"/>
              <a:t>А мы, господа, стороны, про </a:t>
            </a:r>
            <a:r>
              <a:rPr lang="ru-RU" sz="3400" b="1" dirty="0" err="1"/>
              <a:t>нево</a:t>
            </a:r>
            <a:r>
              <a:rPr lang="ru-RU" sz="3400" b="1" dirty="0"/>
              <a:t> скажем вправду. Знают Ерша на Москве бражники и голыши и всякие люди, которым не </a:t>
            </a:r>
            <a:r>
              <a:rPr lang="ru-RU" sz="3400" b="1" dirty="0" err="1"/>
              <a:t>сойдетца</a:t>
            </a:r>
            <a:r>
              <a:rPr lang="ru-RU" sz="3400" b="1" dirty="0"/>
              <a:t> купить добрые рыбы, и он купит </a:t>
            </a:r>
            <a:r>
              <a:rPr lang="ru-RU" sz="3400" b="1" dirty="0" err="1"/>
              <a:t>ершев</a:t>
            </a:r>
            <a:r>
              <a:rPr lang="ru-RU" sz="3400" b="1" dirty="0"/>
              <a:t> на </a:t>
            </a:r>
            <a:r>
              <a:rPr lang="ru-RU" sz="3400" b="1" dirty="0" err="1"/>
              <a:t>полденьги</a:t>
            </a:r>
            <a:r>
              <a:rPr lang="ru-RU" sz="3400" b="1" dirty="0"/>
              <a:t>, </a:t>
            </a:r>
            <a:r>
              <a:rPr lang="ru-RU" sz="3400" b="1" dirty="0" err="1"/>
              <a:t>возмет</a:t>
            </a:r>
            <a:r>
              <a:rPr lang="ru-RU" sz="3400" b="1" dirty="0"/>
              <a:t> много есть, а более того хлеба </a:t>
            </a:r>
            <a:r>
              <a:rPr lang="ru-RU" sz="3400" b="1" dirty="0" err="1"/>
              <a:t>разплюеть</a:t>
            </a:r>
            <a:r>
              <a:rPr lang="ru-RU" sz="3400" b="1" dirty="0"/>
              <a:t>, а </a:t>
            </a:r>
            <a:r>
              <a:rPr lang="ru-RU" sz="3400" b="1" dirty="0" err="1"/>
              <a:t>досталь</a:t>
            </a:r>
            <a:r>
              <a:rPr lang="ru-RU" sz="3400" b="1" dirty="0"/>
              <a:t> собакам за окно </a:t>
            </a:r>
            <a:r>
              <a:rPr lang="ru-RU" sz="3400" b="1" dirty="0" err="1"/>
              <a:t>вымечють</a:t>
            </a:r>
            <a:r>
              <a:rPr lang="ru-RU" sz="3400" b="1" dirty="0"/>
              <a:t> или на кровлю выкинуть.</a:t>
            </a:r>
          </a:p>
        </p:txBody>
      </p:sp>
    </p:spTree>
    <p:extLst>
      <p:ext uri="{BB962C8B-B14F-4D97-AF65-F5344CB8AC3E}">
        <p14:creationId xmlns:p14="http://schemas.microsoft.com/office/powerpoint/2010/main" xmlns="" val="12728256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06489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b="1" dirty="0"/>
              <a:t>Коли </a:t>
            </a:r>
            <a:r>
              <a:rPr lang="ru-RU" sz="3400" b="1" dirty="0" err="1"/>
              <a:t>яз</a:t>
            </a:r>
            <a:r>
              <a:rPr lang="ru-RU" sz="3400" b="1" dirty="0"/>
              <a:t> пошел из вотчины своей, из Волги-реки, </a:t>
            </a:r>
            <a:r>
              <a:rPr lang="ru-RU" sz="3400" b="1" dirty="0" err="1"/>
              <a:t>Которостию</a:t>
            </a:r>
            <a:r>
              <a:rPr lang="ru-RU" sz="3400" b="1" dirty="0"/>
              <a:t>-рекою к Ростовскому озеру, и тогда </a:t>
            </a:r>
            <a:r>
              <a:rPr lang="ru-RU" sz="3400" b="1" dirty="0" err="1"/>
              <a:t>яз</a:t>
            </a:r>
            <a:r>
              <a:rPr lang="ru-RU" sz="3400" b="1" dirty="0"/>
              <a:t> был </a:t>
            </a:r>
            <a:r>
              <a:rPr lang="ru-RU" sz="3400" b="1" dirty="0" err="1"/>
              <a:t>здвоя</a:t>
            </a:r>
            <a:r>
              <a:rPr lang="ru-RU" sz="3400" b="1" dirty="0"/>
              <a:t> </a:t>
            </a:r>
            <a:r>
              <a:rPr lang="ru-RU" sz="3400" b="1" dirty="0" err="1"/>
              <a:t>тобя</a:t>
            </a:r>
            <a:r>
              <a:rPr lang="ru-RU" sz="3400" b="1" dirty="0"/>
              <a:t> и толще и шире, и </a:t>
            </a:r>
            <a:r>
              <a:rPr lang="ru-RU" sz="3400" b="1" dirty="0" err="1"/>
              <a:t>щоки</a:t>
            </a:r>
            <a:r>
              <a:rPr lang="ru-RU" sz="3400" b="1" dirty="0"/>
              <a:t> мои были до </a:t>
            </a:r>
            <a:r>
              <a:rPr lang="ru-RU" sz="3400" b="1" dirty="0" err="1"/>
              <a:t>передняго</a:t>
            </a:r>
            <a:r>
              <a:rPr lang="ru-RU" sz="3400" b="1" dirty="0"/>
              <a:t> пера, а глава моя была что пивной котел, а очи – что пивные чаши, а нос мой был </a:t>
            </a:r>
            <a:r>
              <a:rPr lang="ru-RU" sz="3400" b="1" dirty="0" err="1"/>
              <a:t>карабля</a:t>
            </a:r>
            <a:r>
              <a:rPr lang="ru-RU" sz="3400" b="1" dirty="0"/>
              <a:t> </a:t>
            </a:r>
            <a:r>
              <a:rPr lang="ru-RU" sz="3400" b="1" dirty="0" err="1"/>
              <a:t>заморскаго</a:t>
            </a:r>
            <a:r>
              <a:rPr lang="ru-RU" sz="3400" b="1" dirty="0"/>
              <a:t>, </a:t>
            </a:r>
            <a:r>
              <a:rPr lang="ru-RU" sz="3400" b="1" dirty="0" err="1"/>
              <a:t>вдол</a:t>
            </a:r>
            <a:r>
              <a:rPr lang="ru-RU" sz="3400" b="1" dirty="0"/>
              <a:t> меня было сем сажен, а поперек три сажени, а хвост мой был что </a:t>
            </a:r>
            <a:r>
              <a:rPr lang="ru-RU" sz="3400" b="1" dirty="0" err="1"/>
              <a:t>лодейной</a:t>
            </a:r>
            <a:r>
              <a:rPr lang="ru-RU" sz="3400" b="1" dirty="0"/>
              <a:t> парус.</a:t>
            </a:r>
          </a:p>
        </p:txBody>
      </p:sp>
    </p:spTree>
    <p:extLst>
      <p:ext uri="{BB962C8B-B14F-4D97-AF65-F5344CB8AC3E}">
        <p14:creationId xmlns:p14="http://schemas.microsoft.com/office/powerpoint/2010/main" xmlns="" val="1991563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6120680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Калязинская</a:t>
            </a:r>
            <a:r>
              <a:rPr lang="ru-RU" sz="3600" b="1" dirty="0" smtClean="0"/>
              <a:t> челобитная</a:t>
            </a:r>
            <a:br>
              <a:rPr lang="ru-RU" sz="3600" b="1" dirty="0" smtClean="0"/>
            </a:br>
            <a:r>
              <a:rPr lang="ru-RU" sz="3400" b="1" dirty="0"/>
              <a:t/>
            </a:r>
            <a:br>
              <a:rPr lang="ru-RU" sz="3400" b="1" dirty="0"/>
            </a:br>
            <a:r>
              <a:rPr lang="ru-RU" sz="3400" b="1" dirty="0"/>
              <a:t>Великому господину преосвященному архиепископу </a:t>
            </a:r>
            <a:r>
              <a:rPr lang="ru-RU" sz="3400" b="1" dirty="0" err="1"/>
              <a:t>Симеону</a:t>
            </a:r>
            <a:r>
              <a:rPr lang="ru-RU" sz="3400" b="1" dirty="0"/>
              <a:t> Тверскому и </a:t>
            </a:r>
            <a:r>
              <a:rPr lang="ru-RU" sz="3400" b="1" dirty="0" err="1"/>
              <a:t>Кашинскому</a:t>
            </a:r>
            <a:r>
              <a:rPr lang="ru-RU" sz="3400" b="1" dirty="0"/>
              <a:t> бьют челом богомольцы твои, </a:t>
            </a:r>
            <a:r>
              <a:rPr lang="ru-RU" sz="3400" b="1" dirty="0" err="1"/>
              <a:t>Колязина</a:t>
            </a:r>
            <a:r>
              <a:rPr lang="ru-RU" sz="3400" b="1" dirty="0"/>
              <a:t> монастыря </a:t>
            </a:r>
            <a:r>
              <a:rPr lang="ru-RU" sz="3400" b="1" dirty="0" err="1"/>
              <a:t>крылошаня</a:t>
            </a:r>
            <a:r>
              <a:rPr lang="ru-RU" sz="3400" b="1" dirty="0"/>
              <a:t>, черной дьякон </a:t>
            </a:r>
            <a:r>
              <a:rPr lang="ru-RU" sz="3400" b="1" dirty="0" err="1"/>
              <a:t>Дамаско</a:t>
            </a:r>
            <a:r>
              <a:rPr lang="ru-RU" sz="3400" b="1" dirty="0"/>
              <a:t> с </a:t>
            </a:r>
            <a:r>
              <a:rPr lang="ru-RU" sz="3400" b="1" dirty="0" err="1"/>
              <a:t>товарыщами</a:t>
            </a:r>
            <a:r>
              <a:rPr lang="ru-RU" sz="3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80690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258302"/>
            <a:ext cx="806489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 smtClean="0"/>
              <a:t>Пожалуй </a:t>
            </a:r>
            <a:r>
              <a:rPr lang="ru-RU" sz="3400" b="1" dirty="0"/>
              <a:t>нас, богомольцев своих; вели, государь, </a:t>
            </a:r>
            <a:r>
              <a:rPr lang="ru-RU" sz="3400" b="1" dirty="0" err="1"/>
              <a:t>архимарита</a:t>
            </a:r>
            <a:r>
              <a:rPr lang="ru-RU" sz="3400" b="1" dirty="0"/>
              <a:t> </a:t>
            </a:r>
            <a:r>
              <a:rPr lang="ru-RU" sz="3400" b="1" u="sng" dirty="0"/>
              <a:t>счесть</a:t>
            </a:r>
            <a:r>
              <a:rPr lang="ru-RU" sz="3400" b="1" dirty="0"/>
              <a:t> в колоколах да в </a:t>
            </a:r>
            <a:r>
              <a:rPr lang="ru-RU" sz="3400" b="1" dirty="0" err="1"/>
              <a:t>чепях</a:t>
            </a:r>
            <a:r>
              <a:rPr lang="ru-RU" sz="3400" b="1" dirty="0"/>
              <a:t> </a:t>
            </a:r>
            <a:r>
              <a:rPr lang="ru-RU" sz="3400" b="1" u="sng" dirty="0"/>
              <a:t>весом</a:t>
            </a:r>
            <a:r>
              <a:rPr lang="ru-RU" sz="3400" b="1" dirty="0"/>
              <a:t>, что он </a:t>
            </a:r>
            <a:r>
              <a:rPr lang="ru-RU" sz="3400" b="1" dirty="0" err="1"/>
              <a:t>ис</a:t>
            </a:r>
            <a:r>
              <a:rPr lang="ru-RU" sz="3400" b="1" dirty="0"/>
              <a:t> колокол много меди </a:t>
            </a:r>
            <a:r>
              <a:rPr lang="ru-RU" sz="3400" b="1" dirty="0" err="1"/>
              <a:t>иззвонил</a:t>
            </a:r>
            <a:r>
              <a:rPr lang="ru-RU" sz="3400" b="1" dirty="0"/>
              <a:t> и с </a:t>
            </a:r>
            <a:r>
              <a:rPr lang="ru-RU" sz="3400" b="1" dirty="0" err="1"/>
              <a:t>чепей</a:t>
            </a:r>
            <a:r>
              <a:rPr lang="ru-RU" sz="3400" b="1" dirty="0"/>
              <a:t> много железа перебил; и в той </a:t>
            </a:r>
            <a:r>
              <a:rPr lang="ru-RU" sz="3400" b="1" u="sng" dirty="0" err="1"/>
              <a:t>утерной</a:t>
            </a:r>
            <a:r>
              <a:rPr lang="ru-RU" sz="3400" b="1" u="sng" dirty="0"/>
              <a:t> казне </a:t>
            </a:r>
            <a:r>
              <a:rPr lang="ru-RU" sz="3400" b="1" u="sng" dirty="0" err="1"/>
              <a:t>отчот</a:t>
            </a:r>
            <a:r>
              <a:rPr lang="ru-RU" sz="3400" b="1" u="sng" dirty="0"/>
              <a:t> дать</a:t>
            </a:r>
            <a:r>
              <a:rPr lang="ru-RU" sz="3400" b="1" dirty="0"/>
              <a:t> и свой милостивой </a:t>
            </a:r>
            <a:r>
              <a:rPr lang="ru-RU" sz="3400" b="1" u="sng" dirty="0"/>
              <a:t>указ </a:t>
            </a:r>
            <a:r>
              <a:rPr lang="ru-RU" sz="3400" b="1" u="sng" dirty="0" smtClean="0"/>
              <a:t>учинить</a:t>
            </a:r>
            <a:r>
              <a:rPr lang="ru-RU" sz="3400" b="1" dirty="0" smtClean="0"/>
              <a:t>.</a:t>
            </a:r>
            <a:endParaRPr lang="ru-RU" sz="3400" b="1" dirty="0"/>
          </a:p>
        </p:txBody>
      </p:sp>
    </p:spTree>
    <p:extLst>
      <p:ext uri="{BB962C8B-B14F-4D97-AF65-F5344CB8AC3E}">
        <p14:creationId xmlns:p14="http://schemas.microsoft.com/office/powerpoint/2010/main" xmlns="" val="17036917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84976" cy="6120680"/>
          </a:xfrm>
        </p:spPr>
        <p:txBody>
          <a:bodyPr>
            <a:normAutofit/>
          </a:bodyPr>
          <a:lstStyle/>
          <a:p>
            <a:r>
              <a:rPr lang="ru-RU" sz="3300" b="1" i="1" dirty="0" smtClean="0"/>
              <a:t>Казны </a:t>
            </a:r>
            <a:r>
              <a:rPr lang="ru-RU" sz="3300" b="1" i="1" dirty="0"/>
              <a:t>не бережет, ладану и свеч много жжет, и тем, он, архимандрит, церковь запылил, </a:t>
            </a:r>
            <a:r>
              <a:rPr lang="ru-RU" sz="3300" b="1" i="1" dirty="0" err="1"/>
              <a:t>кадилы</a:t>
            </a:r>
            <a:r>
              <a:rPr lang="ru-RU" sz="3300" b="1" i="1" dirty="0"/>
              <a:t> закоптил, а нам, богомольцам твоим, выело очи, засадило </a:t>
            </a:r>
            <a:r>
              <a:rPr lang="ru-RU" sz="3300" b="1" i="1" dirty="0" err="1" smtClean="0"/>
              <a:t>горлы</a:t>
            </a:r>
            <a:r>
              <a:rPr lang="ru-RU" sz="3300" b="1" i="1" dirty="0" smtClean="0"/>
              <a:t>.</a:t>
            </a:r>
            <a:br>
              <a:rPr lang="ru-RU" sz="3300" b="1" i="1" dirty="0" smtClean="0"/>
            </a:br>
            <a:r>
              <a:rPr lang="ru-RU" sz="3300" b="1" i="1" dirty="0"/>
              <a:t/>
            </a:r>
            <a:br>
              <a:rPr lang="ru-RU" sz="3300" b="1" i="1" dirty="0"/>
            </a:br>
            <a:r>
              <a:rPr lang="ru-RU" sz="3300" b="1" i="1" dirty="0" smtClean="0"/>
              <a:t>А </a:t>
            </a:r>
            <a:r>
              <a:rPr lang="ru-RU" sz="3300" b="1" i="1" dirty="0"/>
              <a:t>на стол поставят репу пареную да </a:t>
            </a:r>
            <a:r>
              <a:rPr lang="ru-RU" sz="3300" b="1" i="1" dirty="0" err="1"/>
              <a:t>ретку</a:t>
            </a:r>
            <a:r>
              <a:rPr lang="ru-RU" sz="3300" b="1" i="1" dirty="0"/>
              <a:t> вяленую, кисель з братом да посконная каша на вязовой </a:t>
            </a:r>
            <a:r>
              <a:rPr lang="ru-RU" sz="3300" b="1" i="1" dirty="0" err="1"/>
              <a:t>лошке</a:t>
            </a:r>
            <a:r>
              <a:rPr lang="ru-RU" sz="3300" b="1" i="1" dirty="0"/>
              <a:t>, </a:t>
            </a:r>
            <a:r>
              <a:rPr lang="ru-RU" sz="3300" b="1" i="1" dirty="0" err="1"/>
              <a:t>шти</a:t>
            </a:r>
            <a:r>
              <a:rPr lang="ru-RU" sz="3300" b="1" i="1" dirty="0"/>
              <a:t> мартовские, а в братины квас </a:t>
            </a:r>
            <a:r>
              <a:rPr lang="ru-RU" sz="3300" b="1" i="1" dirty="0" err="1"/>
              <a:t>налевают</a:t>
            </a:r>
            <a:r>
              <a:rPr lang="ru-RU" sz="3300" b="1" i="1" dirty="0"/>
              <a:t> да на стол </a:t>
            </a:r>
            <a:r>
              <a:rPr lang="ru-RU" sz="3300" b="1" i="1" dirty="0" smtClean="0"/>
              <a:t>поставляют.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xmlns="" val="29295846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167130"/>
            <a:ext cx="835292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b="1" dirty="0" err="1" smtClean="0"/>
              <a:t>Вязига</a:t>
            </a:r>
            <a:r>
              <a:rPr lang="ru-RU" sz="3400" b="1" dirty="0" smtClean="0"/>
              <a:t> </a:t>
            </a:r>
            <a:r>
              <a:rPr lang="ru-RU" sz="3400" b="1" dirty="0"/>
              <a:t>да икра, белая рыбица, </a:t>
            </a:r>
            <a:r>
              <a:rPr lang="ru-RU" sz="3400" b="1" dirty="0" err="1"/>
              <a:t>телное</a:t>
            </a:r>
            <a:r>
              <a:rPr lang="ru-RU" sz="3400" b="1" dirty="0"/>
              <a:t> да две паровые, </a:t>
            </a:r>
            <a:r>
              <a:rPr lang="ru-RU" sz="3400" b="1" dirty="0" err="1"/>
              <a:t>тиошка</a:t>
            </a:r>
            <a:r>
              <a:rPr lang="ru-RU" sz="3400" b="1" dirty="0"/>
              <a:t> б во </a:t>
            </a:r>
            <a:r>
              <a:rPr lang="ru-RU" sz="3400" b="1" dirty="0" err="1"/>
              <a:t>штях</a:t>
            </a:r>
            <a:r>
              <a:rPr lang="ru-RU" sz="3400" b="1" dirty="0"/>
              <a:t> да ушка стерляжья, трои бы пироги да двои блины, </a:t>
            </a:r>
            <a:r>
              <a:rPr lang="ru-RU" sz="3400" b="1" dirty="0" err="1"/>
              <a:t>одне</a:t>
            </a:r>
            <a:r>
              <a:rPr lang="ru-RU" sz="3400" b="1" dirty="0"/>
              <a:t> бы с маслом, а другие с медом, </a:t>
            </a:r>
            <a:r>
              <a:rPr lang="ru-RU" sz="3400" b="1" dirty="0" err="1"/>
              <a:t>пшонная</a:t>
            </a:r>
            <a:r>
              <a:rPr lang="ru-RU" sz="3400" b="1" dirty="0"/>
              <a:t> бы каша да кисель с патокою, да пиво б </a:t>
            </a:r>
            <a:r>
              <a:rPr lang="ru-RU" sz="3400" b="1" dirty="0" err="1"/>
              <a:t>подделное</a:t>
            </a:r>
            <a:r>
              <a:rPr lang="ru-RU" sz="3400" b="1" dirty="0"/>
              <a:t> мартовское, да переварной бы </a:t>
            </a:r>
            <a:r>
              <a:rPr lang="ru-RU" sz="3400" b="1" dirty="0" smtClean="0"/>
              <a:t>мед.</a:t>
            </a:r>
          </a:p>
        </p:txBody>
      </p:sp>
    </p:spTree>
    <p:extLst>
      <p:ext uri="{BB962C8B-B14F-4D97-AF65-F5344CB8AC3E}">
        <p14:creationId xmlns:p14="http://schemas.microsoft.com/office/powerpoint/2010/main" xmlns="" val="23748680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79685"/>
            <a:ext cx="835292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И </a:t>
            </a:r>
            <a:r>
              <a:rPr lang="ru-RU" sz="3200" b="1" dirty="0"/>
              <a:t>у него, </a:t>
            </a:r>
            <a:r>
              <a:rPr lang="ru-RU" sz="3200" b="1" dirty="0" err="1"/>
              <a:t>архимарита</a:t>
            </a:r>
            <a:r>
              <a:rPr lang="ru-RU" sz="3200" b="1" dirty="0"/>
              <a:t>, на то и смыслу нет: у нас, знающих людей, не спросится, сам во нраве своем один живет, а з горя один хлеб жует, весь мед перекис, а сам воду пьет</a:t>
            </a:r>
            <a:r>
              <a:rPr lang="ru-RU" sz="3200" b="1" dirty="0" smtClean="0"/>
              <a:t>.</a:t>
            </a:r>
          </a:p>
          <a:p>
            <a:endParaRPr lang="ru-RU" sz="800" b="1" dirty="0" smtClean="0"/>
          </a:p>
          <a:p>
            <a:r>
              <a:rPr lang="ru-RU" sz="3200" b="1" dirty="0"/>
              <a:t>И он, </a:t>
            </a:r>
            <a:r>
              <a:rPr lang="ru-RU" sz="3200" b="1" dirty="0" err="1"/>
              <a:t>архимарит</a:t>
            </a:r>
            <a:r>
              <a:rPr lang="ru-RU" sz="3200" b="1" dirty="0"/>
              <a:t>, родом </a:t>
            </a:r>
            <a:r>
              <a:rPr lang="ru-RU" sz="3200" b="1" dirty="0" err="1"/>
              <a:t>ростовец</a:t>
            </a:r>
            <a:r>
              <a:rPr lang="ru-RU" sz="3200" b="1" dirty="0"/>
              <a:t>, а нравом поморец, </a:t>
            </a:r>
            <a:r>
              <a:rPr lang="ru-RU" sz="3200" b="1" dirty="0" err="1"/>
              <a:t>умомо</a:t>
            </a:r>
            <a:r>
              <a:rPr lang="ru-RU" sz="3200" b="1" dirty="0"/>
              <a:t> </a:t>
            </a:r>
            <a:r>
              <a:rPr lang="ru-RU" sz="3200" b="1" dirty="0" err="1"/>
              <a:t>колмогорец</a:t>
            </a:r>
            <a:r>
              <a:rPr lang="ru-RU" sz="3200" b="1" dirty="0"/>
              <a:t>, на хлеб на соль </a:t>
            </a:r>
            <a:r>
              <a:rPr lang="ru-RU" sz="3200" b="1" dirty="0" err="1" smtClean="0"/>
              <a:t>каргополец</a:t>
            </a:r>
            <a:r>
              <a:rPr lang="ru-RU" sz="3200" b="1" dirty="0" smtClean="0"/>
              <a:t>.</a:t>
            </a:r>
          </a:p>
          <a:p>
            <a:endParaRPr lang="ru-RU" sz="800" b="1" dirty="0"/>
          </a:p>
          <a:p>
            <a:r>
              <a:rPr lang="ru-RU" sz="3200" b="1" dirty="0"/>
              <a:t>А нам, богомольцам твоим, и так не сладко: </a:t>
            </a:r>
            <a:r>
              <a:rPr lang="ru-RU" sz="3200" b="1" dirty="0" err="1"/>
              <a:t>ретка</a:t>
            </a:r>
            <a:r>
              <a:rPr lang="ru-RU" sz="3200" b="1" dirty="0"/>
              <a:t> да хрен, да чашник старец </a:t>
            </a:r>
            <a:r>
              <a:rPr lang="ru-RU" sz="3200" b="1" dirty="0" smtClean="0"/>
              <a:t>Ефрем.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2179750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548680"/>
            <a:ext cx="820891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/>
              <a:t>Князь же великий, сия от него слышав, </a:t>
            </a:r>
            <a:r>
              <a:rPr lang="ru-RU" sz="3400" b="1" dirty="0" err="1"/>
              <a:t>рече</a:t>
            </a:r>
            <a:r>
              <a:rPr lang="ru-RU" sz="3400" b="1" dirty="0"/>
              <a:t> ему: «Аще </a:t>
            </a:r>
            <a:r>
              <a:rPr lang="ru-RU" sz="3400" b="1" dirty="0" err="1" smtClean="0"/>
              <a:t>восхотелъ</a:t>
            </a:r>
            <a:r>
              <a:rPr lang="ru-RU" sz="3400" b="1" dirty="0" smtClean="0"/>
              <a:t> </a:t>
            </a:r>
            <a:r>
              <a:rPr lang="ru-RU" sz="3400" b="1" dirty="0" err="1"/>
              <a:t>еси</a:t>
            </a:r>
            <a:r>
              <a:rPr lang="ru-RU" sz="3400" b="1" dirty="0"/>
              <a:t> </a:t>
            </a:r>
            <a:r>
              <a:rPr lang="ru-RU" sz="3400" b="1" dirty="0" err="1"/>
              <a:t>женитися</a:t>
            </a:r>
            <a:r>
              <a:rPr lang="ru-RU" sz="3400" b="1" dirty="0"/>
              <a:t>, да </a:t>
            </a:r>
            <a:r>
              <a:rPr lang="ru-RU" sz="3400" b="1" dirty="0" err="1" smtClean="0"/>
              <a:t>поимеши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ceбе</a:t>
            </a:r>
            <a:r>
              <a:rPr lang="ru-RU" sz="3400" b="1" dirty="0" smtClean="0"/>
              <a:t> </a:t>
            </a:r>
            <a:r>
              <a:rPr lang="ru-RU" sz="3400" b="1" dirty="0"/>
              <a:t>жену от </a:t>
            </a:r>
            <a:r>
              <a:rPr lang="ru-RU" sz="3400" b="1" dirty="0" err="1"/>
              <a:t>велможъ</a:t>
            </a:r>
            <a:r>
              <a:rPr lang="ru-RU" sz="3400" b="1" dirty="0"/>
              <a:t> богатых, а не от </a:t>
            </a:r>
            <a:r>
              <a:rPr lang="ru-RU" sz="3400" b="1" u="sng" dirty="0" err="1"/>
              <a:t>простыхъ</a:t>
            </a:r>
            <a:r>
              <a:rPr lang="ru-RU" sz="3400" b="1" dirty="0"/>
              <a:t> людей, </a:t>
            </a:r>
            <a:r>
              <a:rPr lang="ru-RU" sz="3400" b="1" u="sng" dirty="0"/>
              <a:t>и не богатых, и </a:t>
            </a:r>
            <a:r>
              <a:rPr lang="ru-RU" sz="3400" b="1" u="sng" dirty="0" err="1" smtClean="0"/>
              <a:t>худеиших</a:t>
            </a:r>
            <a:r>
              <a:rPr lang="ru-RU" sz="3400" b="1" u="sng" dirty="0"/>
              <a:t>, и </a:t>
            </a:r>
            <a:r>
              <a:rPr lang="ru-RU" sz="3400" b="1" u="sng" dirty="0" err="1"/>
              <a:t>безотечественныхъ</a:t>
            </a:r>
            <a:r>
              <a:rPr lang="ru-RU" sz="3400" b="1" dirty="0"/>
              <a:t>, да не </a:t>
            </a:r>
            <a:r>
              <a:rPr lang="ru-RU" sz="3400" b="1" dirty="0" err="1"/>
              <a:t>будеши</a:t>
            </a:r>
            <a:r>
              <a:rPr lang="ru-RU" sz="3400" b="1" dirty="0"/>
              <a:t> </a:t>
            </a:r>
            <a:r>
              <a:rPr lang="ru-RU" sz="3400" b="1" u="sng" dirty="0"/>
              <a:t>в поношении и уничижении</a:t>
            </a:r>
            <a:r>
              <a:rPr lang="ru-RU" sz="3400" b="1" dirty="0"/>
              <a:t> от </a:t>
            </a:r>
            <a:r>
              <a:rPr lang="ru-RU" sz="3400" b="1" dirty="0" err="1"/>
              <a:t>своихъ</a:t>
            </a:r>
            <a:r>
              <a:rPr lang="ru-RU" sz="3400" b="1" dirty="0"/>
              <a:t> родителей, и от </a:t>
            </a:r>
            <a:r>
              <a:rPr lang="ru-RU" sz="3400" b="1" dirty="0" err="1"/>
              <a:t>боляръ</a:t>
            </a:r>
            <a:r>
              <a:rPr lang="ru-RU" sz="3400" b="1" dirty="0"/>
              <a:t> и </a:t>
            </a:r>
            <a:r>
              <a:rPr lang="ru-RU" sz="3400" b="1" dirty="0" err="1"/>
              <a:t>друговъ</a:t>
            </a:r>
            <a:r>
              <a:rPr lang="ru-RU" sz="3400" b="1" dirty="0"/>
              <a:t>, и от </a:t>
            </a:r>
            <a:r>
              <a:rPr lang="ru-RU" sz="3400" b="1" dirty="0" err="1" smtClean="0"/>
              <a:t>всехъ</a:t>
            </a:r>
            <a:r>
              <a:rPr lang="ru-RU" sz="3400" b="1" dirty="0" smtClean="0"/>
              <a:t> </a:t>
            </a:r>
            <a:r>
              <a:rPr lang="ru-RU" sz="3400" b="1" u="sng" dirty="0"/>
              <a:t>ненавидим</a:t>
            </a:r>
            <a:r>
              <a:rPr lang="ru-RU" sz="3400" b="1" dirty="0"/>
              <a:t> </a:t>
            </a:r>
            <a:r>
              <a:rPr lang="ru-RU" sz="3400" b="1" dirty="0" err="1"/>
              <a:t>будеши</a:t>
            </a:r>
            <a:r>
              <a:rPr lang="ru-RU" sz="3400" b="1" dirty="0"/>
              <a:t>, и от мене удален стыда ради моего».</a:t>
            </a:r>
            <a:endParaRPr lang="fr-FR" sz="3400" b="1" dirty="0"/>
          </a:p>
        </p:txBody>
      </p:sp>
    </p:spTree>
    <p:extLst>
      <p:ext uri="{BB962C8B-B14F-4D97-AF65-F5344CB8AC3E}">
        <p14:creationId xmlns:p14="http://schemas.microsoft.com/office/powerpoint/2010/main" xmlns="" val="5243610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424936" cy="5688632"/>
          </a:xfrm>
        </p:spPr>
        <p:txBody>
          <a:bodyPr>
            <a:normAutofit/>
          </a:bodyPr>
          <a:lstStyle/>
          <a:p>
            <a:r>
              <a:rPr lang="ru-RU" sz="3600" b="1" dirty="0"/>
              <a:t>Азбука о голом и небогатом </a:t>
            </a:r>
            <a:r>
              <a:rPr lang="ru-RU" sz="3600" b="1" dirty="0" smtClean="0"/>
              <a:t>человеке</a:t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u="sng" dirty="0" err="1"/>
              <a:t>Азъ</a:t>
            </a:r>
            <a:r>
              <a:rPr lang="ru-RU" sz="3600" b="1" dirty="0"/>
              <a:t> </a:t>
            </a:r>
            <a:r>
              <a:rPr lang="ru-RU" sz="3600" b="1" dirty="0" err="1"/>
              <a:t>есми</a:t>
            </a:r>
            <a:r>
              <a:rPr lang="ru-RU" sz="3600" b="1" dirty="0"/>
              <a:t> </a:t>
            </a:r>
            <a:r>
              <a:rPr lang="ru-RU" sz="3600" b="1" dirty="0" err="1"/>
              <a:t>нагь</a:t>
            </a:r>
            <a:r>
              <a:rPr lang="ru-RU" sz="3600" b="1" dirty="0"/>
              <a:t>;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u="sng" dirty="0" smtClean="0"/>
              <a:t>Добро</a:t>
            </a:r>
            <a:r>
              <a:rPr lang="ru-RU" sz="3600" b="1" dirty="0" smtClean="0"/>
              <a:t> </a:t>
            </a:r>
            <a:r>
              <a:rPr lang="ru-RU" sz="3600" b="1" dirty="0"/>
              <a:t>бы </a:t>
            </a:r>
            <a:r>
              <a:rPr lang="ru-RU" sz="3600" b="1" dirty="0" err="1"/>
              <a:t>онъ</a:t>
            </a:r>
            <a:r>
              <a:rPr lang="ru-RU" sz="3600" b="1" dirty="0"/>
              <a:t>, </a:t>
            </a:r>
            <a:r>
              <a:rPr lang="ru-RU" sz="3600" b="1" dirty="0" err="1"/>
              <a:t>человекъ</a:t>
            </a:r>
            <a:r>
              <a:rPr lang="ru-RU" sz="3600" b="1" dirty="0"/>
              <a:t>, слово свое </a:t>
            </a:r>
            <a:r>
              <a:rPr lang="ru-RU" sz="3600" b="1" dirty="0" err="1"/>
              <a:t>попомънилъ</a:t>
            </a:r>
            <a:r>
              <a:rPr lang="ru-RU" sz="3600" b="1" dirty="0"/>
              <a:t>, и </a:t>
            </a:r>
            <a:r>
              <a:rPr lang="ru-RU" sz="3600" b="1" dirty="0" err="1"/>
              <a:t>денегь</a:t>
            </a:r>
            <a:r>
              <a:rPr lang="ru-RU" sz="3600" b="1" dirty="0"/>
              <a:t> мне дал;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u="sng" dirty="0" smtClean="0"/>
              <a:t>Земля</a:t>
            </a:r>
            <a:r>
              <a:rPr lang="ru-RU" sz="3600" b="1" dirty="0" smtClean="0"/>
              <a:t> </a:t>
            </a:r>
            <a:r>
              <a:rPr lang="ru-RU" sz="3600" b="1" dirty="0"/>
              <a:t>моя пуста.</a:t>
            </a:r>
          </a:p>
        </p:txBody>
      </p:sp>
    </p:spTree>
    <p:extLst>
      <p:ext uri="{BB962C8B-B14F-4D97-AF65-F5344CB8AC3E}">
        <p14:creationId xmlns:p14="http://schemas.microsoft.com/office/powerpoint/2010/main" xmlns="" val="18400002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92696"/>
            <a:ext cx="8136904" cy="5616624"/>
          </a:xfrm>
        </p:spPr>
        <p:txBody>
          <a:bodyPr>
            <a:noAutofit/>
          </a:bodyPr>
          <a:lstStyle/>
          <a:p>
            <a:r>
              <a:rPr lang="ru-RU" b="1" u="sng" dirty="0">
                <a:solidFill>
                  <a:schemeClr val="tx1"/>
                </a:solidFill>
              </a:rPr>
              <a:t>Живу</a:t>
            </a:r>
            <a:r>
              <a:rPr lang="ru-RU" b="1" dirty="0">
                <a:solidFill>
                  <a:schemeClr val="tx1"/>
                </a:solidFill>
              </a:rPr>
              <a:t> я, доброй </a:t>
            </a:r>
            <a:r>
              <a:rPr lang="ru-RU" b="1" dirty="0" smtClean="0">
                <a:solidFill>
                  <a:schemeClr val="tx1"/>
                </a:solidFill>
              </a:rPr>
              <a:t>молодец…</a:t>
            </a:r>
          </a:p>
          <a:p>
            <a:r>
              <a:rPr lang="ru-RU" b="1" u="sng" dirty="0" smtClean="0">
                <a:solidFill>
                  <a:schemeClr val="tx1"/>
                </a:solidFill>
              </a:rPr>
              <a:t>Покоя</a:t>
            </a:r>
            <a:r>
              <a:rPr lang="ru-RU" b="1" dirty="0" smtClean="0">
                <a:solidFill>
                  <a:schemeClr val="tx1"/>
                </a:solidFill>
              </a:rPr>
              <a:t> себе, </a:t>
            </a:r>
            <a:r>
              <a:rPr lang="ru-RU" b="1" dirty="0">
                <a:solidFill>
                  <a:schemeClr val="tx1"/>
                </a:solidFill>
              </a:rPr>
              <a:t>своей </a:t>
            </a:r>
            <a:r>
              <a:rPr lang="ru-RU" b="1" dirty="0" smtClean="0">
                <a:solidFill>
                  <a:schemeClr val="tx1"/>
                </a:solidFill>
              </a:rPr>
              <a:t>бедности</a:t>
            </a:r>
            <a:r>
              <a:rPr lang="ru-RU" b="1" dirty="0">
                <a:solidFill>
                  <a:schemeClr val="tx1"/>
                </a:solidFill>
              </a:rPr>
              <a:t>, не </a:t>
            </a:r>
            <a:r>
              <a:rPr lang="ru-RU" b="1" dirty="0" smtClean="0">
                <a:solidFill>
                  <a:schemeClr val="tx1"/>
                </a:solidFill>
              </a:rPr>
              <a:t>обретаю. </a:t>
            </a:r>
          </a:p>
          <a:p>
            <a:r>
              <a:rPr lang="ru-RU" b="1" u="sng" dirty="0" err="1" smtClean="0">
                <a:solidFill>
                  <a:schemeClr val="tx1"/>
                </a:solidFill>
              </a:rPr>
              <a:t>Твердъ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животъ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мой. </a:t>
            </a:r>
          </a:p>
          <a:p>
            <a:r>
              <a:rPr lang="ru-RU" b="1" u="sng" dirty="0" err="1" smtClean="0">
                <a:solidFill>
                  <a:schemeClr val="tx1"/>
                </a:solidFill>
              </a:rPr>
              <a:t>Мыслию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своею </a:t>
            </a:r>
            <a:r>
              <a:rPr lang="ru-RU" b="1" dirty="0" err="1">
                <a:solidFill>
                  <a:schemeClr val="tx1"/>
                </a:solidFill>
              </a:rPr>
              <a:t>всево</a:t>
            </a:r>
            <a:r>
              <a:rPr lang="ru-RU" b="1" dirty="0">
                <a:solidFill>
                  <a:schemeClr val="tx1"/>
                </a:solidFill>
              </a:rPr>
              <a:t> бы у себя много </a:t>
            </a:r>
            <a:r>
              <a:rPr lang="ru-RU" b="1" dirty="0" err="1" smtClean="0">
                <a:solidFill>
                  <a:schemeClr val="tx1"/>
                </a:solidFill>
              </a:rPr>
              <a:t>видель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endParaRPr lang="ru-RU" sz="1000" b="1" dirty="0">
              <a:solidFill>
                <a:schemeClr val="tx1"/>
              </a:solidFill>
            </a:endParaRPr>
          </a:p>
          <a:p>
            <a:r>
              <a:rPr lang="ru-RU" b="1" u="sng" dirty="0" err="1">
                <a:solidFill>
                  <a:schemeClr val="tx1"/>
                </a:solidFill>
              </a:rPr>
              <a:t>Богъ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душю</a:t>
            </a:r>
            <a:r>
              <a:rPr lang="ru-RU" b="1" dirty="0">
                <a:solidFill>
                  <a:schemeClr val="tx1"/>
                </a:solidFill>
              </a:rPr>
              <a:t> мою </a:t>
            </a:r>
            <a:r>
              <a:rPr lang="ru-RU" b="1" dirty="0" err="1" smtClean="0">
                <a:solidFill>
                  <a:schemeClr val="tx1"/>
                </a:solidFill>
              </a:rPr>
              <a:t>ведаеть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b="1" u="sng" dirty="0" err="1">
                <a:solidFill>
                  <a:schemeClr val="tx1"/>
                </a:solidFill>
              </a:rPr>
              <a:t>Ерычитца</a:t>
            </a:r>
            <a:r>
              <a:rPr lang="ru-RU" b="1" dirty="0">
                <a:solidFill>
                  <a:schemeClr val="tx1"/>
                </a:solidFill>
              </a:rPr>
              <a:t> по брюху с великих </a:t>
            </a:r>
            <a:r>
              <a:rPr lang="ru-RU" b="1" dirty="0" err="1" smtClean="0">
                <a:solidFill>
                  <a:schemeClr val="tx1"/>
                </a:solidFill>
              </a:rPr>
              <a:t>недоетковъ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888745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92696"/>
            <a:ext cx="8136904" cy="554461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Служба кабаку</a:t>
            </a:r>
          </a:p>
          <a:p>
            <a:endParaRPr lang="ru-RU" sz="800" b="1" dirty="0" smtClean="0">
              <a:solidFill>
                <a:schemeClr val="tx1"/>
              </a:solidFill>
            </a:endParaRPr>
          </a:p>
          <a:p>
            <a:r>
              <a:rPr lang="ru-RU" sz="3400" b="1" dirty="0" smtClean="0">
                <a:solidFill>
                  <a:schemeClr val="tx1"/>
                </a:solidFill>
              </a:rPr>
              <a:t>греху </a:t>
            </a:r>
            <a:r>
              <a:rPr lang="ru-RU" sz="3400" b="1" dirty="0">
                <a:solidFill>
                  <a:schemeClr val="tx1"/>
                </a:solidFill>
              </a:rPr>
              <a:t>учитель, </a:t>
            </a:r>
            <a:r>
              <a:rPr lang="ru-RU" sz="3400" b="1" dirty="0" smtClean="0">
                <a:solidFill>
                  <a:schemeClr val="tx1"/>
                </a:solidFill>
              </a:rPr>
              <a:t>душевному </a:t>
            </a:r>
            <a:r>
              <a:rPr lang="ru-RU" sz="3400" b="1" dirty="0">
                <a:solidFill>
                  <a:schemeClr val="tx1"/>
                </a:solidFill>
              </a:rPr>
              <a:t>дому разорение, </a:t>
            </a:r>
            <a:r>
              <a:rPr lang="ru-RU" sz="3400" b="1" dirty="0" err="1">
                <a:solidFill>
                  <a:schemeClr val="tx1"/>
                </a:solidFill>
              </a:rPr>
              <a:t>людем</a:t>
            </a:r>
            <a:r>
              <a:rPr lang="ru-RU" sz="3400" b="1" dirty="0">
                <a:solidFill>
                  <a:schemeClr val="tx1"/>
                </a:solidFill>
              </a:rPr>
              <a:t> обнажение </a:t>
            </a:r>
            <a:r>
              <a:rPr lang="ru-RU" sz="3400" b="1" dirty="0" err="1" smtClean="0">
                <a:solidFill>
                  <a:schemeClr val="tx1"/>
                </a:solidFill>
              </a:rPr>
              <a:t>велие</a:t>
            </a:r>
            <a:r>
              <a:rPr lang="ru-RU" sz="3400" b="1" dirty="0">
                <a:solidFill>
                  <a:schemeClr val="tx1"/>
                </a:solidFill>
              </a:rPr>
              <a:t>, от всего добра </a:t>
            </a:r>
            <a:r>
              <a:rPr lang="ru-RU" sz="3400" b="1" dirty="0" err="1">
                <a:solidFill>
                  <a:schemeClr val="tx1"/>
                </a:solidFill>
              </a:rPr>
              <a:t>отводитель</a:t>
            </a:r>
            <a:r>
              <a:rPr lang="ru-RU" sz="3400" b="1" dirty="0">
                <a:solidFill>
                  <a:schemeClr val="tx1"/>
                </a:solidFill>
              </a:rPr>
              <a:t>, богатства </a:t>
            </a:r>
            <a:r>
              <a:rPr lang="ru-RU" sz="3400" b="1" dirty="0" err="1">
                <a:solidFill>
                  <a:schemeClr val="tx1"/>
                </a:solidFill>
              </a:rPr>
              <a:t>истощитель</a:t>
            </a:r>
            <a:r>
              <a:rPr lang="ru-RU" sz="3400" b="1" dirty="0">
                <a:solidFill>
                  <a:schemeClr val="tx1"/>
                </a:solidFill>
              </a:rPr>
              <a:t>, </a:t>
            </a:r>
            <a:r>
              <a:rPr lang="ru-RU" sz="3400" b="1" dirty="0" err="1">
                <a:solidFill>
                  <a:schemeClr val="tx1"/>
                </a:solidFill>
              </a:rPr>
              <a:t>злосмердение</a:t>
            </a:r>
            <a:r>
              <a:rPr lang="ru-RU" sz="3400" b="1" dirty="0">
                <a:solidFill>
                  <a:schemeClr val="tx1"/>
                </a:solidFill>
              </a:rPr>
              <a:t> и </a:t>
            </a:r>
            <a:r>
              <a:rPr lang="ru-RU" sz="3400" b="1" dirty="0" err="1">
                <a:solidFill>
                  <a:schemeClr val="tx1"/>
                </a:solidFill>
              </a:rPr>
              <a:t>злоневерие</a:t>
            </a:r>
            <a:r>
              <a:rPr lang="ru-RU" sz="3400" b="1" dirty="0">
                <a:solidFill>
                  <a:schemeClr val="tx1"/>
                </a:solidFill>
              </a:rPr>
              <a:t>, </a:t>
            </a:r>
            <a:endParaRPr lang="ru-RU" sz="3400" b="1" dirty="0" smtClean="0">
              <a:solidFill>
                <a:schemeClr val="tx1"/>
              </a:solidFill>
            </a:endParaRPr>
          </a:p>
          <a:p>
            <a:r>
              <a:rPr lang="ru-RU" sz="3400" b="1" dirty="0" smtClean="0">
                <a:solidFill>
                  <a:schemeClr val="tx1"/>
                </a:solidFill>
              </a:rPr>
              <a:t>аду </a:t>
            </a:r>
            <a:r>
              <a:rPr lang="ru-RU" sz="3400" b="1" dirty="0" err="1">
                <a:solidFill>
                  <a:schemeClr val="tx1"/>
                </a:solidFill>
              </a:rPr>
              <a:t>сопрестолниче</a:t>
            </a:r>
            <a:r>
              <a:rPr lang="ru-RU" sz="3400" b="1" dirty="0">
                <a:solidFill>
                  <a:schemeClr val="tx1"/>
                </a:solidFill>
              </a:rPr>
              <a:t>, сатане </a:t>
            </a:r>
            <a:r>
              <a:rPr lang="ru-RU" sz="3400" b="1" dirty="0" err="1">
                <a:solidFill>
                  <a:schemeClr val="tx1"/>
                </a:solidFill>
              </a:rPr>
              <a:t>собеседниче</a:t>
            </a:r>
            <a:r>
              <a:rPr lang="ru-RU" sz="3400" b="1" dirty="0">
                <a:solidFill>
                  <a:schemeClr val="tx1"/>
                </a:solidFill>
              </a:rPr>
              <a:t>, </a:t>
            </a:r>
            <a:r>
              <a:rPr lang="ru-RU" sz="3400" b="1" dirty="0" err="1">
                <a:solidFill>
                  <a:schemeClr val="tx1"/>
                </a:solidFill>
              </a:rPr>
              <a:t>диаволу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err="1">
                <a:solidFill>
                  <a:schemeClr val="tx1"/>
                </a:solidFill>
              </a:rPr>
              <a:t>спутниче</a:t>
            </a:r>
            <a:r>
              <a:rPr lang="ru-RU" sz="3400" b="1" dirty="0">
                <a:solidFill>
                  <a:schemeClr val="tx1"/>
                </a:solidFill>
              </a:rPr>
              <a:t>, душам губителю</a:t>
            </a:r>
          </a:p>
        </p:txBody>
      </p:sp>
    </p:spTree>
    <p:extLst>
      <p:ext uri="{BB962C8B-B14F-4D97-AF65-F5344CB8AC3E}">
        <p14:creationId xmlns:p14="http://schemas.microsoft.com/office/powerpoint/2010/main" xmlns="" val="10240798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92696"/>
            <a:ext cx="8136904" cy="5544616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tx1"/>
                </a:solidFill>
              </a:rPr>
              <a:t>с </a:t>
            </a:r>
            <a:r>
              <a:rPr lang="ru-RU" sz="3400" b="1" dirty="0">
                <a:solidFill>
                  <a:schemeClr val="tx1"/>
                </a:solidFill>
              </a:rPr>
              <a:t>похмелья великая </a:t>
            </a:r>
            <a:r>
              <a:rPr lang="ru-RU" sz="3400" b="1" dirty="0" err="1">
                <a:solidFill>
                  <a:schemeClr val="tx1"/>
                </a:solidFill>
              </a:rPr>
              <a:t>стонота</a:t>
            </a:r>
            <a:r>
              <a:rPr lang="ru-RU" sz="3400" b="1" dirty="0">
                <a:solidFill>
                  <a:schemeClr val="tx1"/>
                </a:solidFill>
              </a:rPr>
              <a:t>, </a:t>
            </a:r>
            <a:r>
              <a:rPr lang="ru-RU" sz="3400" b="1" dirty="0" smtClean="0">
                <a:solidFill>
                  <a:schemeClr val="tx1"/>
                </a:solidFill>
              </a:rPr>
              <a:t/>
            </a:r>
            <a:br>
              <a:rPr lang="ru-RU" sz="3400" b="1" dirty="0" smtClean="0">
                <a:solidFill>
                  <a:schemeClr val="tx1"/>
                </a:solidFill>
              </a:rPr>
            </a:br>
            <a:r>
              <a:rPr lang="ru-RU" sz="3400" b="1" dirty="0" smtClean="0">
                <a:solidFill>
                  <a:schemeClr val="tx1"/>
                </a:solidFill>
              </a:rPr>
              <a:t>очам </a:t>
            </a:r>
            <a:r>
              <a:rPr lang="ru-RU" sz="3400" b="1" dirty="0" err="1">
                <a:solidFill>
                  <a:schemeClr val="tx1"/>
                </a:solidFill>
              </a:rPr>
              <a:t>отемнение</a:t>
            </a:r>
            <a:r>
              <a:rPr lang="ru-RU" sz="3400" b="1" dirty="0">
                <a:solidFill>
                  <a:schemeClr val="tx1"/>
                </a:solidFill>
              </a:rPr>
              <a:t>, </a:t>
            </a:r>
            <a:r>
              <a:rPr lang="ru-RU" sz="3400" b="1" dirty="0" smtClean="0">
                <a:solidFill>
                  <a:schemeClr val="tx1"/>
                </a:solidFill>
              </a:rPr>
              <a:t>уму </a:t>
            </a:r>
            <a:r>
              <a:rPr lang="ru-RU" sz="3400" b="1" dirty="0" err="1">
                <a:solidFill>
                  <a:schemeClr val="tx1"/>
                </a:solidFill>
              </a:rPr>
              <a:t>омрачение</a:t>
            </a:r>
            <a:r>
              <a:rPr lang="ru-RU" sz="3400" b="1" dirty="0">
                <a:solidFill>
                  <a:schemeClr val="tx1"/>
                </a:solidFill>
              </a:rPr>
              <a:t>, рукам </a:t>
            </a:r>
            <a:r>
              <a:rPr lang="ru-RU" sz="3400" b="1" dirty="0" err="1" smtClean="0">
                <a:solidFill>
                  <a:schemeClr val="tx1"/>
                </a:solidFill>
              </a:rPr>
              <a:t>трясание</a:t>
            </a:r>
            <a:endParaRPr lang="ru-RU" sz="3400" b="1" dirty="0" smtClean="0">
              <a:solidFill>
                <a:schemeClr val="tx1"/>
              </a:solidFill>
            </a:endParaRPr>
          </a:p>
          <a:p>
            <a:endParaRPr lang="ru-RU" sz="1000" b="1" dirty="0">
              <a:solidFill>
                <a:schemeClr val="tx1"/>
              </a:solidFill>
            </a:endParaRPr>
          </a:p>
          <a:p>
            <a:r>
              <a:rPr lang="ru-RU" sz="3400" b="1" dirty="0">
                <a:solidFill>
                  <a:schemeClr val="tx1"/>
                </a:solidFill>
              </a:rPr>
              <a:t>в тюрьму вселился </a:t>
            </a:r>
            <a:r>
              <a:rPr lang="ru-RU" sz="3400" b="1" dirty="0" err="1">
                <a:solidFill>
                  <a:schemeClr val="tx1"/>
                </a:solidFill>
              </a:rPr>
              <a:t>еси</a:t>
            </a:r>
            <a:r>
              <a:rPr lang="ru-RU" sz="3400" b="1" dirty="0">
                <a:solidFill>
                  <a:schemeClr val="tx1"/>
                </a:solidFill>
              </a:rPr>
              <a:t>, и </a:t>
            </a:r>
            <a:r>
              <a:rPr lang="ru-RU" sz="3400" b="1" dirty="0" err="1">
                <a:solidFill>
                  <a:schemeClr val="tx1"/>
                </a:solidFill>
              </a:rPr>
              <a:t>тамо</a:t>
            </a:r>
            <a:r>
              <a:rPr lang="ru-RU" sz="3400" b="1" dirty="0">
                <a:solidFill>
                  <a:schemeClr val="tx1"/>
                </a:solidFill>
              </a:rPr>
              <a:t> сущую мзду трудов своих прием – ожерелье в три молоты стегано, перстень </a:t>
            </a:r>
            <a:r>
              <a:rPr lang="ru-RU" sz="3400" b="1" dirty="0" err="1">
                <a:solidFill>
                  <a:schemeClr val="tx1"/>
                </a:solidFill>
              </a:rPr>
              <a:t>бурмитской</a:t>
            </a:r>
            <a:r>
              <a:rPr lang="ru-RU" sz="3400" b="1" dirty="0">
                <a:solidFill>
                  <a:schemeClr val="tx1"/>
                </a:solidFill>
              </a:rPr>
              <a:t> на обе руки наложил </a:t>
            </a:r>
            <a:r>
              <a:rPr lang="ru-RU" sz="3400" b="1" dirty="0" err="1">
                <a:solidFill>
                  <a:schemeClr val="tx1"/>
                </a:solidFill>
              </a:rPr>
              <a:t>еси</a:t>
            </a:r>
            <a:r>
              <a:rPr lang="ru-RU" sz="3400" b="1" dirty="0">
                <a:solidFill>
                  <a:schemeClr val="tx1"/>
                </a:solidFill>
              </a:rPr>
              <a:t>, и </a:t>
            </a:r>
            <a:r>
              <a:rPr lang="ru-RU" sz="3400" b="1" dirty="0" err="1">
                <a:solidFill>
                  <a:schemeClr val="tx1"/>
                </a:solidFill>
              </a:rPr>
              <a:t>нозе</a:t>
            </a:r>
            <a:r>
              <a:rPr lang="ru-RU" sz="3400" b="1" dirty="0">
                <a:solidFill>
                  <a:schemeClr val="tx1"/>
                </a:solidFill>
              </a:rPr>
              <a:t> свои во кладе утверди</a:t>
            </a:r>
          </a:p>
        </p:txBody>
      </p:sp>
    </p:spTree>
    <p:extLst>
      <p:ext uri="{BB962C8B-B14F-4D97-AF65-F5344CB8AC3E}">
        <p14:creationId xmlns:p14="http://schemas.microsoft.com/office/powerpoint/2010/main" xmlns="" val="40637130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92696"/>
            <a:ext cx="8136904" cy="5544616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tx1"/>
                </a:solidFill>
              </a:rPr>
              <a:t>Дом </a:t>
            </a:r>
            <a:r>
              <a:rPr lang="ru-RU" sz="3400" b="1" dirty="0">
                <a:solidFill>
                  <a:schemeClr val="tx1"/>
                </a:solidFill>
              </a:rPr>
              <a:t>потешен, </a:t>
            </a:r>
            <a:r>
              <a:rPr lang="ru-RU" sz="3400" b="1" dirty="0" smtClean="0">
                <a:solidFill>
                  <a:schemeClr val="tx1"/>
                </a:solidFill>
              </a:rPr>
              <a:t/>
            </a:r>
            <a:br>
              <a:rPr lang="ru-RU" sz="3400" b="1" dirty="0" smtClean="0">
                <a:solidFill>
                  <a:schemeClr val="tx1"/>
                </a:solidFill>
              </a:rPr>
            </a:br>
            <a:r>
              <a:rPr lang="ru-RU" sz="3400" b="1" dirty="0" smtClean="0">
                <a:solidFill>
                  <a:schemeClr val="tx1"/>
                </a:solidFill>
              </a:rPr>
              <a:t>голоду </a:t>
            </a:r>
            <a:r>
              <a:rPr lang="ru-RU" sz="3400" b="1" dirty="0">
                <a:solidFill>
                  <a:schemeClr val="tx1"/>
                </a:solidFill>
              </a:rPr>
              <a:t>и холоду </a:t>
            </a:r>
            <a:r>
              <a:rPr lang="ru-RU" sz="3400" b="1" dirty="0" err="1">
                <a:solidFill>
                  <a:schemeClr val="tx1"/>
                </a:solidFill>
              </a:rPr>
              <a:t>изнавешан</a:t>
            </a:r>
            <a:r>
              <a:rPr lang="ru-RU" sz="3400" b="1" dirty="0">
                <a:solidFill>
                  <a:schemeClr val="tx1"/>
                </a:solidFill>
              </a:rPr>
              <a:t>, </a:t>
            </a:r>
            <a:r>
              <a:rPr lang="ru-RU" sz="3400" b="1" dirty="0" smtClean="0">
                <a:solidFill>
                  <a:schemeClr val="tx1"/>
                </a:solidFill>
              </a:rPr>
              <a:t/>
            </a:r>
            <a:br>
              <a:rPr lang="ru-RU" sz="3400" b="1" dirty="0" smtClean="0">
                <a:solidFill>
                  <a:schemeClr val="tx1"/>
                </a:solidFill>
              </a:rPr>
            </a:br>
            <a:r>
              <a:rPr lang="ru-RU" sz="3400" b="1" dirty="0" err="1" smtClean="0">
                <a:solidFill>
                  <a:schemeClr val="tx1"/>
                </a:solidFill>
              </a:rPr>
              <a:t>робята</a:t>
            </a:r>
            <a:r>
              <a:rPr lang="ru-RU" sz="3400" b="1" dirty="0" smtClean="0">
                <a:solidFill>
                  <a:schemeClr val="tx1"/>
                </a:solidFill>
              </a:rPr>
              <a:t> </a:t>
            </a:r>
            <a:r>
              <a:rPr lang="ru-RU" sz="3400" b="1" dirty="0">
                <a:solidFill>
                  <a:schemeClr val="tx1"/>
                </a:solidFill>
              </a:rPr>
              <a:t>пищать, </a:t>
            </a:r>
            <a:r>
              <a:rPr lang="ru-RU" sz="3400" b="1" dirty="0" smtClean="0">
                <a:solidFill>
                  <a:schemeClr val="tx1"/>
                </a:solidFill>
              </a:rPr>
              <a:t/>
            </a:r>
            <a:br>
              <a:rPr lang="ru-RU" sz="3400" b="1" dirty="0" smtClean="0">
                <a:solidFill>
                  <a:schemeClr val="tx1"/>
                </a:solidFill>
              </a:rPr>
            </a:br>
            <a:r>
              <a:rPr lang="ru-RU" sz="3400" b="1" dirty="0" err="1" smtClean="0">
                <a:solidFill>
                  <a:schemeClr val="tx1"/>
                </a:solidFill>
              </a:rPr>
              <a:t>ести</a:t>
            </a:r>
            <a:r>
              <a:rPr lang="ru-RU" sz="3400" b="1" dirty="0" smtClean="0">
                <a:solidFill>
                  <a:schemeClr val="tx1"/>
                </a:solidFill>
              </a:rPr>
              <a:t> </a:t>
            </a:r>
            <a:r>
              <a:rPr lang="ru-RU" sz="3400" b="1" dirty="0" err="1">
                <a:solidFill>
                  <a:schemeClr val="tx1"/>
                </a:solidFill>
              </a:rPr>
              <a:t>хотять</a:t>
            </a:r>
            <a:r>
              <a:rPr lang="ru-RU" sz="3400" b="1" dirty="0">
                <a:solidFill>
                  <a:schemeClr val="tx1"/>
                </a:solidFill>
              </a:rPr>
              <a:t>, </a:t>
            </a:r>
            <a:r>
              <a:rPr lang="ru-RU" sz="3400" b="1" dirty="0" smtClean="0">
                <a:solidFill>
                  <a:schemeClr val="tx1"/>
                </a:solidFill>
              </a:rPr>
              <a:t/>
            </a:r>
            <a:br>
              <a:rPr lang="ru-RU" sz="3400" b="1" dirty="0" smtClean="0">
                <a:solidFill>
                  <a:schemeClr val="tx1"/>
                </a:solidFill>
              </a:rPr>
            </a:br>
            <a:r>
              <a:rPr lang="ru-RU" sz="3400" b="1" dirty="0" smtClean="0">
                <a:solidFill>
                  <a:schemeClr val="tx1"/>
                </a:solidFill>
              </a:rPr>
              <a:t>а </a:t>
            </a:r>
            <a:r>
              <a:rPr lang="ru-RU" sz="3400" b="1" dirty="0">
                <a:solidFill>
                  <a:schemeClr val="tx1"/>
                </a:solidFill>
              </a:rPr>
              <a:t>мы право божимся, </a:t>
            </a:r>
            <a:r>
              <a:rPr lang="ru-RU" sz="3400" b="1" dirty="0" smtClean="0">
                <a:solidFill>
                  <a:schemeClr val="tx1"/>
                </a:solidFill>
              </a:rPr>
              <a:t/>
            </a:r>
            <a:br>
              <a:rPr lang="ru-RU" sz="3400" b="1" dirty="0" smtClean="0">
                <a:solidFill>
                  <a:schemeClr val="tx1"/>
                </a:solidFill>
              </a:rPr>
            </a:br>
            <a:r>
              <a:rPr lang="ru-RU" sz="3400" b="1" dirty="0" smtClean="0">
                <a:solidFill>
                  <a:schemeClr val="tx1"/>
                </a:solidFill>
              </a:rPr>
              <a:t>что </a:t>
            </a:r>
            <a:r>
              <a:rPr lang="ru-RU" sz="3400" b="1" dirty="0">
                <a:solidFill>
                  <a:schemeClr val="tx1"/>
                </a:solidFill>
              </a:rPr>
              <a:t>и сами не </a:t>
            </a:r>
            <a:r>
              <a:rPr lang="ru-RU" sz="3400" b="1" dirty="0" err="1" smtClean="0">
                <a:solidFill>
                  <a:schemeClr val="tx1"/>
                </a:solidFill>
              </a:rPr>
              <a:t>етчи</a:t>
            </a:r>
            <a:r>
              <a:rPr lang="ru-RU" sz="3400" b="1" dirty="0" smtClean="0">
                <a:solidFill>
                  <a:schemeClr val="tx1"/>
                </a:solidFill>
              </a:rPr>
              <a:t> ложимся.</a:t>
            </a:r>
          </a:p>
          <a:p>
            <a:endParaRPr lang="ru-RU" sz="800" b="1" dirty="0" smtClean="0">
              <a:solidFill>
                <a:schemeClr val="tx1"/>
              </a:solidFill>
            </a:endParaRPr>
          </a:p>
          <a:p>
            <a:r>
              <a:rPr lang="ru-RU" sz="3400" b="1" dirty="0" smtClean="0">
                <a:solidFill>
                  <a:schemeClr val="tx1"/>
                </a:solidFill>
              </a:rPr>
              <a:t>Был </a:t>
            </a:r>
            <a:r>
              <a:rPr lang="ru-RU" sz="3400" b="1" dirty="0">
                <a:solidFill>
                  <a:schemeClr val="tx1"/>
                </a:solidFill>
              </a:rPr>
              <a:t>со всем, а стал ни с чем; </a:t>
            </a:r>
            <a:r>
              <a:rPr lang="ru-RU" sz="3400" b="1" dirty="0" smtClean="0">
                <a:solidFill>
                  <a:schemeClr val="tx1"/>
                </a:solidFill>
              </a:rPr>
              <a:t/>
            </a:r>
            <a:br>
              <a:rPr lang="ru-RU" sz="3400" b="1" dirty="0" smtClean="0">
                <a:solidFill>
                  <a:schemeClr val="tx1"/>
                </a:solidFill>
              </a:rPr>
            </a:br>
            <a:r>
              <a:rPr lang="ru-RU" sz="3400" b="1" dirty="0" smtClean="0">
                <a:solidFill>
                  <a:schemeClr val="tx1"/>
                </a:solidFill>
              </a:rPr>
              <a:t>Когда </a:t>
            </a:r>
            <a:r>
              <a:rPr lang="ru-RU" sz="3400" b="1" dirty="0">
                <a:solidFill>
                  <a:schemeClr val="tx1"/>
                </a:solidFill>
              </a:rPr>
              <a:t>сором, ты закройся перстом; </a:t>
            </a:r>
            <a:r>
              <a:rPr lang="ru-RU" sz="3400" b="1" dirty="0" smtClean="0">
                <a:solidFill>
                  <a:schemeClr val="tx1"/>
                </a:solidFill>
              </a:rPr>
              <a:t>Было </a:t>
            </a:r>
            <a:r>
              <a:rPr lang="ru-RU" sz="3400" b="1" dirty="0">
                <a:solidFill>
                  <a:schemeClr val="tx1"/>
                </a:solidFill>
              </a:rPr>
              <a:t>да сплыло; </a:t>
            </a:r>
            <a:r>
              <a:rPr lang="ru-RU" sz="3400" b="1" dirty="0" smtClean="0">
                <a:solidFill>
                  <a:schemeClr val="tx1"/>
                </a:solidFill>
              </a:rPr>
              <a:t/>
            </a:r>
            <a:br>
              <a:rPr lang="ru-RU" sz="3400" b="1" dirty="0" smtClean="0">
                <a:solidFill>
                  <a:schemeClr val="tx1"/>
                </a:solidFill>
              </a:rPr>
            </a:br>
            <a:r>
              <a:rPr lang="ru-RU" sz="3400" b="1" dirty="0" smtClean="0">
                <a:solidFill>
                  <a:schemeClr val="tx1"/>
                </a:solidFill>
              </a:rPr>
              <a:t>Люди </a:t>
            </a:r>
            <a:r>
              <a:rPr lang="ru-RU" sz="3400" b="1" dirty="0">
                <a:solidFill>
                  <a:schemeClr val="tx1"/>
                </a:solidFill>
              </a:rPr>
              <a:t>в рот, а ты </a:t>
            </a:r>
            <a:r>
              <a:rPr lang="ru-RU" sz="3400" b="1" dirty="0" smtClean="0">
                <a:solidFill>
                  <a:schemeClr val="tx1"/>
                </a:solidFill>
              </a:rPr>
              <a:t>глот. </a:t>
            </a:r>
            <a:endParaRPr lang="ru-RU" sz="3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6950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136904" cy="5544616"/>
          </a:xfrm>
        </p:spPr>
        <p:txBody>
          <a:bodyPr>
            <a:noAutofit/>
          </a:bodyPr>
          <a:lstStyle/>
          <a:p>
            <a:r>
              <a:rPr lang="ru-RU" sz="3400" b="1" u="sng" dirty="0">
                <a:solidFill>
                  <a:schemeClr val="tx1"/>
                </a:solidFill>
              </a:rPr>
              <a:t>Ныне </a:t>
            </a:r>
            <a:r>
              <a:rPr lang="ru-RU" sz="3400" b="1" u="sng" dirty="0" err="1">
                <a:solidFill>
                  <a:schemeClr val="tx1"/>
                </a:solidFill>
              </a:rPr>
              <a:t>отпущаеши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smtClean="0">
                <a:solidFill>
                  <a:schemeClr val="tx1"/>
                </a:solidFill>
              </a:rPr>
              <a:t>с </a:t>
            </a:r>
            <a:r>
              <a:rPr lang="ru-RU" sz="3400" b="1" dirty="0">
                <a:solidFill>
                  <a:schemeClr val="tx1"/>
                </a:solidFill>
              </a:rPr>
              <a:t>печи мене, раба своего еще на кабак по вино и по мед и по </a:t>
            </a:r>
            <a:r>
              <a:rPr lang="ru-RU" sz="3400" b="1" dirty="0" smtClean="0">
                <a:solidFill>
                  <a:schemeClr val="tx1"/>
                </a:solidFill>
              </a:rPr>
              <a:t>пиво…</a:t>
            </a:r>
          </a:p>
          <a:p>
            <a:r>
              <a:rPr lang="ru-RU" sz="3400" b="1" u="sng" dirty="0" err="1" smtClean="0">
                <a:solidFill>
                  <a:schemeClr val="tx1"/>
                </a:solidFill>
              </a:rPr>
              <a:t>Егда</a:t>
            </a:r>
            <a:r>
              <a:rPr lang="ru-RU" sz="3400" b="1" u="sng" dirty="0" smtClean="0">
                <a:solidFill>
                  <a:schemeClr val="tx1"/>
                </a:solidFill>
              </a:rPr>
              <a:t> </a:t>
            </a:r>
            <a:r>
              <a:rPr lang="ru-RU" sz="3400" b="1" u="sng" dirty="0" err="1">
                <a:solidFill>
                  <a:schemeClr val="tx1"/>
                </a:solidFill>
              </a:rPr>
              <a:t>славнии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err="1">
                <a:solidFill>
                  <a:schemeClr val="tx1"/>
                </a:solidFill>
              </a:rPr>
              <a:t>человеци</a:t>
            </a:r>
            <a:r>
              <a:rPr lang="ru-RU" sz="3400" b="1" dirty="0">
                <a:solidFill>
                  <a:schemeClr val="tx1"/>
                </a:solidFill>
              </a:rPr>
              <a:t>, в </a:t>
            </a:r>
            <a:r>
              <a:rPr lang="ru-RU" sz="3400" b="1" dirty="0" err="1">
                <a:solidFill>
                  <a:schemeClr val="tx1"/>
                </a:solidFill>
              </a:rPr>
              <a:t>животех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err="1">
                <a:solidFill>
                  <a:schemeClr val="tx1"/>
                </a:solidFill>
              </a:rPr>
              <a:t>искуснии</a:t>
            </a:r>
            <a:r>
              <a:rPr lang="ru-RU" sz="3400" b="1" dirty="0">
                <a:solidFill>
                  <a:schemeClr val="tx1"/>
                </a:solidFill>
              </a:rPr>
              <a:t>, в разуме за уныние хмелем </a:t>
            </a:r>
            <a:r>
              <a:rPr lang="ru-RU" sz="3400" b="1" dirty="0" err="1">
                <a:solidFill>
                  <a:schemeClr val="tx1"/>
                </a:solidFill>
              </a:rPr>
              <a:t>обвеселяхуся</a:t>
            </a:r>
            <a:r>
              <a:rPr lang="ru-RU" sz="3400" b="1" dirty="0">
                <a:solidFill>
                  <a:schemeClr val="tx1"/>
                </a:solidFill>
              </a:rPr>
              <a:t>, тогда </a:t>
            </a:r>
            <a:r>
              <a:rPr lang="ru-RU" sz="3400" b="1" dirty="0" err="1">
                <a:solidFill>
                  <a:schemeClr val="tx1"/>
                </a:solidFill>
              </a:rPr>
              <a:t>егда</a:t>
            </a:r>
            <a:r>
              <a:rPr lang="ru-RU" sz="3400" b="1" dirty="0">
                <a:solidFill>
                  <a:schemeClr val="tx1"/>
                </a:solidFill>
              </a:rPr>
              <a:t> во многие дни се </a:t>
            </a:r>
            <a:r>
              <a:rPr lang="ru-RU" sz="3400" b="1" dirty="0" err="1">
                <a:solidFill>
                  <a:schemeClr val="tx1"/>
                </a:solidFill>
              </a:rPr>
              <a:t>твориша</a:t>
            </a:r>
            <a:r>
              <a:rPr lang="ru-RU" sz="3400" b="1" dirty="0">
                <a:solidFill>
                  <a:schemeClr val="tx1"/>
                </a:solidFill>
              </a:rPr>
              <a:t>, питием </a:t>
            </a:r>
            <a:r>
              <a:rPr lang="ru-RU" sz="3400" b="1" dirty="0" err="1">
                <a:solidFill>
                  <a:schemeClr val="tx1"/>
                </a:solidFill>
              </a:rPr>
              <a:t>омрачаху</a:t>
            </a:r>
            <a:r>
              <a:rPr lang="ru-RU" sz="3400" b="1" dirty="0">
                <a:solidFill>
                  <a:schemeClr val="tx1"/>
                </a:solidFill>
              </a:rPr>
              <a:t> свои </a:t>
            </a:r>
            <a:r>
              <a:rPr lang="ru-RU" sz="3400" b="1" dirty="0" err="1">
                <a:solidFill>
                  <a:schemeClr val="tx1"/>
                </a:solidFill>
              </a:rPr>
              <a:t>сущии</a:t>
            </a:r>
            <a:r>
              <a:rPr lang="ru-RU" sz="3400" b="1" dirty="0">
                <a:solidFill>
                  <a:schemeClr val="tx1"/>
                </a:solidFill>
              </a:rPr>
              <a:t> разум</a:t>
            </a:r>
            <a:r>
              <a:rPr lang="ru-RU" sz="3400" b="1" dirty="0" smtClean="0">
                <a:solidFill>
                  <a:schemeClr val="tx1"/>
                </a:solidFill>
              </a:rPr>
              <a:t>...</a:t>
            </a:r>
          </a:p>
          <a:p>
            <a:endParaRPr lang="ru-RU" sz="800" b="1" dirty="0" smtClean="0">
              <a:solidFill>
                <a:schemeClr val="tx1"/>
              </a:solidFill>
            </a:endParaRPr>
          </a:p>
          <a:p>
            <a:r>
              <a:rPr lang="ru-RU" sz="3400" b="1" u="sng" dirty="0" err="1">
                <a:solidFill>
                  <a:schemeClr val="tx1"/>
                </a:solidFill>
              </a:rPr>
              <a:t>Сподоби</a:t>
            </a:r>
            <a:r>
              <a:rPr lang="ru-RU" sz="3400" b="1" u="sng" dirty="0">
                <a:solidFill>
                  <a:schemeClr val="tx1"/>
                </a:solidFill>
              </a:rPr>
              <a:t>, господи, вечер сей</a:t>
            </a:r>
            <a:r>
              <a:rPr lang="ru-RU" sz="3400" b="1" dirty="0">
                <a:solidFill>
                  <a:schemeClr val="tx1"/>
                </a:solidFill>
              </a:rPr>
              <a:t> без побоев до пьяна </a:t>
            </a:r>
            <a:r>
              <a:rPr lang="ru-RU" sz="3400" b="1" dirty="0" err="1">
                <a:solidFill>
                  <a:schemeClr val="tx1"/>
                </a:solidFill>
              </a:rPr>
              <a:t>напитися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smtClean="0">
                <a:solidFill>
                  <a:schemeClr val="tx1"/>
                </a:solidFill>
              </a:rPr>
              <a:t>нам.</a:t>
            </a:r>
            <a:endParaRPr lang="ru-RU" sz="3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5102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620688"/>
            <a:ext cx="8496944" cy="59766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Повести о Горе и Злосчастии” </a:t>
            </a:r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3600" b="1" dirty="0" smtClean="0">
                <a:solidFill>
                  <a:schemeClr val="tx1"/>
                </a:solidFill>
              </a:rPr>
              <a:t>(“</a:t>
            </a:r>
            <a:r>
              <a:rPr lang="ru-RU" sz="3600" b="1" dirty="0">
                <a:solidFill>
                  <a:schemeClr val="tx1"/>
                </a:solidFill>
              </a:rPr>
              <a:t>Как горе-злосчастие довело </a:t>
            </a:r>
            <a:r>
              <a:rPr lang="ru-RU" sz="3600" b="1" dirty="0" err="1">
                <a:solidFill>
                  <a:schemeClr val="tx1"/>
                </a:solidFill>
              </a:rPr>
              <a:t>молотца</a:t>
            </a:r>
            <a:r>
              <a:rPr lang="ru-RU" sz="3600" b="1" dirty="0">
                <a:solidFill>
                  <a:schemeClr val="tx1"/>
                </a:solidFill>
              </a:rPr>
              <a:t> во </a:t>
            </a:r>
            <a:r>
              <a:rPr lang="ru-RU" sz="3600" b="1" dirty="0" err="1">
                <a:solidFill>
                  <a:schemeClr val="tx1"/>
                </a:solidFill>
              </a:rPr>
              <a:t>иноческiй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err="1">
                <a:solidFill>
                  <a:schemeClr val="tx1"/>
                </a:solidFill>
              </a:rPr>
              <a:t>чинъ</a:t>
            </a:r>
            <a:r>
              <a:rPr lang="ru-RU" sz="3600" b="1" dirty="0" smtClean="0">
                <a:solidFill>
                  <a:schemeClr val="tx1"/>
                </a:solidFill>
              </a:rPr>
              <a:t>”)</a:t>
            </a:r>
          </a:p>
          <a:p>
            <a:r>
              <a:rPr lang="ru-RU" b="1" dirty="0">
                <a:solidFill>
                  <a:schemeClr val="tx1"/>
                </a:solidFill>
              </a:rPr>
              <a:t>Еще у </a:t>
            </a:r>
            <a:r>
              <a:rPr lang="ru-RU" b="1" dirty="0" err="1">
                <a:solidFill>
                  <a:schemeClr val="tx1"/>
                </a:solidFill>
              </a:rPr>
              <a:t>молотца</a:t>
            </a:r>
            <a:r>
              <a:rPr lang="ru-RU" b="1" dirty="0">
                <a:solidFill>
                  <a:schemeClr val="tx1"/>
                </a:solidFill>
              </a:rPr>
              <a:t> был мил-надежен друг – </a:t>
            </a:r>
          </a:p>
          <a:p>
            <a:r>
              <a:rPr lang="ru-RU" b="1" dirty="0">
                <a:solidFill>
                  <a:schemeClr val="tx1"/>
                </a:solidFill>
              </a:rPr>
              <a:t>Назвался </a:t>
            </a:r>
            <a:r>
              <a:rPr lang="ru-RU" b="1" dirty="0" err="1">
                <a:solidFill>
                  <a:schemeClr val="tx1"/>
                </a:solidFill>
              </a:rPr>
              <a:t>молотцу</a:t>
            </a:r>
            <a:r>
              <a:rPr lang="ru-RU" b="1" dirty="0">
                <a:solidFill>
                  <a:schemeClr val="tx1"/>
                </a:solidFill>
              </a:rPr>
              <a:t> названой брат, </a:t>
            </a:r>
          </a:p>
          <a:p>
            <a:r>
              <a:rPr lang="ru-RU" b="1" dirty="0" err="1">
                <a:solidFill>
                  <a:schemeClr val="tx1"/>
                </a:solidFill>
              </a:rPr>
              <a:t>прелстил</a:t>
            </a:r>
            <a:r>
              <a:rPr lang="ru-RU" b="1" dirty="0">
                <a:solidFill>
                  <a:schemeClr val="tx1"/>
                </a:solidFill>
              </a:rPr>
              <a:t> его </a:t>
            </a:r>
            <a:r>
              <a:rPr lang="ru-RU" b="1" dirty="0" err="1">
                <a:solidFill>
                  <a:schemeClr val="tx1"/>
                </a:solidFill>
              </a:rPr>
              <a:t>речми</a:t>
            </a:r>
            <a:r>
              <a:rPr lang="ru-RU" b="1" dirty="0">
                <a:solidFill>
                  <a:schemeClr val="tx1"/>
                </a:solidFill>
              </a:rPr>
              <a:t> прелестными,</a:t>
            </a:r>
          </a:p>
          <a:p>
            <a:r>
              <a:rPr lang="ru-RU" b="1" dirty="0">
                <a:solidFill>
                  <a:schemeClr val="tx1"/>
                </a:solidFill>
              </a:rPr>
              <a:t>зазвал его на кабацкой двор,</a:t>
            </a:r>
          </a:p>
          <a:p>
            <a:r>
              <a:rPr lang="ru-RU" b="1" dirty="0">
                <a:solidFill>
                  <a:schemeClr val="tx1"/>
                </a:solidFill>
              </a:rPr>
              <a:t>завел его в </a:t>
            </a:r>
            <a:r>
              <a:rPr lang="ru-RU" b="1" dirty="0" err="1">
                <a:solidFill>
                  <a:schemeClr val="tx1"/>
                </a:solidFill>
              </a:rPr>
              <a:t>ызбу</a:t>
            </a:r>
            <a:r>
              <a:rPr lang="ru-RU" b="1" dirty="0">
                <a:solidFill>
                  <a:schemeClr val="tx1"/>
                </a:solidFill>
              </a:rPr>
              <a:t> кабацкую,</a:t>
            </a:r>
          </a:p>
          <a:p>
            <a:r>
              <a:rPr lang="ru-RU" b="1" dirty="0">
                <a:solidFill>
                  <a:schemeClr val="tx1"/>
                </a:solidFill>
              </a:rPr>
              <a:t>поднес ему чару зелена вина</a:t>
            </a:r>
          </a:p>
          <a:p>
            <a:r>
              <a:rPr lang="ru-RU" b="1" dirty="0">
                <a:solidFill>
                  <a:schemeClr val="tx1"/>
                </a:solidFill>
              </a:rPr>
              <a:t>и </a:t>
            </a:r>
            <a:r>
              <a:rPr lang="ru-RU" b="1" dirty="0" err="1">
                <a:solidFill>
                  <a:schemeClr val="tx1"/>
                </a:solidFill>
              </a:rPr>
              <a:t>крушку</a:t>
            </a:r>
            <a:r>
              <a:rPr lang="ru-RU" b="1" dirty="0">
                <a:solidFill>
                  <a:schemeClr val="tx1"/>
                </a:solidFill>
              </a:rPr>
              <a:t> поднес пива пьяного…</a:t>
            </a:r>
          </a:p>
          <a:p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21213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496944" cy="5472608"/>
          </a:xfrm>
        </p:spPr>
        <p:txBody>
          <a:bodyPr>
            <a:noAutofit/>
          </a:bodyPr>
          <a:lstStyle/>
          <a:p>
            <a:r>
              <a:rPr lang="ru-RU" sz="3400" b="1" dirty="0">
                <a:solidFill>
                  <a:schemeClr val="tx1"/>
                </a:solidFill>
              </a:rPr>
              <a:t>меду </a:t>
            </a:r>
            <a:r>
              <a:rPr lang="ru-RU" sz="3400" b="1" dirty="0" err="1">
                <a:solidFill>
                  <a:schemeClr val="tx1"/>
                </a:solidFill>
              </a:rPr>
              <a:t>слатково</a:t>
            </a:r>
            <a:r>
              <a:rPr lang="ru-RU" sz="3400" b="1" dirty="0">
                <a:solidFill>
                  <a:schemeClr val="tx1"/>
                </a:solidFill>
              </a:rPr>
              <a:t>, под </a:t>
            </a:r>
            <a:r>
              <a:rPr lang="ru-RU" sz="3400" b="1" dirty="0" err="1">
                <a:solidFill>
                  <a:schemeClr val="tx1"/>
                </a:solidFill>
              </a:rPr>
              <a:t>буйну</a:t>
            </a:r>
            <a:r>
              <a:rPr lang="ru-RU" sz="3400" b="1" dirty="0">
                <a:solidFill>
                  <a:schemeClr val="tx1"/>
                </a:solidFill>
              </a:rPr>
              <a:t> его голову, тело белое, люди </a:t>
            </a:r>
            <a:r>
              <a:rPr lang="ru-RU" sz="3400" b="1" dirty="0" err="1">
                <a:solidFill>
                  <a:schemeClr val="tx1"/>
                </a:solidFill>
              </a:rPr>
              <a:t>добрыя</a:t>
            </a:r>
            <a:r>
              <a:rPr lang="ru-RU" sz="3400" b="1" dirty="0">
                <a:solidFill>
                  <a:schemeClr val="tx1"/>
                </a:solidFill>
              </a:rPr>
              <a:t>, милый друг, высок терем; </a:t>
            </a:r>
            <a:endParaRPr lang="ru-RU" sz="3400" b="1" dirty="0" smtClean="0">
              <a:solidFill>
                <a:schemeClr val="tx1"/>
              </a:solidFill>
            </a:endParaRPr>
          </a:p>
          <a:p>
            <a:r>
              <a:rPr lang="ru-RU" sz="3400" b="1" dirty="0" err="1" smtClean="0">
                <a:solidFill>
                  <a:schemeClr val="tx1"/>
                </a:solidFill>
              </a:rPr>
              <a:t>чюжу</a:t>
            </a:r>
            <a:r>
              <a:rPr lang="ru-RU" sz="3400" b="1" dirty="0" smtClean="0">
                <a:solidFill>
                  <a:schemeClr val="tx1"/>
                </a:solidFill>
              </a:rPr>
              <a:t> </a:t>
            </a:r>
            <a:r>
              <a:rPr lang="ru-RU" sz="3400" b="1" dirty="0">
                <a:solidFill>
                  <a:schemeClr val="tx1"/>
                </a:solidFill>
              </a:rPr>
              <a:t>страну, </a:t>
            </a:r>
            <a:r>
              <a:rPr lang="ru-RU" sz="3400" b="1" dirty="0" err="1">
                <a:solidFill>
                  <a:schemeClr val="tx1"/>
                </a:solidFill>
              </a:rPr>
              <a:t>далну</a:t>
            </a:r>
            <a:r>
              <a:rPr lang="ru-RU" sz="3400" b="1" dirty="0">
                <a:solidFill>
                  <a:schemeClr val="tx1"/>
                </a:solidFill>
              </a:rPr>
              <a:t>, </a:t>
            </a:r>
            <a:r>
              <a:rPr lang="ru-RU" sz="3400" b="1" dirty="0" err="1">
                <a:solidFill>
                  <a:schemeClr val="tx1"/>
                </a:solidFill>
              </a:rPr>
              <a:t>незнаему</a:t>
            </a:r>
            <a:r>
              <a:rPr lang="ru-RU" sz="3400" b="1" dirty="0">
                <a:solidFill>
                  <a:schemeClr val="tx1"/>
                </a:solidFill>
              </a:rPr>
              <a:t>; </a:t>
            </a:r>
            <a:endParaRPr lang="ru-RU" sz="3400" b="1" dirty="0" smtClean="0">
              <a:solidFill>
                <a:schemeClr val="tx1"/>
              </a:solidFill>
            </a:endParaRPr>
          </a:p>
          <a:p>
            <a:r>
              <a:rPr lang="ru-RU" sz="3400" b="1" dirty="0" smtClean="0">
                <a:solidFill>
                  <a:schemeClr val="tx1"/>
                </a:solidFill>
              </a:rPr>
              <a:t>на </a:t>
            </a:r>
            <a:r>
              <a:rPr lang="ru-RU" sz="3400" b="1" dirty="0">
                <a:solidFill>
                  <a:schemeClr val="tx1"/>
                </a:solidFill>
              </a:rPr>
              <a:t>все четыре стороны, </a:t>
            </a:r>
            <a:endParaRPr lang="ru-RU" sz="3400" b="1" dirty="0" smtClean="0">
              <a:solidFill>
                <a:schemeClr val="tx1"/>
              </a:solidFill>
            </a:endParaRPr>
          </a:p>
          <a:p>
            <a:r>
              <a:rPr lang="ru-RU" sz="3400" b="1" dirty="0" smtClean="0">
                <a:solidFill>
                  <a:schemeClr val="tx1"/>
                </a:solidFill>
              </a:rPr>
              <a:t>говорит </a:t>
            </a:r>
            <a:r>
              <a:rPr lang="ru-RU" sz="3400" b="1" dirty="0">
                <a:solidFill>
                  <a:schemeClr val="tx1"/>
                </a:solidFill>
              </a:rPr>
              <a:t>таково слово; </a:t>
            </a:r>
            <a:endParaRPr lang="ru-RU" sz="3400" b="1" dirty="0" smtClean="0">
              <a:solidFill>
                <a:schemeClr val="tx1"/>
              </a:solidFill>
            </a:endParaRPr>
          </a:p>
          <a:p>
            <a:r>
              <a:rPr lang="ru-RU" sz="3400" b="1" dirty="0" smtClean="0">
                <a:solidFill>
                  <a:schemeClr val="tx1"/>
                </a:solidFill>
              </a:rPr>
              <a:t>зачем </a:t>
            </a:r>
            <a:r>
              <a:rPr lang="ru-RU" sz="3400" b="1" dirty="0">
                <a:solidFill>
                  <a:schemeClr val="tx1"/>
                </a:solidFill>
              </a:rPr>
              <a:t>ты на пиру </a:t>
            </a:r>
            <a:r>
              <a:rPr lang="ru-RU" sz="3400" b="1" dirty="0" err="1">
                <a:solidFill>
                  <a:schemeClr val="tx1"/>
                </a:solidFill>
              </a:rPr>
              <a:t>невесел</a:t>
            </a:r>
            <a:r>
              <a:rPr lang="ru-RU" sz="3400" b="1" dirty="0">
                <a:solidFill>
                  <a:schemeClr val="tx1"/>
                </a:solidFill>
              </a:rPr>
              <a:t> сидишь, </a:t>
            </a:r>
            <a:r>
              <a:rPr lang="ru-RU" sz="3400" b="1" dirty="0" err="1">
                <a:solidFill>
                  <a:schemeClr val="tx1"/>
                </a:solidFill>
              </a:rPr>
              <a:t>кручиноват</a:t>
            </a:r>
            <a:r>
              <a:rPr lang="ru-RU" sz="3400" b="1" dirty="0">
                <a:solidFill>
                  <a:schemeClr val="tx1"/>
                </a:solidFill>
              </a:rPr>
              <a:t>, скорбен, нерадостен.</a:t>
            </a:r>
          </a:p>
        </p:txBody>
      </p:sp>
    </p:spTree>
    <p:extLst>
      <p:ext uri="{BB962C8B-B14F-4D97-AF65-F5344CB8AC3E}">
        <p14:creationId xmlns:p14="http://schemas.microsoft.com/office/powerpoint/2010/main" xmlns="" val="35189231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496944" cy="5472608"/>
          </a:xfrm>
        </p:spPr>
        <p:txBody>
          <a:bodyPr>
            <a:noAutofit/>
          </a:bodyPr>
          <a:lstStyle/>
          <a:p>
            <a:r>
              <a:rPr lang="ru-RU" sz="3400" b="1" dirty="0">
                <a:solidFill>
                  <a:schemeClr val="tx1"/>
                </a:solidFill>
              </a:rPr>
              <a:t>Полетел молодец ясным соколом, </a:t>
            </a:r>
            <a:endParaRPr lang="ru-RU" sz="3400" b="1" dirty="0" smtClean="0">
              <a:solidFill>
                <a:schemeClr val="tx1"/>
              </a:solidFill>
            </a:endParaRPr>
          </a:p>
          <a:p>
            <a:r>
              <a:rPr lang="ru-RU" sz="3400" b="1" dirty="0" smtClean="0">
                <a:solidFill>
                  <a:schemeClr val="tx1"/>
                </a:solidFill>
              </a:rPr>
              <a:t>а </a:t>
            </a:r>
            <a:r>
              <a:rPr lang="ru-RU" sz="3400" b="1" dirty="0">
                <a:solidFill>
                  <a:schemeClr val="tx1"/>
                </a:solidFill>
              </a:rPr>
              <a:t>Горе за ним белым кречетом… </a:t>
            </a:r>
            <a:endParaRPr lang="ru-RU" sz="3400" b="1" dirty="0" smtClean="0">
              <a:solidFill>
                <a:schemeClr val="tx1"/>
              </a:solidFill>
            </a:endParaRPr>
          </a:p>
          <a:p>
            <a:r>
              <a:rPr lang="ru-RU" sz="3400" b="1" dirty="0" smtClean="0">
                <a:solidFill>
                  <a:schemeClr val="tx1"/>
                </a:solidFill>
              </a:rPr>
              <a:t>Молодец </a:t>
            </a:r>
            <a:r>
              <a:rPr lang="ru-RU" sz="3400" b="1" dirty="0">
                <a:solidFill>
                  <a:schemeClr val="tx1"/>
                </a:solidFill>
              </a:rPr>
              <a:t>стал в поле ковыль-трава, </a:t>
            </a:r>
            <a:endParaRPr lang="ru-RU" sz="3400" b="1" dirty="0" smtClean="0">
              <a:solidFill>
                <a:schemeClr val="tx1"/>
              </a:solidFill>
            </a:endParaRPr>
          </a:p>
          <a:p>
            <a:r>
              <a:rPr lang="ru-RU" sz="3400" b="1" dirty="0" smtClean="0">
                <a:solidFill>
                  <a:schemeClr val="tx1"/>
                </a:solidFill>
              </a:rPr>
              <a:t>а </a:t>
            </a:r>
            <a:r>
              <a:rPr lang="ru-RU" sz="3400" b="1" dirty="0">
                <a:solidFill>
                  <a:schemeClr val="tx1"/>
                </a:solidFill>
              </a:rPr>
              <a:t>Горе пришло с косою вострою</a:t>
            </a:r>
            <a:r>
              <a:rPr lang="ru-RU" sz="3400" b="1" dirty="0" smtClean="0">
                <a:solidFill>
                  <a:schemeClr val="tx1"/>
                </a:solidFill>
              </a:rPr>
              <a:t>…</a:t>
            </a:r>
          </a:p>
          <a:p>
            <a:r>
              <a:rPr lang="ru-RU" sz="3400" b="1" dirty="0" smtClean="0">
                <a:solidFill>
                  <a:schemeClr val="tx1"/>
                </a:solidFill>
              </a:rPr>
              <a:t>Пошел </a:t>
            </a:r>
            <a:r>
              <a:rPr lang="ru-RU" sz="3400" b="1" dirty="0">
                <a:solidFill>
                  <a:schemeClr val="tx1"/>
                </a:solidFill>
              </a:rPr>
              <a:t>молодец в море рыбою, </a:t>
            </a:r>
            <a:endParaRPr lang="ru-RU" sz="3400" b="1" dirty="0" smtClean="0">
              <a:solidFill>
                <a:schemeClr val="tx1"/>
              </a:solidFill>
            </a:endParaRPr>
          </a:p>
          <a:p>
            <a:r>
              <a:rPr lang="ru-RU" sz="3400" b="1" dirty="0" smtClean="0">
                <a:solidFill>
                  <a:schemeClr val="tx1"/>
                </a:solidFill>
              </a:rPr>
              <a:t>а </a:t>
            </a:r>
            <a:r>
              <a:rPr lang="ru-RU" sz="3400" b="1" dirty="0">
                <a:solidFill>
                  <a:schemeClr val="tx1"/>
                </a:solidFill>
              </a:rPr>
              <a:t>Горе за ним с </a:t>
            </a:r>
            <a:r>
              <a:rPr lang="ru-RU" sz="3400" b="1" dirty="0" err="1">
                <a:solidFill>
                  <a:schemeClr val="tx1"/>
                </a:solidFill>
              </a:rPr>
              <a:t>щастыми</a:t>
            </a:r>
            <a:r>
              <a:rPr lang="ru-RU" sz="3400" b="1" dirty="0">
                <a:solidFill>
                  <a:schemeClr val="tx1"/>
                </a:solidFill>
              </a:rPr>
              <a:t> неводами.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37984307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496944" cy="5472608"/>
          </a:xfrm>
        </p:spPr>
        <p:txBody>
          <a:bodyPr>
            <a:noAutofit/>
          </a:bodyPr>
          <a:lstStyle/>
          <a:p>
            <a:r>
              <a:rPr lang="ru-RU" sz="3400" b="1" dirty="0" err="1">
                <a:solidFill>
                  <a:schemeClr val="tx1"/>
                </a:solidFill>
              </a:rPr>
              <a:t>Безпечална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err="1">
                <a:solidFill>
                  <a:schemeClr val="tx1"/>
                </a:solidFill>
              </a:rPr>
              <a:t>мати</a:t>
            </a:r>
            <a:r>
              <a:rPr lang="ru-RU" sz="3400" b="1" dirty="0">
                <a:solidFill>
                  <a:schemeClr val="tx1"/>
                </a:solidFill>
              </a:rPr>
              <a:t> меня породила,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гребешком </a:t>
            </a:r>
            <a:r>
              <a:rPr lang="ru-RU" sz="3400" b="1" dirty="0" err="1">
                <a:solidFill>
                  <a:schemeClr val="tx1"/>
                </a:solidFill>
              </a:rPr>
              <a:t>кудерцы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err="1">
                <a:solidFill>
                  <a:schemeClr val="tx1"/>
                </a:solidFill>
              </a:rPr>
              <a:t>розчесывала</a:t>
            </a:r>
            <a:r>
              <a:rPr lang="ru-RU" sz="3400" b="1" dirty="0">
                <a:solidFill>
                  <a:schemeClr val="tx1"/>
                </a:solidFill>
              </a:rPr>
              <a:t>,</a:t>
            </a:r>
          </a:p>
          <a:p>
            <a:r>
              <a:rPr lang="ru-RU" sz="3400" b="1" dirty="0" err="1">
                <a:solidFill>
                  <a:schemeClr val="tx1"/>
                </a:solidFill>
              </a:rPr>
              <a:t>драгими</a:t>
            </a:r>
            <a:r>
              <a:rPr lang="ru-RU" sz="3400" b="1" dirty="0">
                <a:solidFill>
                  <a:schemeClr val="tx1"/>
                </a:solidFill>
              </a:rPr>
              <a:t> порты меня одела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и, </a:t>
            </a:r>
            <a:r>
              <a:rPr lang="ru-RU" sz="3400" b="1" dirty="0" err="1">
                <a:solidFill>
                  <a:schemeClr val="tx1"/>
                </a:solidFill>
              </a:rPr>
              <a:t>отшед</a:t>
            </a:r>
            <a:r>
              <a:rPr lang="ru-RU" sz="3400" b="1" dirty="0">
                <a:solidFill>
                  <a:schemeClr val="tx1"/>
                </a:solidFill>
              </a:rPr>
              <a:t>, под ручку </a:t>
            </a:r>
            <a:r>
              <a:rPr lang="ru-RU" sz="3400" b="1" dirty="0" err="1">
                <a:solidFill>
                  <a:schemeClr val="tx1"/>
                </a:solidFill>
              </a:rPr>
              <a:t>посмотрила</a:t>
            </a:r>
            <a:r>
              <a:rPr lang="ru-RU" sz="3400" b="1" dirty="0">
                <a:solidFill>
                  <a:schemeClr val="tx1"/>
                </a:solidFill>
              </a:rPr>
              <a:t>,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хорошо ли мое чадо в </a:t>
            </a:r>
            <a:r>
              <a:rPr lang="ru-RU" sz="3400" b="1" dirty="0" err="1">
                <a:solidFill>
                  <a:schemeClr val="tx1"/>
                </a:solidFill>
              </a:rPr>
              <a:t>драгих</a:t>
            </a:r>
            <a:r>
              <a:rPr lang="ru-RU" sz="3400" b="1" dirty="0">
                <a:solidFill>
                  <a:schemeClr val="tx1"/>
                </a:solidFill>
              </a:rPr>
              <a:t> портах? </a:t>
            </a:r>
          </a:p>
          <a:p>
            <a:r>
              <a:rPr lang="ru-RU" sz="3400" b="1" dirty="0">
                <a:solidFill>
                  <a:schemeClr val="tx1"/>
                </a:solidFill>
              </a:rPr>
              <a:t>А в </a:t>
            </a:r>
            <a:r>
              <a:rPr lang="ru-RU" sz="3400" b="1" dirty="0" err="1">
                <a:solidFill>
                  <a:schemeClr val="tx1"/>
                </a:solidFill>
              </a:rPr>
              <a:t>драгих</a:t>
            </a:r>
            <a:r>
              <a:rPr lang="ru-RU" sz="3400" b="1" dirty="0">
                <a:solidFill>
                  <a:schemeClr val="tx1"/>
                </a:solidFill>
              </a:rPr>
              <a:t> портах чаду и цены нет!..</a:t>
            </a:r>
          </a:p>
        </p:txBody>
      </p:sp>
    </p:spTree>
    <p:extLst>
      <p:ext uri="{BB962C8B-B14F-4D97-AF65-F5344CB8AC3E}">
        <p14:creationId xmlns:p14="http://schemas.microsoft.com/office/powerpoint/2010/main" xmlns="" val="372625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208912" cy="61926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3400" b="1" dirty="0" err="1">
                <a:solidFill>
                  <a:schemeClr val="tx1"/>
                </a:solidFill>
              </a:rPr>
              <a:t>Бяше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err="1">
                <a:solidFill>
                  <a:schemeClr val="tx1"/>
                </a:solidFill>
              </a:rPr>
              <a:t>бо</a:t>
            </a:r>
            <a:r>
              <a:rPr lang="ru-RU" sz="3400" b="1" dirty="0">
                <a:solidFill>
                  <a:schemeClr val="tx1"/>
                </a:solidFill>
              </a:rPr>
              <a:t> девица сия благочестива и кротка, смиренна и весела, и разум </a:t>
            </a:r>
            <a:r>
              <a:rPr lang="ru-RU" sz="3400" b="1" dirty="0" smtClean="0">
                <a:solidFill>
                  <a:schemeClr val="tx1"/>
                </a:solidFill>
              </a:rPr>
              <a:t>имея </a:t>
            </a:r>
            <a:r>
              <a:rPr lang="ru-RU" sz="3400" b="1" dirty="0" err="1">
                <a:solidFill>
                  <a:schemeClr val="tx1"/>
                </a:solidFill>
              </a:rPr>
              <a:t>великъ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smtClean="0">
                <a:solidFill>
                  <a:schemeClr val="tx1"/>
                </a:solidFill>
              </a:rPr>
              <a:t>зело</a:t>
            </a:r>
            <a:r>
              <a:rPr lang="ru-RU" sz="3400" b="1" dirty="0">
                <a:solidFill>
                  <a:schemeClr val="tx1"/>
                </a:solidFill>
              </a:rPr>
              <a:t>, и </a:t>
            </a:r>
            <a:r>
              <a:rPr lang="ru-RU" sz="3400" b="1" dirty="0" err="1">
                <a:solidFill>
                  <a:schemeClr val="tx1"/>
                </a:solidFill>
              </a:rPr>
              <a:t>хождаше</a:t>
            </a:r>
            <a:r>
              <a:rPr lang="ru-RU" sz="3400" b="1" dirty="0">
                <a:solidFill>
                  <a:schemeClr val="tx1"/>
                </a:solidFill>
              </a:rPr>
              <a:t> во </a:t>
            </a:r>
            <a:r>
              <a:rPr lang="ru-RU" sz="3400" b="1" dirty="0" err="1" smtClean="0">
                <a:solidFill>
                  <a:schemeClr val="tx1"/>
                </a:solidFill>
              </a:rPr>
              <a:t>всехъ</a:t>
            </a:r>
            <a:r>
              <a:rPr lang="ru-RU" sz="3400" b="1" dirty="0" smtClean="0">
                <a:solidFill>
                  <a:schemeClr val="tx1"/>
                </a:solidFill>
              </a:rPr>
              <a:t> </a:t>
            </a:r>
            <a:r>
              <a:rPr lang="ru-RU" sz="3400" b="1" dirty="0" err="1" smtClean="0">
                <a:solidFill>
                  <a:schemeClr val="tx1"/>
                </a:solidFill>
              </a:rPr>
              <a:t>заповедехъ</a:t>
            </a:r>
            <a:r>
              <a:rPr lang="ru-RU" sz="3400" b="1" dirty="0" smtClean="0">
                <a:solidFill>
                  <a:schemeClr val="tx1"/>
                </a:solidFill>
              </a:rPr>
              <a:t> </a:t>
            </a:r>
            <a:r>
              <a:rPr lang="ru-RU" sz="3400" b="1" dirty="0" err="1">
                <a:solidFill>
                  <a:schemeClr val="tx1"/>
                </a:solidFill>
              </a:rPr>
              <a:t>господнихъ</a:t>
            </a:r>
            <a:r>
              <a:rPr lang="ru-RU" sz="3400" b="1" dirty="0">
                <a:solidFill>
                  <a:schemeClr val="tx1"/>
                </a:solidFill>
              </a:rPr>
              <a:t>, и </a:t>
            </a:r>
            <a:r>
              <a:rPr lang="ru-RU" sz="3400" b="1" dirty="0" err="1">
                <a:solidFill>
                  <a:schemeClr val="tx1"/>
                </a:solidFill>
              </a:rPr>
              <a:t>почиташе</a:t>
            </a:r>
            <a:r>
              <a:rPr lang="ru-RU" sz="3400" b="1" dirty="0">
                <a:solidFill>
                  <a:schemeClr val="tx1"/>
                </a:solidFill>
              </a:rPr>
              <a:t> родители своя </a:t>
            </a:r>
            <a:r>
              <a:rPr lang="ru-RU" sz="3400" b="1" dirty="0" smtClean="0">
                <a:solidFill>
                  <a:schemeClr val="tx1"/>
                </a:solidFill>
              </a:rPr>
              <a:t>зело</a:t>
            </a:r>
            <a:r>
              <a:rPr lang="ru-RU" sz="3400" b="1" dirty="0">
                <a:solidFill>
                  <a:schemeClr val="tx1"/>
                </a:solidFill>
              </a:rPr>
              <a:t>, и </a:t>
            </a:r>
            <a:r>
              <a:rPr lang="ru-RU" sz="3400" b="1" dirty="0" err="1">
                <a:solidFill>
                  <a:schemeClr val="tx1"/>
                </a:solidFill>
              </a:rPr>
              <a:t>повинуяся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err="1">
                <a:solidFill>
                  <a:schemeClr val="tx1"/>
                </a:solidFill>
              </a:rPr>
              <a:t>има</a:t>
            </a:r>
            <a:r>
              <a:rPr lang="ru-RU" sz="3400" b="1" dirty="0">
                <a:solidFill>
                  <a:schemeClr val="tx1"/>
                </a:solidFill>
              </a:rPr>
              <a:t> во </a:t>
            </a:r>
            <a:r>
              <a:rPr lang="ru-RU" sz="3400" b="1" dirty="0" err="1">
                <a:solidFill>
                  <a:schemeClr val="tx1"/>
                </a:solidFill>
              </a:rPr>
              <a:t>всемъ</a:t>
            </a:r>
            <a:r>
              <a:rPr lang="ru-RU" sz="3400" b="1" dirty="0">
                <a:solidFill>
                  <a:schemeClr val="tx1"/>
                </a:solidFill>
              </a:rPr>
              <a:t>, от младых ногтей Христа возлюбила и </a:t>
            </a:r>
            <a:r>
              <a:rPr lang="ru-RU" sz="3400" b="1" dirty="0" err="1" smtClean="0">
                <a:solidFill>
                  <a:schemeClr val="tx1"/>
                </a:solidFill>
              </a:rPr>
              <a:t>последуя</a:t>
            </a:r>
            <a:r>
              <a:rPr lang="ru-RU" sz="3400" b="1" dirty="0" smtClean="0">
                <a:solidFill>
                  <a:schemeClr val="tx1"/>
                </a:solidFill>
              </a:rPr>
              <a:t> </a:t>
            </a:r>
            <a:r>
              <a:rPr lang="ru-RU" sz="3400" b="1" dirty="0">
                <a:solidFill>
                  <a:schemeClr val="tx1"/>
                </a:solidFill>
              </a:rPr>
              <a:t>ему, </a:t>
            </a:r>
            <a:r>
              <a:rPr lang="ru-RU" sz="3400" b="1" dirty="0" err="1">
                <a:solidFill>
                  <a:schemeClr val="tx1"/>
                </a:solidFill>
              </a:rPr>
              <a:t>слышаше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err="1">
                <a:solidFill>
                  <a:schemeClr val="tx1"/>
                </a:solidFill>
              </a:rPr>
              <a:t>бо</a:t>
            </a:r>
            <a:r>
              <a:rPr lang="ru-RU" sz="3400" b="1" dirty="0">
                <a:solidFill>
                  <a:schemeClr val="tx1"/>
                </a:solidFill>
              </a:rPr>
              <a:t> от отца своего святое писание и </a:t>
            </a:r>
            <a:r>
              <a:rPr lang="ru-RU" sz="3400" b="1" dirty="0" err="1">
                <a:solidFill>
                  <a:schemeClr val="tx1"/>
                </a:solidFill>
              </a:rPr>
              <a:t>внимаше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smtClean="0">
                <a:solidFill>
                  <a:schemeClr val="tx1"/>
                </a:solidFill>
              </a:rPr>
              <a:t>прилежно </a:t>
            </a:r>
            <a:r>
              <a:rPr lang="ru-RU" sz="3400" b="1" dirty="0" err="1" smtClean="0">
                <a:solidFill>
                  <a:schemeClr val="tx1"/>
                </a:solidFill>
              </a:rPr>
              <a:t>всемъ</a:t>
            </a:r>
            <a:r>
              <a:rPr lang="ru-RU" sz="3400" b="1" dirty="0" smtClean="0">
                <a:solidFill>
                  <a:schemeClr val="tx1"/>
                </a:solidFill>
              </a:rPr>
              <a:t> </a:t>
            </a:r>
            <a:r>
              <a:rPr lang="ru-RU" sz="3400" b="1" dirty="0" err="1">
                <a:solidFill>
                  <a:schemeClr val="tx1"/>
                </a:solidFill>
              </a:rPr>
              <a:t>сердцемъ</a:t>
            </a:r>
            <a:r>
              <a:rPr lang="ru-RU" sz="3400" b="1" dirty="0">
                <a:solidFill>
                  <a:schemeClr val="tx1"/>
                </a:solidFill>
              </a:rPr>
              <a:t> </a:t>
            </a:r>
            <a:r>
              <a:rPr lang="ru-RU" sz="3400" b="1" dirty="0" err="1">
                <a:solidFill>
                  <a:schemeClr val="tx1"/>
                </a:solidFill>
              </a:rPr>
              <a:t>своимъ</a:t>
            </a:r>
            <a:r>
              <a:rPr lang="ru-RU" sz="3400" b="1" dirty="0">
                <a:solidFill>
                  <a:schemeClr val="tx1"/>
                </a:solidFill>
              </a:rPr>
              <a:t>.</a:t>
            </a:r>
            <a:endParaRPr lang="ru-RU" sz="3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9987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496944" cy="6192688"/>
          </a:xfrm>
        </p:spPr>
        <p:txBody>
          <a:bodyPr>
            <a:noAutofit/>
          </a:bodyPr>
          <a:lstStyle/>
          <a:p>
            <a:r>
              <a:rPr lang="ru-RU" sz="3400" b="1" dirty="0">
                <a:solidFill>
                  <a:schemeClr val="tx1"/>
                </a:solidFill>
              </a:rPr>
              <a:t>“Повести или пословицы </a:t>
            </a:r>
            <a:r>
              <a:rPr lang="ru-RU" sz="3400" b="1" dirty="0" err="1">
                <a:solidFill>
                  <a:schemeClr val="tx1"/>
                </a:solidFill>
              </a:rPr>
              <a:t>всенароднейшие</a:t>
            </a:r>
            <a:r>
              <a:rPr lang="ru-RU" sz="3400" b="1" dirty="0">
                <a:solidFill>
                  <a:schemeClr val="tx1"/>
                </a:solidFill>
              </a:rPr>
              <a:t> по алфавиту</a:t>
            </a:r>
            <a:r>
              <a:rPr lang="ru-RU" sz="3400" b="1" dirty="0" smtClean="0">
                <a:solidFill>
                  <a:schemeClr val="tx1"/>
                </a:solidFill>
              </a:rPr>
              <a:t>” (</a:t>
            </a:r>
            <a:r>
              <a:rPr lang="ru-RU" sz="3400" b="1" dirty="0">
                <a:solidFill>
                  <a:schemeClr val="tx1"/>
                </a:solidFill>
              </a:rPr>
              <a:t>изданы П.К. </a:t>
            </a:r>
            <a:r>
              <a:rPr lang="ru-RU" sz="3400" b="1" dirty="0" err="1">
                <a:solidFill>
                  <a:schemeClr val="tx1"/>
                </a:solidFill>
              </a:rPr>
              <a:t>Симони</a:t>
            </a:r>
            <a:r>
              <a:rPr lang="ru-RU" sz="3400" b="1" dirty="0">
                <a:solidFill>
                  <a:schemeClr val="tx1"/>
                </a:solidFill>
              </a:rPr>
              <a:t> в 1899 г</a:t>
            </a:r>
            <a:r>
              <a:rPr lang="ru-RU" sz="3400" b="1" dirty="0" smtClean="0">
                <a:solidFill>
                  <a:schemeClr val="tx1"/>
                </a:solidFill>
              </a:rPr>
              <a:t>.)</a:t>
            </a:r>
          </a:p>
          <a:p>
            <a:endParaRPr lang="ru-RU" sz="800" b="1" dirty="0">
              <a:solidFill>
                <a:schemeClr val="tx1"/>
              </a:solidFill>
            </a:endParaRPr>
          </a:p>
          <a:p>
            <a:r>
              <a:rPr lang="ru-RU" b="1" dirty="0" err="1">
                <a:solidFill>
                  <a:schemeClr val="tx1"/>
                </a:solidFill>
              </a:rPr>
              <a:t>Ахъ</a:t>
            </a:r>
            <a:r>
              <a:rPr lang="ru-RU" b="1" dirty="0">
                <a:solidFill>
                  <a:schemeClr val="tx1"/>
                </a:solidFill>
              </a:rPr>
              <a:t> да рукою </a:t>
            </a:r>
            <a:r>
              <a:rPr lang="ru-RU" b="1" dirty="0" err="1">
                <a:solidFill>
                  <a:schemeClr val="tx1"/>
                </a:solidFill>
              </a:rPr>
              <a:t>махъ</a:t>
            </a:r>
            <a:r>
              <a:rPr lang="ru-RU" b="1" dirty="0">
                <a:solidFill>
                  <a:schemeClr val="tx1"/>
                </a:solidFill>
              </a:rPr>
              <a:t>, и на том реки не </a:t>
            </a:r>
            <a:r>
              <a:rPr lang="ru-RU" b="1" dirty="0" smtClean="0">
                <a:solidFill>
                  <a:schemeClr val="tx1"/>
                </a:solidFill>
              </a:rPr>
              <a:t>переехать; </a:t>
            </a:r>
          </a:p>
          <a:p>
            <a:r>
              <a:rPr lang="ru-RU" b="1" smtClean="0">
                <a:solidFill>
                  <a:schemeClr val="tx1"/>
                </a:solidFill>
              </a:rPr>
              <a:t>Азъ </a:t>
            </a:r>
            <a:r>
              <a:rPr lang="ru-RU" b="1" dirty="0">
                <a:solidFill>
                  <a:schemeClr val="tx1"/>
                </a:solidFill>
              </a:rPr>
              <a:t>пью </a:t>
            </a:r>
            <a:r>
              <a:rPr lang="ru-RU" b="1" dirty="0" err="1">
                <a:solidFill>
                  <a:schemeClr val="tx1"/>
                </a:solidFill>
              </a:rPr>
              <a:t>квасъ</a:t>
            </a:r>
            <a:r>
              <a:rPr lang="ru-RU" b="1" dirty="0">
                <a:solidFill>
                  <a:schemeClr val="tx1"/>
                </a:solidFill>
              </a:rPr>
              <a:t>, а кали вижу пиво, и не про(й)</a:t>
            </a:r>
            <a:r>
              <a:rPr lang="ru-RU" b="1" dirty="0" err="1">
                <a:solidFill>
                  <a:schemeClr val="tx1"/>
                </a:solidFill>
              </a:rPr>
              <a:t>ду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ево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мимо; </a:t>
            </a:r>
          </a:p>
          <a:p>
            <a:r>
              <a:rPr lang="ru-RU" b="1" dirty="0" err="1" smtClean="0">
                <a:solidFill>
                  <a:schemeClr val="tx1"/>
                </a:solidFill>
              </a:rPr>
              <a:t>Азъ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буки </a:t>
            </a:r>
            <a:r>
              <a:rPr lang="ru-RU" b="1" dirty="0" smtClean="0">
                <a:solidFill>
                  <a:schemeClr val="tx1"/>
                </a:solidFill>
              </a:rPr>
              <a:t>веди </a:t>
            </a:r>
            <a:r>
              <a:rPr lang="ru-RU" b="1" dirty="0">
                <a:solidFill>
                  <a:schemeClr val="tx1"/>
                </a:solidFill>
              </a:rPr>
              <a:t>страшит что </a:t>
            </a:r>
            <a:r>
              <a:rPr lang="ru-RU" b="1" dirty="0" smtClean="0">
                <a:solidFill>
                  <a:schemeClr val="tx1"/>
                </a:solidFill>
              </a:rPr>
              <a:t>медведи; </a:t>
            </a:r>
            <a:r>
              <a:rPr lang="ru-RU" b="1" dirty="0" err="1" smtClean="0">
                <a:solidFill>
                  <a:schemeClr val="tx1"/>
                </a:solidFill>
              </a:rPr>
              <a:t>Артамоны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едят лимоны, а мы молодцы едим </a:t>
            </a:r>
            <a:r>
              <a:rPr lang="ru-RU" b="1" dirty="0" smtClean="0">
                <a:solidFill>
                  <a:schemeClr val="tx1"/>
                </a:solidFill>
              </a:rPr>
              <a:t>огурцы;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Без </a:t>
            </a:r>
            <a:r>
              <a:rPr lang="ru-RU" b="1" dirty="0">
                <a:solidFill>
                  <a:schemeClr val="tx1"/>
                </a:solidFill>
              </a:rPr>
              <a:t>денег в город – сам себе </a:t>
            </a:r>
            <a:r>
              <a:rPr lang="ru-RU" b="1" dirty="0" smtClean="0">
                <a:solidFill>
                  <a:schemeClr val="tx1"/>
                </a:solidFill>
              </a:rPr>
              <a:t>ворог.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3790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208912" cy="6192688"/>
          </a:xfrm>
        </p:spPr>
        <p:txBody>
          <a:bodyPr>
            <a:normAutofit fontScale="92500"/>
          </a:bodyPr>
          <a:lstStyle/>
          <a:p>
            <a:pPr algn="l">
              <a:lnSpc>
                <a:spcPct val="120000"/>
              </a:lnSpc>
            </a:pPr>
            <a:r>
              <a:rPr lang="ru-RU" sz="3700" b="1" dirty="0" smtClean="0">
                <a:solidFill>
                  <a:schemeClr val="tx1"/>
                </a:solidFill>
              </a:rPr>
              <a:t>И </a:t>
            </a:r>
            <a:r>
              <a:rPr lang="ru-RU" sz="3700" b="1" dirty="0" err="1" smtClean="0">
                <a:solidFill>
                  <a:schemeClr val="tx1"/>
                </a:solidFill>
              </a:rPr>
              <a:t>увиде</a:t>
            </a:r>
            <a:r>
              <a:rPr lang="ru-RU" sz="3700" b="1" dirty="0" smtClean="0">
                <a:solidFill>
                  <a:schemeClr val="tx1"/>
                </a:solidFill>
              </a:rPr>
              <a:t> </a:t>
            </a:r>
            <a:r>
              <a:rPr lang="ru-RU" sz="3700" b="1" dirty="0">
                <a:solidFill>
                  <a:schemeClr val="tx1"/>
                </a:solidFill>
              </a:rPr>
              <a:t>стадо лебедей на </a:t>
            </a:r>
            <a:r>
              <a:rPr lang="ru-RU" sz="3700" b="1" dirty="0" smtClean="0">
                <a:solidFill>
                  <a:schemeClr val="tx1"/>
                </a:solidFill>
              </a:rPr>
              <a:t>Вол</a:t>
            </a:r>
            <a:r>
              <a:rPr lang="ru-RU" sz="3700" b="1" u="sng" dirty="0" smtClean="0">
                <a:solidFill>
                  <a:schemeClr val="tx1"/>
                </a:solidFill>
              </a:rPr>
              <a:t>г</a:t>
            </a:r>
            <a:r>
              <a:rPr lang="ru-RU" sz="3700" b="1" dirty="0" smtClean="0">
                <a:solidFill>
                  <a:schemeClr val="tx1"/>
                </a:solidFill>
              </a:rPr>
              <a:t>е ре</a:t>
            </a:r>
            <a:r>
              <a:rPr lang="ru-RU" sz="3700" b="1" u="sng" dirty="0" smtClean="0">
                <a:solidFill>
                  <a:schemeClr val="tx1"/>
                </a:solidFill>
              </a:rPr>
              <a:t>к</a:t>
            </a:r>
            <a:r>
              <a:rPr lang="ru-RU" sz="3700" b="1" dirty="0" smtClean="0">
                <a:solidFill>
                  <a:schemeClr val="tx1"/>
                </a:solidFill>
              </a:rPr>
              <a:t>е, </a:t>
            </a:r>
            <a:r>
              <a:rPr lang="ru-RU" sz="3700" b="1" dirty="0">
                <a:solidFill>
                  <a:schemeClr val="tx1"/>
                </a:solidFill>
              </a:rPr>
              <a:t>и </a:t>
            </a:r>
            <a:r>
              <a:rPr lang="ru-RU" sz="3700" b="1" dirty="0" err="1">
                <a:solidFill>
                  <a:schemeClr val="tx1"/>
                </a:solidFill>
              </a:rPr>
              <a:t>тако</a:t>
            </a:r>
            <a:r>
              <a:rPr lang="ru-RU" sz="3700" b="1" dirty="0">
                <a:solidFill>
                  <a:schemeClr val="tx1"/>
                </a:solidFill>
              </a:rPr>
              <a:t> </a:t>
            </a:r>
            <a:r>
              <a:rPr lang="ru-RU" sz="3700" b="1" dirty="0" err="1" smtClean="0">
                <a:solidFill>
                  <a:schemeClr val="tx1"/>
                </a:solidFill>
              </a:rPr>
              <a:t>повеле</a:t>
            </a:r>
            <a:r>
              <a:rPr lang="ru-RU" sz="3700" b="1" dirty="0" smtClean="0">
                <a:solidFill>
                  <a:schemeClr val="tx1"/>
                </a:solidFill>
              </a:rPr>
              <a:t> </a:t>
            </a:r>
            <a:r>
              <a:rPr lang="ru-RU" sz="3700" b="1" dirty="0" err="1">
                <a:solidFill>
                  <a:schemeClr val="tx1"/>
                </a:solidFill>
              </a:rPr>
              <a:t>пустити</a:t>
            </a:r>
            <a:r>
              <a:rPr lang="ru-RU" sz="3700" b="1" dirty="0">
                <a:solidFill>
                  <a:schemeClr val="tx1"/>
                </a:solidFill>
              </a:rPr>
              <a:t> вся своя птицы, соколы и ястребы, пусти же и сокола своего </a:t>
            </a:r>
            <a:r>
              <a:rPr lang="ru-RU" sz="3700" b="1" dirty="0" err="1">
                <a:solidFill>
                  <a:schemeClr val="tx1"/>
                </a:solidFill>
              </a:rPr>
              <a:t>любимаго</a:t>
            </a:r>
            <a:r>
              <a:rPr lang="ru-RU" sz="3700" b="1" dirty="0">
                <a:solidFill>
                  <a:schemeClr val="tx1"/>
                </a:solidFill>
              </a:rPr>
              <a:t> и </a:t>
            </a:r>
            <a:r>
              <a:rPr lang="ru-RU" sz="3700" b="1" dirty="0" err="1">
                <a:solidFill>
                  <a:schemeClr val="tx1"/>
                </a:solidFill>
              </a:rPr>
              <a:t>поимаше</a:t>
            </a:r>
            <a:r>
              <a:rPr lang="ru-RU" sz="3700" b="1" dirty="0">
                <a:solidFill>
                  <a:schemeClr val="tx1"/>
                </a:solidFill>
              </a:rPr>
              <a:t> много лебедей… </a:t>
            </a:r>
            <a:endParaRPr lang="ru-RU" sz="3700" b="1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ru-RU" sz="3700" b="1" dirty="0" smtClean="0">
                <a:solidFill>
                  <a:schemeClr val="tx1"/>
                </a:solidFill>
              </a:rPr>
              <a:t>Девица </a:t>
            </a:r>
            <a:r>
              <a:rPr lang="ru-RU" sz="3700" b="1" dirty="0">
                <a:solidFill>
                  <a:schemeClr val="tx1"/>
                </a:solidFill>
              </a:rPr>
              <a:t>же </a:t>
            </a:r>
            <a:r>
              <a:rPr lang="ru-RU" sz="3700" b="1" dirty="0" err="1">
                <a:solidFill>
                  <a:schemeClr val="tx1"/>
                </a:solidFill>
              </a:rPr>
              <a:t>рече</a:t>
            </a:r>
            <a:r>
              <a:rPr lang="ru-RU" sz="3700" b="1" dirty="0">
                <a:solidFill>
                  <a:schemeClr val="tx1"/>
                </a:solidFill>
              </a:rPr>
              <a:t> отроку: «Не вели </a:t>
            </a:r>
            <a:r>
              <a:rPr lang="ru-RU" sz="3700" b="1" dirty="0" err="1" smtClean="0">
                <a:solidFill>
                  <a:schemeClr val="tx1"/>
                </a:solidFill>
              </a:rPr>
              <a:t>спешити</a:t>
            </a:r>
            <a:r>
              <a:rPr lang="ru-RU" sz="3700" b="1" dirty="0" smtClean="0">
                <a:solidFill>
                  <a:schemeClr val="tx1"/>
                </a:solidFill>
              </a:rPr>
              <a:t> </a:t>
            </a:r>
            <a:r>
              <a:rPr lang="ru-RU" sz="3700" b="1" dirty="0" err="1">
                <a:solidFill>
                  <a:schemeClr val="tx1"/>
                </a:solidFill>
              </a:rPr>
              <a:t>ничемъ</a:t>
            </a:r>
            <a:r>
              <a:rPr lang="ru-RU" sz="3700" b="1" dirty="0">
                <a:solidFill>
                  <a:schemeClr val="tx1"/>
                </a:solidFill>
              </a:rPr>
              <a:t>, да еще у меня </a:t>
            </a:r>
            <a:r>
              <a:rPr lang="ru-RU" sz="3700" b="1" dirty="0" err="1">
                <a:solidFill>
                  <a:schemeClr val="tx1"/>
                </a:solidFill>
              </a:rPr>
              <a:t>будетъ</a:t>
            </a:r>
            <a:r>
              <a:rPr lang="ru-RU" sz="3700" b="1" dirty="0">
                <a:solidFill>
                  <a:schemeClr val="tx1"/>
                </a:solidFill>
              </a:rPr>
              <a:t> гость </a:t>
            </a:r>
            <a:r>
              <a:rPr lang="ru-RU" sz="3700" b="1" dirty="0" err="1">
                <a:solidFill>
                  <a:schemeClr val="tx1"/>
                </a:solidFill>
              </a:rPr>
              <a:t>незванн</a:t>
            </a:r>
            <a:r>
              <a:rPr lang="ru-RU" sz="3700" b="1" u="sng" dirty="0" err="1">
                <a:solidFill>
                  <a:schemeClr val="tx1"/>
                </a:solidFill>
              </a:rPr>
              <a:t>ой</a:t>
            </a:r>
            <a:r>
              <a:rPr lang="ru-RU" sz="3700" b="1" dirty="0">
                <a:solidFill>
                  <a:schemeClr val="tx1"/>
                </a:solidFill>
              </a:rPr>
              <a:t>, а лучше </a:t>
            </a:r>
            <a:r>
              <a:rPr lang="ru-RU" sz="3700" b="1" dirty="0" err="1" smtClean="0">
                <a:solidFill>
                  <a:schemeClr val="tx1"/>
                </a:solidFill>
              </a:rPr>
              <a:t>всехъ</a:t>
            </a:r>
            <a:r>
              <a:rPr lang="ru-RU" sz="3700" b="1" dirty="0" smtClean="0">
                <a:solidFill>
                  <a:schemeClr val="tx1"/>
                </a:solidFill>
              </a:rPr>
              <a:t> </a:t>
            </a:r>
            <a:r>
              <a:rPr lang="ru-RU" sz="3700" b="1" dirty="0">
                <a:solidFill>
                  <a:schemeClr val="tx1"/>
                </a:solidFill>
              </a:rPr>
              <a:t>и званных гостей».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283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53782"/>
            <a:ext cx="813690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ПОВЕСТЬ О САВВЕ </a:t>
            </a:r>
            <a:r>
              <a:rPr lang="ru-RU" sz="3600" b="1" dirty="0" smtClean="0"/>
              <a:t>ГРУДЦЫНЕ</a:t>
            </a:r>
          </a:p>
          <a:p>
            <a:endParaRPr lang="ru-RU" sz="800" b="1" dirty="0" smtClean="0"/>
          </a:p>
          <a:p>
            <a:r>
              <a:rPr lang="ru-RU" sz="3400" b="1" dirty="0"/>
              <a:t>В том же граде Орле </a:t>
            </a:r>
            <a:r>
              <a:rPr lang="ru-RU" sz="3400" b="1" dirty="0" err="1"/>
              <a:t>бысть</a:t>
            </a:r>
            <a:r>
              <a:rPr lang="ru-RU" sz="3400" b="1" dirty="0"/>
              <a:t> некто </a:t>
            </a:r>
            <a:r>
              <a:rPr lang="ru-RU" sz="3400" b="1" u="sng" dirty="0"/>
              <a:t>мещанин</a:t>
            </a:r>
            <a:r>
              <a:rPr lang="ru-RU" sz="3400" b="1" dirty="0"/>
              <a:t> </a:t>
            </a:r>
            <a:r>
              <a:rPr lang="ru-RU" sz="3400" b="1" dirty="0" smtClean="0"/>
              <a:t>града </a:t>
            </a:r>
            <a:r>
              <a:rPr lang="ru-RU" sz="3400" b="1" dirty="0"/>
              <a:t>того, именем и </a:t>
            </a:r>
            <a:r>
              <a:rPr lang="ru-RU" sz="3400" b="1" dirty="0" err="1"/>
              <a:t>прослытием</a:t>
            </a:r>
            <a:r>
              <a:rPr lang="ru-RU" sz="3400" b="1" dirty="0"/>
              <a:t> </a:t>
            </a:r>
            <a:r>
              <a:rPr lang="ru-RU" sz="3400" b="1" dirty="0" err="1"/>
              <a:t>Бажен</a:t>
            </a:r>
            <a:r>
              <a:rPr lang="ru-RU" sz="3400" b="1" dirty="0"/>
              <a:t> Второй, уже </a:t>
            </a:r>
            <a:r>
              <a:rPr lang="ru-RU" sz="3400" b="1" dirty="0" err="1"/>
              <a:t>бо</a:t>
            </a:r>
            <a:r>
              <a:rPr lang="ru-RU" sz="3400" b="1" dirty="0"/>
              <a:t> </a:t>
            </a:r>
            <a:r>
              <a:rPr lang="ru-RU" sz="3400" b="1" dirty="0" err="1"/>
              <a:t>престаревся</a:t>
            </a:r>
            <a:r>
              <a:rPr lang="ru-RU" sz="3400" b="1" dirty="0"/>
              <a:t> в </a:t>
            </a:r>
            <a:r>
              <a:rPr lang="ru-RU" sz="3400" b="1" dirty="0" err="1"/>
              <a:t>летех</a:t>
            </a:r>
            <a:r>
              <a:rPr lang="ru-RU" sz="3400" b="1" dirty="0"/>
              <a:t>, и знаем </a:t>
            </a:r>
            <a:r>
              <a:rPr lang="ru-RU" sz="3400" b="1" dirty="0" err="1"/>
              <a:t>бяше</a:t>
            </a:r>
            <a:r>
              <a:rPr lang="ru-RU" sz="3400" b="1" dirty="0"/>
              <a:t> во многих </a:t>
            </a:r>
            <a:r>
              <a:rPr lang="ru-RU" sz="3400" b="1" dirty="0" err="1"/>
              <a:t>градех</a:t>
            </a:r>
            <a:r>
              <a:rPr lang="ru-RU" sz="3400" b="1" dirty="0"/>
              <a:t> </a:t>
            </a:r>
            <a:r>
              <a:rPr lang="ru-RU" sz="3400" b="1" dirty="0" err="1"/>
              <a:t>благон</a:t>
            </a:r>
            <a:r>
              <a:rPr lang="ru-RU" sz="3400" b="1" u="sng" dirty="0" err="1"/>
              <a:t>д</a:t>
            </a:r>
            <a:r>
              <a:rPr lang="ru-RU" sz="3400" b="1" dirty="0" err="1"/>
              <a:t>равнаго</a:t>
            </a:r>
            <a:r>
              <a:rPr lang="ru-RU" sz="3400" b="1" dirty="0"/>
              <a:t> ради жития его, понеже и богат </a:t>
            </a:r>
            <a:r>
              <a:rPr lang="ru-RU" sz="3400" b="1" dirty="0" err="1"/>
              <a:t>бе</a:t>
            </a:r>
            <a:r>
              <a:rPr lang="ru-RU" sz="3400" b="1" dirty="0"/>
              <a:t> зело и </a:t>
            </a:r>
            <a:r>
              <a:rPr lang="ru-RU" sz="3400" b="1" dirty="0" err="1"/>
              <a:t>попремногу</a:t>
            </a:r>
            <a:r>
              <a:rPr lang="ru-RU" sz="3400" b="1" dirty="0"/>
              <a:t> знаем и дружен </a:t>
            </a:r>
            <a:r>
              <a:rPr lang="ru-RU" sz="3400" b="1" dirty="0" err="1"/>
              <a:t>бе</a:t>
            </a:r>
            <a:r>
              <a:rPr lang="ru-RU" sz="3400" b="1" dirty="0"/>
              <a:t> </a:t>
            </a:r>
            <a:r>
              <a:rPr lang="ru-RU" sz="3400" b="1" dirty="0" err="1"/>
              <a:t>Саввину</a:t>
            </a:r>
            <a:r>
              <a:rPr lang="ru-RU" sz="3400" b="1" dirty="0"/>
              <a:t> отцу Фоме </a:t>
            </a:r>
            <a:r>
              <a:rPr lang="ru-RU" sz="3400" b="1" dirty="0" err="1"/>
              <a:t>Грудцыну</a:t>
            </a:r>
            <a:r>
              <a:rPr lang="ru-RU" sz="34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2684836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307677"/>
            <a:ext cx="84249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Штампы: </a:t>
            </a:r>
            <a:r>
              <a:rPr lang="ru-RU" sz="3200" b="1" i="1" dirty="0" err="1"/>
              <a:t>ненавидяй</a:t>
            </a:r>
            <a:r>
              <a:rPr lang="ru-RU" sz="3200" b="1" i="1" dirty="0"/>
              <a:t> же добра роду </a:t>
            </a:r>
            <a:r>
              <a:rPr lang="ru-RU" sz="3200" b="1" i="1" dirty="0" err="1"/>
              <a:t>человечу</a:t>
            </a:r>
            <a:r>
              <a:rPr lang="ru-RU" sz="3200" b="1" i="1" dirty="0"/>
              <a:t> супостат </a:t>
            </a:r>
            <a:r>
              <a:rPr lang="ru-RU" sz="3200" b="1" i="1" dirty="0" err="1"/>
              <a:t>диавол</a:t>
            </a:r>
            <a:r>
              <a:rPr lang="ru-RU" sz="3200" b="1" i="1" dirty="0"/>
              <a:t>, стрелою страха божия уязвлен, </a:t>
            </a:r>
            <a:r>
              <a:rPr lang="ru-RU" sz="3200" b="1" i="1" dirty="0" smtClean="0"/>
              <a:t>скрывает </a:t>
            </a:r>
            <a:r>
              <a:rPr lang="ru-RU" sz="3200" b="1" i="1" dirty="0"/>
              <a:t>злобу в сердце своем, уловлен </a:t>
            </a:r>
            <a:r>
              <a:rPr lang="ru-RU" sz="3200" b="1" i="1" dirty="0" err="1"/>
              <a:t>бысть</a:t>
            </a:r>
            <a:r>
              <a:rPr lang="ru-RU" sz="3200" b="1" i="1" dirty="0"/>
              <a:t> женскою </a:t>
            </a:r>
            <a:r>
              <a:rPr lang="ru-RU" sz="3200" b="1" i="1" dirty="0" err="1" smtClean="0"/>
              <a:t>лестию</a:t>
            </a:r>
            <a:r>
              <a:rPr lang="ru-RU" sz="3200" b="1" i="1" dirty="0" smtClean="0"/>
              <a:t>. </a:t>
            </a:r>
          </a:p>
          <a:p>
            <a:endParaRPr lang="ru-RU" sz="800" b="1" dirty="0" smtClean="0"/>
          </a:p>
          <a:p>
            <a:r>
              <a:rPr lang="ru-RU" sz="3200" b="1" dirty="0" smtClean="0"/>
              <a:t>Устойчивые </a:t>
            </a:r>
            <a:r>
              <a:rPr lang="ru-RU" sz="3200" b="1" dirty="0"/>
              <a:t>обороты: </a:t>
            </a:r>
            <a:r>
              <a:rPr lang="ru-RU" sz="3200" b="1" i="1" dirty="0"/>
              <a:t>нелепая словеса, </a:t>
            </a:r>
            <a:r>
              <a:rPr lang="ru-RU" sz="3200" b="1" i="1" dirty="0" err="1"/>
              <a:t>лукаваго</a:t>
            </a:r>
            <a:r>
              <a:rPr lang="ru-RU" sz="3200" b="1" i="1" dirty="0"/>
              <a:t> </a:t>
            </a:r>
            <a:r>
              <a:rPr lang="ru-RU" sz="3200" b="1" i="1" dirty="0" err="1"/>
              <a:t>умышления</a:t>
            </a:r>
            <a:r>
              <a:rPr lang="ru-RU" sz="3200" b="1" i="1" dirty="0"/>
              <a:t>, от </a:t>
            </a:r>
            <a:r>
              <a:rPr lang="ru-RU" sz="3200" b="1" i="1" dirty="0" err="1"/>
              <a:t>великаго</a:t>
            </a:r>
            <a:r>
              <a:rPr lang="ru-RU" sz="3200" b="1" i="1" dirty="0"/>
              <a:t> уныния и скорби. </a:t>
            </a:r>
            <a:endParaRPr lang="ru-RU" sz="3200" b="1" i="1" dirty="0" smtClean="0"/>
          </a:p>
          <a:p>
            <a:endParaRPr lang="ru-RU" sz="800" b="1" dirty="0" smtClean="0"/>
          </a:p>
          <a:p>
            <a:r>
              <a:rPr lang="ru-RU" sz="3200" b="1" dirty="0" smtClean="0"/>
              <a:t>Сравнения</a:t>
            </a:r>
            <a:r>
              <a:rPr lang="ru-RU" sz="3200" b="1" dirty="0"/>
              <a:t>: </a:t>
            </a:r>
            <a:r>
              <a:rPr lang="ru-RU" sz="3200" b="1" i="1" dirty="0"/>
              <a:t>яко лютая львица, яко змия </a:t>
            </a:r>
            <a:r>
              <a:rPr lang="ru-RU" sz="3200" b="1" i="1" dirty="0" err="1"/>
              <a:t>хотяще</a:t>
            </a:r>
            <a:r>
              <a:rPr lang="ru-RU" sz="3200" b="1" i="1" dirty="0"/>
              <a:t> яд свои </a:t>
            </a:r>
            <a:r>
              <a:rPr lang="ru-RU" sz="3200" b="1" i="1" dirty="0" err="1"/>
              <a:t>изблевати</a:t>
            </a:r>
            <a:r>
              <a:rPr lang="ru-RU" sz="3200" b="1" i="1" dirty="0"/>
              <a:t> на него, в кале блуда яко </a:t>
            </a:r>
            <a:r>
              <a:rPr lang="ru-RU" sz="3200" b="1" i="1" dirty="0" err="1"/>
              <a:t>свиния</a:t>
            </a:r>
            <a:r>
              <a:rPr lang="ru-RU" sz="3200" b="1" i="1" dirty="0"/>
              <a:t> </a:t>
            </a:r>
            <a:r>
              <a:rPr lang="ru-RU" sz="3200" b="1" i="1" dirty="0" err="1"/>
              <a:t>валяющеся</a:t>
            </a:r>
            <a:r>
              <a:rPr lang="ru-RU" sz="3200" b="1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794664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548680"/>
            <a:ext cx="813690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/>
              <a:t>Оле безумие отрока! </a:t>
            </a:r>
            <a:r>
              <a:rPr lang="ru-RU" sz="3400" b="1" dirty="0" err="1"/>
              <a:t>Ведый</a:t>
            </a:r>
            <a:r>
              <a:rPr lang="ru-RU" sz="3400" b="1" dirty="0"/>
              <a:t> </a:t>
            </a:r>
            <a:r>
              <a:rPr lang="ru-RU" sz="3400" b="1" dirty="0" err="1"/>
              <a:t>бо</a:t>
            </a:r>
            <a:r>
              <a:rPr lang="ru-RU" sz="3400" b="1" dirty="0"/>
              <a:t>, яко никоторое царство прилежит в близости к Московскому государству, но все обладаема </a:t>
            </a:r>
            <a:r>
              <a:rPr lang="ru-RU" sz="3400" b="1" dirty="0" err="1"/>
              <a:t>бе</a:t>
            </a:r>
            <a:r>
              <a:rPr lang="ru-RU" sz="3400" b="1" dirty="0"/>
              <a:t> царем Московским</a:t>
            </a:r>
            <a:r>
              <a:rPr lang="ru-RU" sz="3400" b="1" dirty="0" smtClean="0"/>
              <a:t>.</a:t>
            </a:r>
          </a:p>
          <a:p>
            <a:endParaRPr lang="ru-RU" sz="800" b="1" i="1" dirty="0"/>
          </a:p>
          <a:p>
            <a:r>
              <a:rPr lang="ru-RU" sz="3400" b="1" dirty="0" smtClean="0"/>
              <a:t>Благочестивый </a:t>
            </a:r>
            <a:r>
              <a:rPr lang="ru-RU" sz="3400" b="1" dirty="0"/>
              <a:t>государь, царь и великий князь Михаил </a:t>
            </a:r>
            <a:r>
              <a:rPr lang="ru-RU" sz="3400" b="1" dirty="0" err="1"/>
              <a:t>Феодорович</a:t>
            </a:r>
            <a:r>
              <a:rPr lang="ru-RU" sz="3400" b="1" dirty="0"/>
              <a:t> всея России </a:t>
            </a:r>
            <a:r>
              <a:rPr lang="ru-RU" sz="3400" b="1" dirty="0" err="1"/>
              <a:t>возжелаше</a:t>
            </a:r>
            <a:r>
              <a:rPr lang="ru-RU" sz="3400" b="1" dirty="0"/>
              <a:t> </a:t>
            </a:r>
            <a:r>
              <a:rPr lang="ru-RU" sz="3400" b="1" dirty="0" err="1"/>
              <a:t>послати</a:t>
            </a:r>
            <a:r>
              <a:rPr lang="ru-RU" sz="3400" b="1" dirty="0"/>
              <a:t> воинство свое </a:t>
            </a:r>
            <a:r>
              <a:rPr lang="ru-RU" sz="3400" b="1" dirty="0" err="1"/>
              <a:t>противу</a:t>
            </a:r>
            <a:r>
              <a:rPr lang="ru-RU" sz="3400" b="1" dirty="0"/>
              <a:t> короля </a:t>
            </a:r>
            <a:r>
              <a:rPr lang="ru-RU" sz="3400" b="1" dirty="0" err="1"/>
              <a:t>польскаго</a:t>
            </a:r>
            <a:r>
              <a:rPr lang="ru-RU" sz="3400" b="1" dirty="0"/>
              <a:t>.</a:t>
            </a:r>
            <a:endParaRPr lang="ru-RU" sz="3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63648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88640"/>
            <a:ext cx="86409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 smtClean="0"/>
              <a:t>Торговая </a:t>
            </a:r>
            <a:r>
              <a:rPr lang="ru-RU" sz="3400" b="1" dirty="0"/>
              <a:t>терминология: </a:t>
            </a:r>
            <a:endParaRPr lang="ru-RU" sz="3400" b="1" dirty="0" smtClean="0"/>
          </a:p>
          <a:p>
            <a:r>
              <a:rPr lang="ru-RU" sz="3400" b="1" i="1" dirty="0" smtClean="0"/>
              <a:t>струги </a:t>
            </a:r>
            <a:r>
              <a:rPr lang="ru-RU" sz="3400" b="1" i="1" dirty="0"/>
              <a:t>с товаром, по купеческому делу, ради </a:t>
            </a:r>
            <a:r>
              <a:rPr lang="ru-RU" sz="3400" b="1" i="1" dirty="0" err="1"/>
              <a:t>конския</a:t>
            </a:r>
            <a:r>
              <a:rPr lang="ru-RU" sz="3400" b="1" i="1" dirty="0"/>
              <a:t> покупки, прибытки, лавка</a:t>
            </a:r>
            <a:r>
              <a:rPr lang="ru-RU" sz="3400" b="1" dirty="0"/>
              <a:t>. </a:t>
            </a:r>
            <a:endParaRPr lang="ru-RU" sz="3400" b="1" dirty="0" smtClean="0"/>
          </a:p>
          <a:p>
            <a:endParaRPr lang="ru-RU" sz="800" b="1" dirty="0" smtClean="0"/>
          </a:p>
          <a:p>
            <a:r>
              <a:rPr lang="ru-RU" sz="3400" b="1" dirty="0" smtClean="0"/>
              <a:t>Военная </a:t>
            </a:r>
            <a:r>
              <a:rPr lang="ru-RU" sz="3400" b="1" dirty="0"/>
              <a:t>лексика: </a:t>
            </a:r>
            <a:endParaRPr lang="ru-RU" sz="3400" b="1" dirty="0" smtClean="0"/>
          </a:p>
          <a:p>
            <a:r>
              <a:rPr lang="ru-RU" sz="3400" b="1" i="1" dirty="0" err="1" smtClean="0"/>
              <a:t>новобранных</a:t>
            </a:r>
            <a:r>
              <a:rPr lang="ru-RU" sz="3400" b="1" i="1" dirty="0" smtClean="0"/>
              <a:t> </a:t>
            </a:r>
            <a:r>
              <a:rPr lang="ru-RU" sz="3400" b="1" i="1" dirty="0"/>
              <a:t>солдат, </a:t>
            </a:r>
            <a:r>
              <a:rPr lang="ru-RU" sz="3400" b="1" i="1" dirty="0" smtClean="0"/>
              <a:t>воинский </a:t>
            </a:r>
            <a:r>
              <a:rPr lang="ru-RU" sz="3400" b="1" i="1" dirty="0"/>
              <a:t>артикул, учения, солдатский набор, </a:t>
            </a:r>
            <a:r>
              <a:rPr lang="ru-RU" sz="3400" b="1" i="1" dirty="0" smtClean="0"/>
              <a:t>полковник</a:t>
            </a:r>
            <a:r>
              <a:rPr lang="ru-RU" sz="3400" b="1" i="1" dirty="0"/>
              <a:t>, команда, ратные люди</a:t>
            </a:r>
            <a:r>
              <a:rPr lang="ru-RU" sz="3400" b="1" i="1" dirty="0" smtClean="0"/>
              <a:t>, </a:t>
            </a:r>
            <a:r>
              <a:rPr lang="ru-RU" sz="3400" b="1" i="1" dirty="0"/>
              <a:t>стрелецкий сотник, поставлен в доме, </a:t>
            </a:r>
            <a:r>
              <a:rPr lang="ru-RU" sz="3400" b="1" i="1" dirty="0" err="1"/>
              <a:t>гарматы</a:t>
            </a:r>
            <a:r>
              <a:rPr lang="ru-RU" sz="3400" b="1" i="1" dirty="0"/>
              <a:t>, </a:t>
            </a:r>
            <a:r>
              <a:rPr lang="ru-RU" sz="3400" b="1" i="1" dirty="0" err="1"/>
              <a:t>табары</a:t>
            </a:r>
            <a:r>
              <a:rPr lang="ru-RU" sz="3400" b="1" i="1" dirty="0"/>
              <a:t>, вылазки, свальным боем, тыл </a:t>
            </a:r>
            <a:r>
              <a:rPr lang="ru-RU" sz="3400" b="1" i="1" dirty="0" err="1"/>
              <a:t>показующе</a:t>
            </a:r>
            <a:r>
              <a:rPr lang="ru-RU" sz="3400" b="1" i="1" dirty="0"/>
              <a:t>, караул</a:t>
            </a:r>
            <a:r>
              <a:rPr lang="ru-RU" sz="3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482103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494429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7176</TotalTime>
  <Words>1597</Words>
  <Application>Microsoft Office PowerPoint</Application>
  <PresentationFormat>Экран (4:3)</PresentationFormat>
  <Paragraphs>122</Paragraphs>
  <Slides>40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Деградация книжно-славянского типа языка в повествовательной литературе (вторая половина ХVII в. –  ХVIII в.)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СКАЗАНИЕ ОБ УБИЕНИИ ДАНИИЛА СУЗДАЛЬСКОГО И О НАЧАЛЕ МОСКВЫ   И почему было Москве царством быть, и хто то знал, что Москве государством слыть? Были тут по Москве-реке села красные, хорошы боярина Кучка Стефана Ивановича.  И бысть у Кучка боярина два сына красны, и не было столь хорошых во всей Руской земле.</vt:lpstr>
      <vt:lpstr>Слайд 11</vt:lpstr>
      <vt:lpstr>Есть-де у насъ песъ-выжлец. И какъ князь Данило поежжает на грозные побоища против тотаровей и крымских людей и заказывает мне поедучи: «Либо-де я от тотаровей или от крымских людей убит буду, или на поле случитце мне смерть безвестная, и в трупу человечье меня сыскать или опознать будет немошно, или и в полонъ возмут жыва меня тотаровя, и которой дорогой в кою страну свезут меня жыва в свою землю, и ты пошли искать меня своих дворян с тем со псом выжлетом…</vt:lpstr>
      <vt:lpstr>Леонтий Магницкий “Арифметика, сиречь наука числительная”,  1703 г.  Прiими юне премудрости цвhты  Разумныхъ наукъ обтица# верты.  Ариfмеiике любезно учис#,  В ней разных правилъ и штукъ придержис#.</vt:lpstr>
      <vt:lpstr>Демократическая литература второй половины ХVII –  начала ХVIII в.</vt:lpstr>
      <vt:lpstr>ПОВЕСТЬ О ФРОЛЕ СКОБЕЕВЕ  В Новгородском уезде имелся дворенинъ Фролъ Скобеевъ. В том же Ноугородском уезде имелисъ вотчины столника Нардина-Нащокина, имеласъ дочъ Аннушка, которая жила в тех новгородских вотчинахъ.</vt:lpstr>
      <vt:lpstr>«Ну, плутъ, чем станешъ жить?» — «Изволишъ ты ведать обо мне: более нечим, что ходить за приказным деламъ».— «Перестанъ, плут, ходить за ябедою! И имения имеется, вотчина моя, в Синбирском уезде, которая по переписи состоит въ 300-х сот дворех. Справь, плут, за собою и живи постоянно».</vt:lpstr>
      <vt:lpstr>Новые заимствования  квартира (стал на квартире – приехал к себе на фатеру),  реестр, персона (“особа”), делал банкеты, корету и возников, кучер, лакейское платье, публикация, реэстръ</vt:lpstr>
      <vt:lpstr>«Сестрица, что я не вижу Аннушки?» И сестра ему ответствовала: «Полно, братецъ, издиватся! Что мне делать, когда я бесчастна моим прошением к тебе? Просила ея прислать ко мне; знатно, что ты мне не изволишъ верить, а мне время таково нет, чтобъ послать по нея».</vt:lpstr>
      <vt:lpstr>Повесть о Шемякином суде  В некоихъ местехъ живяше два брата, земледелцы, единъ богатъ, други убогъ. Богатый же ссужая много летъ убогова и не може исполнити скудости его. По неколику времени прииде убоги к богатому просити лошеди, на чемъ ему себе дровъ привести…</vt:lpstr>
      <vt:lpstr>Юридическая терминология:  бить челомъ;  будетъ на него из города посылка, а не ити, ино будетъ ездъ приставом платить;  Принесе же братъ его челобитную на него исковую;  изыдоша исцы со ответчиком ис приказу;  по судейскому указу. </vt:lpstr>
      <vt:lpstr>Повесть о Ерше Ершове сыне  Лета 7105 декабря в день было в большом озере Ростовском съеждялися судии всех городов, имена судиям: Белуга Ярославская, Семга Переяславская, боярин и воевода Осетр Хвалынского моря, окольничей был Сом, больших Волских предел, судные мужики, Судок да Щука-трепетуха.</vt:lpstr>
      <vt:lpstr>Человек я доброй, знают меня на Москве князи и бояря и дети боярские, и головы стрелецкие, и дьяки и подьячие, и гости торговые, и земские люди, и весь мир во многих людях и городех, и едят меня в ухе с перцемь и шавфраномь и с уксусомь, и во всяких узорочиях, а поставляють меня перед собою чесно на блюдах, и многие люди с похмеля мною оправдиваютца.</vt:lpstr>
      <vt:lpstr>Слайд 23</vt:lpstr>
      <vt:lpstr>Слайд 24</vt:lpstr>
      <vt:lpstr>Калязинская челобитная  Великому господину преосвященному архиепископу Симеону Тверскому и Кашинскому бьют челом богомольцы твои, Колязина монастыря крылошаня, черной дьякон Дамаско с товарыщами.</vt:lpstr>
      <vt:lpstr>Слайд 26</vt:lpstr>
      <vt:lpstr>Казны не бережет, ладану и свеч много жжет, и тем, он, архимандрит, церковь запылил, кадилы закоптил, а нам, богомольцам твоим, выело очи, засадило горлы.  А на стол поставят репу пареную да ретку вяленую, кисель з братом да посконная каша на вязовой лошке, шти мартовские, а в братины квас налевают да на стол поставляют.</vt:lpstr>
      <vt:lpstr>Слайд 28</vt:lpstr>
      <vt:lpstr>Слайд 29</vt:lpstr>
      <vt:lpstr>Азбука о голом и небогатом человеке  Азъ есми нагь;  Добро бы онъ, человекъ, слово свое попомънилъ, и денегь мне дал;  Земля моя пуста.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русского литературного языка как раздел языкознания</dc:title>
  <dc:creator>Пользователь</dc:creator>
  <cp:lastModifiedBy>Пользователь</cp:lastModifiedBy>
  <cp:revision>190</cp:revision>
  <dcterms:created xsi:type="dcterms:W3CDTF">2013-02-14T12:16:36Z</dcterms:created>
  <dcterms:modified xsi:type="dcterms:W3CDTF">2013-12-23T15:32:43Z</dcterms:modified>
</cp:coreProperties>
</file>