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8"/>
  </p:notesMasterIdLst>
  <p:sldIdLst>
    <p:sldId id="256" r:id="rId2"/>
    <p:sldId id="274" r:id="rId3"/>
    <p:sldId id="260" r:id="rId4"/>
    <p:sldId id="297" r:id="rId5"/>
    <p:sldId id="306" r:id="rId6"/>
    <p:sldId id="307" r:id="rId7"/>
    <p:sldId id="267" r:id="rId8"/>
    <p:sldId id="314" r:id="rId9"/>
    <p:sldId id="266" r:id="rId10"/>
    <p:sldId id="287" r:id="rId11"/>
    <p:sldId id="293" r:id="rId12"/>
    <p:sldId id="295" r:id="rId13"/>
    <p:sldId id="299" r:id="rId14"/>
    <p:sldId id="294" r:id="rId15"/>
    <p:sldId id="263" r:id="rId16"/>
    <p:sldId id="298" r:id="rId17"/>
    <p:sldId id="313" r:id="rId18"/>
    <p:sldId id="275" r:id="rId19"/>
    <p:sldId id="264" r:id="rId20"/>
    <p:sldId id="265" r:id="rId21"/>
    <p:sldId id="304" r:id="rId22"/>
    <p:sldId id="305" r:id="rId23"/>
    <p:sldId id="286" r:id="rId24"/>
    <p:sldId id="291" r:id="rId25"/>
    <p:sldId id="296" r:id="rId26"/>
    <p:sldId id="31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73C4C-2DEF-4E70-9589-8EABD42DA955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53B7C-D16F-40CE-90A1-F1403FA6B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58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599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59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59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59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59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3B7C-D16F-40CE-90A1-F1403FA6B31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1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97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64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60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8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94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90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5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37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18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0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0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2694-7076-43E2-BA40-DF599BB6D4CE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B552-100B-47A0-8A98-B874F5F10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8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24936" cy="3096344"/>
          </a:xfrm>
        </p:spPr>
        <p:txBody>
          <a:bodyPr>
            <a:normAutofit/>
          </a:bodyPr>
          <a:lstStyle/>
          <a:p>
            <a:r>
              <a:rPr lang="ru-RU" b="1" dirty="0"/>
              <a:t>Смена культурно-языковой ситуации в Петровскую эпоху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Лекция </a:t>
            </a:r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3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681645" cy="6163101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Князь Борис Иванович Куракин: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000" b="1" i="1" dirty="0" smtClean="0"/>
              <a:t>“</a:t>
            </a:r>
            <a:r>
              <a:rPr lang="ru-RU" sz="3000" b="1" i="1" dirty="0"/>
              <a:t>В ту свою бытность был </a:t>
            </a:r>
            <a:r>
              <a:rPr lang="ru-RU" sz="3000" b="1" i="1" u="sng" dirty="0" err="1"/>
              <a:t>инаморат</a:t>
            </a:r>
            <a:r>
              <a:rPr lang="ru-RU" sz="3000" b="1" i="1" dirty="0"/>
              <a:t> славную </a:t>
            </a:r>
            <a:r>
              <a:rPr lang="ru-RU" sz="3000" b="1" i="1" dirty="0" err="1"/>
              <a:t>хорошеством</a:t>
            </a:r>
            <a:r>
              <a:rPr lang="ru-RU" sz="3000" b="1" i="1" dirty="0"/>
              <a:t> одною </a:t>
            </a:r>
            <a:r>
              <a:rPr lang="ru-RU" sz="3000" b="1" i="1" u="sng" dirty="0" err="1"/>
              <a:t>читадинку</a:t>
            </a:r>
            <a:r>
              <a:rPr lang="ru-RU" sz="3000" b="1" i="1" dirty="0"/>
              <a:t> </a:t>
            </a:r>
            <a:r>
              <a:rPr lang="ru-RU" sz="3000" b="1" i="1" dirty="0" err="1" smtClean="0"/>
              <a:t>называлася</a:t>
            </a:r>
            <a:r>
              <a:rPr lang="ru-RU" sz="3000" b="1" i="1" dirty="0" smtClean="0"/>
              <a:t> </a:t>
            </a:r>
            <a:r>
              <a:rPr lang="ru-RU" sz="3000" b="1" i="1" u="sng" dirty="0" err="1"/>
              <a:t>Signora</a:t>
            </a:r>
            <a:r>
              <a:rPr lang="ru-RU" sz="3000" b="1" i="1" u="sng" dirty="0"/>
              <a:t> </a:t>
            </a:r>
            <a:r>
              <a:rPr lang="ru-RU" sz="3000" b="1" i="1" u="sng" dirty="0" err="1"/>
              <a:t>Francescha</a:t>
            </a:r>
            <a:r>
              <a:rPr lang="ru-RU" sz="3000" b="1" i="1" u="sng" dirty="0"/>
              <a:t> </a:t>
            </a:r>
            <a:r>
              <a:rPr lang="ru-RU" sz="3000" b="1" i="1" u="sng" dirty="0" err="1"/>
              <a:t>Rota</a:t>
            </a:r>
            <a:r>
              <a:rPr lang="ru-RU" sz="3000" b="1" i="1" dirty="0"/>
              <a:t>, которую имел за </a:t>
            </a:r>
            <a:r>
              <a:rPr lang="ru-RU" sz="3000" b="1" i="1" u="sng" dirty="0" err="1"/>
              <a:t>медрессу</a:t>
            </a:r>
            <a:r>
              <a:rPr lang="ru-RU" sz="3000" b="1" i="1" dirty="0"/>
              <a:t> во всю ту свою бытность. И был </a:t>
            </a:r>
            <a:r>
              <a:rPr lang="ru-RU" sz="3000" b="1" i="1" dirty="0" err="1"/>
              <a:t>тако</a:t>
            </a:r>
            <a:r>
              <a:rPr lang="ru-RU" sz="3000" b="1" i="1" dirty="0"/>
              <a:t> </a:t>
            </a:r>
            <a:r>
              <a:rPr lang="ru-RU" sz="3000" b="1" i="1" u="sng" dirty="0" err="1"/>
              <a:t>inamorato</a:t>
            </a:r>
            <a:r>
              <a:rPr lang="ru-RU" sz="3000" b="1" i="1" dirty="0"/>
              <a:t>, что ни часу не мог без </a:t>
            </a:r>
            <a:r>
              <a:rPr lang="ru-RU" sz="3000" b="1" i="1" dirty="0" err="1"/>
              <a:t>нея</a:t>
            </a:r>
            <a:r>
              <a:rPr lang="ru-RU" sz="3000" b="1" i="1" dirty="0"/>
              <a:t> быть, которая </a:t>
            </a:r>
            <a:r>
              <a:rPr lang="ru-RU" sz="3000" b="1" i="1" dirty="0" err="1"/>
              <a:t>коштовала</a:t>
            </a:r>
            <a:r>
              <a:rPr lang="ru-RU" sz="3000" b="1" i="1" dirty="0"/>
              <a:t> мне в те два месяца 1000 червонных. И расстался с великою </a:t>
            </a:r>
            <a:r>
              <a:rPr lang="ru-RU" sz="3000" b="1" i="1" dirty="0" err="1"/>
              <a:t>плачью</a:t>
            </a:r>
            <a:r>
              <a:rPr lang="ru-RU" sz="3000" b="1" i="1" dirty="0"/>
              <a:t> и печалью, аж до сих пор из сердца моего тот </a:t>
            </a:r>
            <a:r>
              <a:rPr lang="ru-RU" sz="3000" b="1" i="1" u="sng" dirty="0" err="1"/>
              <a:t>amor</a:t>
            </a:r>
            <a:r>
              <a:rPr lang="ru-RU" sz="3000" b="1" i="1" dirty="0"/>
              <a:t> не может </a:t>
            </a:r>
            <a:r>
              <a:rPr lang="ru-RU" sz="3000" b="1" i="1" dirty="0" err="1"/>
              <a:t>выдти</a:t>
            </a:r>
            <a:r>
              <a:rPr lang="ru-RU" sz="3000" b="1" i="1" dirty="0"/>
              <a:t>, и, чаю, не </a:t>
            </a:r>
            <a:r>
              <a:rPr lang="ru-RU" sz="3000" b="1" i="1" dirty="0" err="1"/>
              <a:t>выдет</a:t>
            </a:r>
            <a:r>
              <a:rPr lang="ru-RU" sz="3000" b="1" i="1" dirty="0"/>
              <a:t>, и взял на </a:t>
            </a:r>
            <a:r>
              <a:rPr lang="ru-RU" sz="3000" b="1" i="1" u="sng" dirty="0" err="1"/>
              <a:t>меморию</a:t>
            </a:r>
            <a:r>
              <a:rPr lang="ru-RU" sz="3000" b="1" i="1" dirty="0"/>
              <a:t> ее </a:t>
            </a:r>
            <a:r>
              <a:rPr lang="ru-RU" sz="3000" b="1" i="1" u="sng" dirty="0"/>
              <a:t>персону</a:t>
            </a:r>
            <a:r>
              <a:rPr lang="ru-RU" sz="3000" b="1" i="1" dirty="0"/>
              <a:t> и обещал к ней опять возвратиться</a:t>
            </a:r>
            <a:r>
              <a:rPr lang="ru-RU" sz="3000" b="1" i="1" dirty="0" smtClean="0"/>
              <a:t>”.</a:t>
            </a:r>
            <a:endParaRPr lang="ru-RU" sz="3000" b="1" i="1" dirty="0"/>
          </a:p>
        </p:txBody>
      </p:sp>
    </p:spTree>
    <p:extLst>
      <p:ext uri="{BB962C8B-B14F-4D97-AF65-F5344CB8AC3E}">
        <p14:creationId xmlns:p14="http://schemas.microsoft.com/office/powerpoint/2010/main" xmlns="" val="228208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1208941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Реформа </a:t>
            </a:r>
            <a:r>
              <a:rPr lang="ru-RU" sz="3600" b="1" dirty="0"/>
              <a:t>азбуки (</a:t>
            </a:r>
            <a:r>
              <a:rPr lang="ru-RU" sz="3600" b="1" dirty="0" smtClean="0"/>
              <a:t>1708–1710 </a:t>
            </a:r>
            <a:r>
              <a:rPr lang="ru-RU" sz="3600" b="1" dirty="0"/>
              <a:t>г.</a:t>
            </a:r>
            <a:r>
              <a:rPr lang="ru-RU" sz="3600" b="1" dirty="0" smtClean="0"/>
              <a:t>):</a:t>
            </a:r>
          </a:p>
          <a:p>
            <a:pPr algn="ctr"/>
            <a:r>
              <a:rPr lang="ru-RU" sz="3600" dirty="0"/>
              <a:t>шрифт типографии Ильи </a:t>
            </a:r>
            <a:r>
              <a:rPr lang="ru-RU" sz="3600" dirty="0" err="1"/>
              <a:t>Копиевича</a:t>
            </a:r>
            <a:r>
              <a:rPr lang="ru-RU" sz="3600" dirty="0"/>
              <a:t> в Амстердаме и в Кенигсберге</a:t>
            </a:r>
            <a:endParaRPr lang="fr-FR" sz="3400" b="1" dirty="0"/>
          </a:p>
        </p:txBody>
      </p:sp>
      <p:pic>
        <p:nvPicPr>
          <p:cNvPr id="1028" name="Picture 4" descr="http://www.philol.msu.ru/~rki/alphabet/il/azbuka17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4491035" cy="547260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36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tesen.ru/images/upload/020589978333/bi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176464" cy="60093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st.msu.ru/ER/Etext/articu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528392" cy="603817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83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33573"/>
            <a:ext cx="79928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Устранены: </a:t>
            </a:r>
            <a:r>
              <a:rPr lang="fr-FR" sz="3400" b="1" dirty="0" smtClean="0">
                <a:latin typeface="Izhitsa"/>
              </a:rPr>
              <a:t>k</a:t>
            </a:r>
            <a:r>
              <a:rPr lang="be-BY" sz="3400" b="1" dirty="0" smtClean="0">
                <a:latin typeface="Izhitsa"/>
              </a:rPr>
              <a:t> (</a:t>
            </a:r>
            <a:r>
              <a:rPr lang="ru-RU" sz="3400" b="1" dirty="0" smtClean="0"/>
              <a:t>кси), </a:t>
            </a:r>
            <a:r>
              <a:rPr lang="fr-FR" sz="3400" b="1" dirty="0" smtClean="0">
                <a:latin typeface="Izhitsa"/>
              </a:rPr>
              <a:t>j</a:t>
            </a:r>
            <a:r>
              <a:rPr lang="be-BY" sz="3400" b="1" dirty="0" smtClean="0">
                <a:latin typeface="Izhitsa"/>
              </a:rPr>
              <a:t> (</a:t>
            </a:r>
            <a:r>
              <a:rPr lang="ru-RU" sz="3400" b="1" dirty="0" smtClean="0"/>
              <a:t>пси), </a:t>
            </a:r>
            <a:r>
              <a:rPr lang="fr-FR" sz="3400" b="1" dirty="0" smtClean="0">
                <a:latin typeface="Izhitsa"/>
              </a:rPr>
              <a:t>#</a:t>
            </a:r>
            <a:r>
              <a:rPr lang="be-BY" sz="3400" b="1" dirty="0" smtClean="0">
                <a:latin typeface="Izhitsa"/>
              </a:rPr>
              <a:t>, </a:t>
            </a:r>
            <a:r>
              <a:rPr lang="fr-FR" sz="3400" b="1" dirty="0" smtClean="0">
                <a:latin typeface="Izhitsa"/>
              </a:rPr>
              <a:t>@</a:t>
            </a:r>
            <a:r>
              <a:rPr lang="be-BY" sz="3400" b="1" dirty="0" smtClean="0">
                <a:latin typeface="Izhitsa"/>
              </a:rPr>
              <a:t> </a:t>
            </a:r>
            <a:r>
              <a:rPr lang="ru-RU" sz="3400" b="1" dirty="0" smtClean="0"/>
              <a:t>(малый </a:t>
            </a:r>
            <a:r>
              <a:rPr lang="ru-RU" sz="3400" b="1" dirty="0"/>
              <a:t>и большой </a:t>
            </a:r>
            <a:r>
              <a:rPr lang="ru-RU" sz="3400" b="1" dirty="0" smtClean="0"/>
              <a:t>юсы), </a:t>
            </a:r>
            <a:r>
              <a:rPr lang="fr-FR" sz="3400" b="1" dirty="0" smtClean="0">
                <a:latin typeface="Izhitsa"/>
              </a:rPr>
              <a:t>s</a:t>
            </a:r>
            <a:r>
              <a:rPr lang="be-BY" sz="3400" b="1" dirty="0" smtClean="0">
                <a:latin typeface="Izhitsa"/>
              </a:rPr>
              <a:t> </a:t>
            </a:r>
            <a:r>
              <a:rPr lang="ru-RU" sz="3400" b="1" dirty="0" smtClean="0"/>
              <a:t>(зело). </a:t>
            </a:r>
          </a:p>
          <a:p>
            <a:endParaRPr lang="ru-RU" sz="3400" b="1" dirty="0" smtClean="0"/>
          </a:p>
          <a:p>
            <a:r>
              <a:rPr lang="ru-RU" sz="3400" b="1" dirty="0" smtClean="0"/>
              <a:t>Отменены надстрочные знаки: </a:t>
            </a:r>
            <a:r>
              <a:rPr lang="ru-RU" sz="3400" b="1" dirty="0"/>
              <a:t>титла, придыхания, “силы” </a:t>
            </a:r>
            <a:r>
              <a:rPr lang="ru-RU" sz="3400" b="1" dirty="0" smtClean="0"/>
              <a:t>(ударения). </a:t>
            </a:r>
          </a:p>
          <a:p>
            <a:endParaRPr lang="ru-RU" sz="3400" b="1" dirty="0" smtClean="0"/>
          </a:p>
          <a:p>
            <a:r>
              <a:rPr lang="ru-RU" sz="3400" b="1" dirty="0" smtClean="0"/>
              <a:t>Упразднены </a:t>
            </a:r>
            <a:r>
              <a:rPr lang="ru-RU" sz="3400" b="1" dirty="0"/>
              <a:t>числовые значения славянских букв и окончательно введена арабская цифровая система.</a:t>
            </a:r>
          </a:p>
        </p:txBody>
      </p:sp>
    </p:spTree>
    <p:extLst>
      <p:ext uri="{BB962C8B-B14F-4D97-AF65-F5344CB8AC3E}">
        <p14:creationId xmlns:p14="http://schemas.microsoft.com/office/powerpoint/2010/main" xmlns="" val="104821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st.msu.ru/ER/Etext/1649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312419" cy="62019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836713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Страница из Соборного уложения </a:t>
            </a:r>
          </a:p>
          <a:p>
            <a:pPr algn="ctr"/>
            <a:r>
              <a:rPr lang="ru-RU" sz="3600" b="1" dirty="0" smtClean="0"/>
              <a:t>1649 г.</a:t>
            </a:r>
            <a:endParaRPr lang="fr-FR" sz="3400" b="1" dirty="0"/>
          </a:p>
        </p:txBody>
      </p:sp>
    </p:spTree>
    <p:extLst>
      <p:ext uri="{BB962C8B-B14F-4D97-AF65-F5344CB8AC3E}">
        <p14:creationId xmlns:p14="http://schemas.microsoft.com/office/powerpoint/2010/main" xmlns="" val="16364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59046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Светский политес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Юности честное </a:t>
            </a:r>
            <a:r>
              <a:rPr lang="ru-RU" sz="3200" b="1" dirty="0" smtClean="0"/>
              <a:t>зерцало», </a:t>
            </a:r>
            <a:br>
              <a:rPr lang="ru-RU" sz="3200" b="1" dirty="0" smtClean="0"/>
            </a:br>
            <a:r>
              <a:rPr lang="ru-RU" sz="3200" b="1" dirty="0" smtClean="0"/>
              <a:t>«Приклады</a:t>
            </a:r>
            <a:r>
              <a:rPr lang="ru-RU" sz="3200" b="1" dirty="0"/>
              <a:t>, </a:t>
            </a:r>
            <a:r>
              <a:rPr lang="ru-RU" sz="3200" b="1" dirty="0" err="1"/>
              <a:t>како</a:t>
            </a:r>
            <a:r>
              <a:rPr lang="ru-RU" sz="3200" b="1" dirty="0"/>
              <a:t> пишутся комплименты </a:t>
            </a:r>
            <a:r>
              <a:rPr lang="ru-RU" sz="3200" b="1" dirty="0" smtClean="0"/>
              <a:t>разные», 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Комплименты или образцы, как писать письма к разным особам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Обращение </a:t>
            </a:r>
            <a:r>
              <a:rPr lang="ru-RU" sz="3200" b="1" dirty="0"/>
              <a:t>на «вы», </a:t>
            </a:r>
            <a:r>
              <a:rPr lang="ru-RU" sz="3200" b="1" dirty="0" smtClean="0"/>
              <a:t>клише </a:t>
            </a:r>
            <a:r>
              <a:rPr lang="ru-RU" sz="3200" b="1" dirty="0"/>
              <a:t>«Милостивый государь», «Ваш покорный слуга</a:t>
            </a:r>
            <a:r>
              <a:rPr lang="ru-RU" sz="3200" b="1" dirty="0" smtClean="0"/>
              <a:t>».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60759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932522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1704 </a:t>
            </a:r>
            <a:r>
              <a:rPr lang="ru-RU" sz="3200" b="1" dirty="0" smtClean="0"/>
              <a:t>год – словарь Ф.</a:t>
            </a:r>
            <a:r>
              <a:rPr lang="ru-RU" sz="3200" b="1" dirty="0"/>
              <a:t> Поликарпова «Лексикон </a:t>
            </a:r>
            <a:r>
              <a:rPr lang="ru-RU" sz="3200" b="1" dirty="0" err="1"/>
              <a:t>треязычный</a:t>
            </a:r>
            <a:r>
              <a:rPr lang="ru-RU" sz="3200" b="1" dirty="0"/>
              <a:t>, сиречь речений </a:t>
            </a:r>
            <a:r>
              <a:rPr lang="ru-RU" sz="3200" b="1" dirty="0" err="1"/>
              <a:t>славенских</a:t>
            </a:r>
            <a:r>
              <a:rPr lang="ru-RU" sz="3200" b="1" dirty="0"/>
              <a:t>, </a:t>
            </a:r>
            <a:r>
              <a:rPr lang="ru-RU" sz="3200" b="1" dirty="0" err="1"/>
              <a:t>еллиногреческих</a:t>
            </a:r>
            <a:r>
              <a:rPr lang="ru-RU" sz="3200" b="1" dirty="0"/>
              <a:t> и латинских </a:t>
            </a:r>
            <a:r>
              <a:rPr lang="ru-RU" sz="3200" b="1" dirty="0" smtClean="0"/>
              <a:t>сокровище…»</a:t>
            </a:r>
            <a:endParaRPr lang="ru-RU" sz="3200" b="1" i="1" dirty="0"/>
          </a:p>
        </p:txBody>
      </p:sp>
      <p:pic>
        <p:nvPicPr>
          <p:cNvPr id="4098" name="Picture 2" descr="http://lukl.artiweb.org.ua/mal/muzey/leksikon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64" b="8210"/>
          <a:stretch/>
        </p:blipFill>
        <p:spPr bwMode="auto">
          <a:xfrm>
            <a:off x="358899" y="626368"/>
            <a:ext cx="4249105" cy="568295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66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92088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«О писании людям </a:t>
            </a:r>
            <a:r>
              <a:rPr lang="ru-RU" sz="3600" b="1" dirty="0" err="1">
                <a:solidFill>
                  <a:schemeClr val="tx1"/>
                </a:solidFill>
              </a:rPr>
              <a:t>всякаго</a:t>
            </a:r>
            <a:r>
              <a:rPr lang="ru-RU" sz="3600" b="1" dirty="0">
                <a:solidFill>
                  <a:schemeClr val="tx1"/>
                </a:solidFill>
              </a:rPr>
              <a:t> звания полных имен своих с прозваниями во всяких бумагах частных и в </a:t>
            </a:r>
            <a:r>
              <a:rPr lang="ru-RU" sz="3600" b="1" dirty="0" err="1">
                <a:solidFill>
                  <a:schemeClr val="tx1"/>
                </a:solidFill>
              </a:rPr>
              <a:t>судебныя</a:t>
            </a:r>
            <a:r>
              <a:rPr lang="ru-RU" sz="3600" b="1" dirty="0">
                <a:solidFill>
                  <a:schemeClr val="tx1"/>
                </a:solidFill>
              </a:rPr>
              <a:t> места подаваемых»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(</a:t>
            </a:r>
            <a:r>
              <a:rPr lang="ru-RU" sz="3600" b="1" dirty="0">
                <a:solidFill>
                  <a:schemeClr val="tx1"/>
                </a:solidFill>
              </a:rPr>
              <a:t>30 декабря 1701 года):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i="1" dirty="0" smtClean="0">
                <a:solidFill>
                  <a:schemeClr val="tx1"/>
                </a:solidFill>
              </a:rPr>
              <a:t>На </a:t>
            </a:r>
            <a:r>
              <a:rPr lang="ru-RU" sz="3600" b="1" i="1" dirty="0">
                <a:solidFill>
                  <a:schemeClr val="tx1"/>
                </a:solidFill>
              </a:rPr>
              <a:t>Москве и в городах Царевичам и Боярам и Окольничим и Думным и Ближним и всех чинов служилым и </a:t>
            </a:r>
            <a:r>
              <a:rPr lang="ru-RU" sz="3600" b="1" i="1" dirty="0" err="1">
                <a:solidFill>
                  <a:schemeClr val="tx1"/>
                </a:solidFill>
              </a:rPr>
              <a:t>купецкаго</a:t>
            </a:r>
            <a:r>
              <a:rPr lang="ru-RU" sz="3600" b="1" i="1" dirty="0">
                <a:solidFill>
                  <a:schemeClr val="tx1"/>
                </a:solidFill>
              </a:rPr>
              <a:t> и всяких чинов людям Боярским и крестьянам... во всяких письмах... писаться целыми именами с прозваниями своими, а полуименами </a:t>
            </a:r>
            <a:r>
              <a:rPr lang="ru-RU" sz="3600" b="1" i="1" dirty="0" smtClean="0">
                <a:solidFill>
                  <a:schemeClr val="tx1"/>
                </a:solidFill>
              </a:rPr>
              <a:t>никому </a:t>
            </a:r>
            <a:r>
              <a:rPr lang="ru-RU" sz="3600" b="1" i="1" dirty="0">
                <a:solidFill>
                  <a:schemeClr val="tx1"/>
                </a:solidFill>
              </a:rPr>
              <a:t>не писаться. </a:t>
            </a:r>
            <a:endParaRPr lang="ru-RU" sz="3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8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5832648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tx1"/>
                </a:solidFill>
              </a:rPr>
              <a:t>“Ведомости о военных и иных </a:t>
            </a:r>
            <a:r>
              <a:rPr lang="ru-RU" sz="3400" b="1" dirty="0" err="1">
                <a:solidFill>
                  <a:schemeClr val="tx1"/>
                </a:solidFill>
              </a:rPr>
              <a:t>делахъ</a:t>
            </a:r>
            <a:r>
              <a:rPr lang="ru-RU" sz="3400" b="1" dirty="0">
                <a:solidFill>
                  <a:schemeClr val="tx1"/>
                </a:solidFill>
              </a:rPr>
              <a:t>”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 algn="l"/>
            <a:endParaRPr lang="ru-RU" sz="8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3400" b="1" i="1" dirty="0" smtClean="0">
                <a:solidFill>
                  <a:schemeClr val="tx1"/>
                </a:solidFill>
              </a:rPr>
              <a:t>2 </a:t>
            </a:r>
            <a:r>
              <a:rPr lang="ru-RU" sz="3400" b="1" i="1" dirty="0">
                <a:solidFill>
                  <a:schemeClr val="tx1"/>
                </a:solidFill>
              </a:rPr>
              <a:t>января 1703 г</a:t>
            </a:r>
            <a:r>
              <a:rPr lang="ru-RU" sz="3400" b="1" i="1" dirty="0" smtClean="0">
                <a:solidFill>
                  <a:schemeClr val="tx1"/>
                </a:solidFill>
              </a:rPr>
              <a:t>. На </a:t>
            </a:r>
            <a:r>
              <a:rPr lang="ru-RU" sz="3400" b="1" i="1" dirty="0">
                <a:solidFill>
                  <a:schemeClr val="tx1"/>
                </a:solidFill>
              </a:rPr>
              <a:t>Москве вновь ныне пушек </a:t>
            </a:r>
            <a:r>
              <a:rPr lang="ru-RU" sz="3400" b="1" i="1" dirty="0" err="1">
                <a:solidFill>
                  <a:schemeClr val="tx1"/>
                </a:solidFill>
              </a:rPr>
              <a:t>медныхъ</a:t>
            </a:r>
            <a:r>
              <a:rPr lang="ru-RU" sz="3400" b="1" i="1" dirty="0">
                <a:solidFill>
                  <a:schemeClr val="tx1"/>
                </a:solidFill>
              </a:rPr>
              <a:t>: </a:t>
            </a:r>
            <a:r>
              <a:rPr lang="ru-RU" sz="3400" b="1" i="1" u="sng" dirty="0" err="1">
                <a:solidFill>
                  <a:schemeClr val="tx1"/>
                </a:solidFill>
              </a:rPr>
              <a:t>гоубиц</a:t>
            </a:r>
            <a:r>
              <a:rPr lang="ru-RU" sz="3400" b="1" i="1" dirty="0">
                <a:solidFill>
                  <a:schemeClr val="tx1"/>
                </a:solidFill>
              </a:rPr>
              <a:t> и </a:t>
            </a:r>
            <a:r>
              <a:rPr lang="ru-RU" sz="3400" b="1" i="1" u="sng" dirty="0" err="1">
                <a:solidFill>
                  <a:schemeClr val="tx1"/>
                </a:solidFill>
              </a:rPr>
              <a:t>мартиров</a:t>
            </a:r>
            <a:r>
              <a:rPr lang="ru-RU" sz="3400" b="1" i="1" dirty="0">
                <a:solidFill>
                  <a:schemeClr val="tx1"/>
                </a:solidFill>
              </a:rPr>
              <a:t> вылито 400. Те пушки, </a:t>
            </a:r>
            <a:r>
              <a:rPr lang="ru-RU" sz="3400" b="1" i="1" dirty="0" err="1">
                <a:solidFill>
                  <a:schemeClr val="tx1"/>
                </a:solidFill>
              </a:rPr>
              <a:t>ядромъ</a:t>
            </a:r>
            <a:r>
              <a:rPr lang="ru-RU" sz="3400" b="1" i="1" dirty="0">
                <a:solidFill>
                  <a:schemeClr val="tx1"/>
                </a:solidFill>
              </a:rPr>
              <a:t> – по 24, по 18 и по 12 </a:t>
            </a:r>
            <a:r>
              <a:rPr lang="ru-RU" sz="3400" b="1" i="1" u="sng" dirty="0" err="1">
                <a:solidFill>
                  <a:schemeClr val="tx1"/>
                </a:solidFill>
              </a:rPr>
              <a:t>фунтовъ</a:t>
            </a:r>
            <a:r>
              <a:rPr lang="ru-RU" sz="3400" b="1" i="1" dirty="0">
                <a:solidFill>
                  <a:schemeClr val="tx1"/>
                </a:solidFill>
              </a:rPr>
              <a:t>. </a:t>
            </a:r>
            <a:r>
              <a:rPr lang="ru-RU" sz="3400" b="1" i="1" u="sng" dirty="0" err="1">
                <a:solidFill>
                  <a:schemeClr val="tx1"/>
                </a:solidFill>
              </a:rPr>
              <a:t>Гоубицы</a:t>
            </a:r>
            <a:r>
              <a:rPr lang="ru-RU" sz="3400" b="1" i="1" dirty="0">
                <a:solidFill>
                  <a:schemeClr val="tx1"/>
                </a:solidFill>
              </a:rPr>
              <a:t> </a:t>
            </a:r>
            <a:r>
              <a:rPr lang="ru-RU" sz="3400" b="1" i="1" u="sng" dirty="0" err="1">
                <a:solidFill>
                  <a:schemeClr val="tx1"/>
                </a:solidFill>
              </a:rPr>
              <a:t>бомбомъ</a:t>
            </a:r>
            <a:r>
              <a:rPr lang="ru-RU" sz="3400" b="1" i="1" dirty="0">
                <a:solidFill>
                  <a:schemeClr val="tx1"/>
                </a:solidFill>
              </a:rPr>
              <a:t> пудовые и полупудовые. </a:t>
            </a:r>
            <a:r>
              <a:rPr lang="ru-RU" sz="3400" b="1" i="1" u="sng" dirty="0" err="1">
                <a:solidFill>
                  <a:schemeClr val="tx1"/>
                </a:solidFill>
              </a:rPr>
              <a:t>Мартиры</a:t>
            </a:r>
            <a:r>
              <a:rPr lang="ru-RU" sz="3400" b="1" i="1" dirty="0">
                <a:solidFill>
                  <a:schemeClr val="tx1"/>
                </a:solidFill>
              </a:rPr>
              <a:t> </a:t>
            </a:r>
            <a:r>
              <a:rPr lang="ru-RU" sz="3400" b="1" i="1" u="sng" dirty="0" err="1">
                <a:solidFill>
                  <a:schemeClr val="tx1"/>
                </a:solidFill>
              </a:rPr>
              <a:t>бомбомъ</a:t>
            </a:r>
            <a:r>
              <a:rPr lang="ru-RU" sz="3400" b="1" i="1" dirty="0">
                <a:solidFill>
                  <a:schemeClr val="tx1"/>
                </a:solidFill>
              </a:rPr>
              <a:t> девяти, трех и двухпудовые и </a:t>
            </a:r>
            <a:r>
              <a:rPr lang="ru-RU" sz="3400" b="1" i="1" dirty="0" err="1">
                <a:solidFill>
                  <a:schemeClr val="tx1"/>
                </a:solidFill>
              </a:rPr>
              <a:t>менше</a:t>
            </a:r>
            <a:r>
              <a:rPr lang="ru-RU" sz="34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2477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/>
              <a:t>Повелением его </a:t>
            </a:r>
            <a:r>
              <a:rPr lang="ru-RU" sz="3200" b="1" i="1" dirty="0" smtClean="0"/>
              <a:t>величества </a:t>
            </a:r>
            <a:r>
              <a:rPr lang="ru-RU" sz="3200" b="1" i="1" dirty="0"/>
              <a:t>московские </a:t>
            </a:r>
            <a:r>
              <a:rPr lang="ru-RU" sz="3200" b="1" i="1" u="sng" dirty="0"/>
              <a:t>школы</a:t>
            </a:r>
            <a:r>
              <a:rPr lang="ru-RU" sz="3200" b="1" i="1" dirty="0"/>
              <a:t> умножаются, и 45 человек </a:t>
            </a:r>
            <a:r>
              <a:rPr lang="ru-RU" sz="3200" b="1" i="1" dirty="0" err="1"/>
              <a:t>слушаютъ</a:t>
            </a:r>
            <a:r>
              <a:rPr lang="ru-RU" sz="3200" b="1" i="1" dirty="0"/>
              <a:t> </a:t>
            </a:r>
            <a:r>
              <a:rPr lang="ru-RU" sz="3200" b="1" i="1" u="sng" dirty="0"/>
              <a:t>философию</a:t>
            </a:r>
            <a:r>
              <a:rPr lang="ru-RU" sz="3200" b="1" i="1" dirty="0"/>
              <a:t>, и уже </a:t>
            </a:r>
            <a:r>
              <a:rPr lang="ru-RU" sz="3200" b="1" i="1" u="sng" dirty="0"/>
              <a:t>диалектику</a:t>
            </a:r>
            <a:r>
              <a:rPr lang="ru-RU" sz="3200" b="1" i="1" dirty="0"/>
              <a:t> окончили</a:t>
            </a:r>
            <a:r>
              <a:rPr lang="ru-RU" sz="3200" b="1" i="1" dirty="0" smtClean="0"/>
              <a:t>.</a:t>
            </a:r>
            <a:br>
              <a:rPr lang="ru-RU" sz="3200" b="1" i="1" dirty="0" smtClean="0"/>
            </a:br>
            <a:r>
              <a:rPr lang="ru-RU" sz="900" b="1" dirty="0"/>
              <a:t/>
            </a:r>
            <a:br>
              <a:rPr lang="ru-RU" sz="900" b="1" dirty="0"/>
            </a:br>
            <a:r>
              <a:rPr lang="ru-RU" sz="3200" b="1" i="1" dirty="0"/>
              <a:t>В </a:t>
            </a:r>
            <a:r>
              <a:rPr lang="ru-RU" sz="3200" b="1" i="1" u="sng" dirty="0"/>
              <a:t>математической </a:t>
            </a:r>
            <a:r>
              <a:rPr lang="ru-RU" sz="3200" b="1" i="1" u="sng" dirty="0" err="1"/>
              <a:t>штюрманской</a:t>
            </a:r>
            <a:r>
              <a:rPr lang="ru-RU" sz="3200" b="1" i="1" u="sng" dirty="0"/>
              <a:t> школе</a:t>
            </a:r>
            <a:r>
              <a:rPr lang="ru-RU" sz="3200" b="1" i="1" dirty="0"/>
              <a:t> больше 300 </a:t>
            </a:r>
            <a:r>
              <a:rPr lang="ru-RU" sz="3200" b="1" i="1" dirty="0" err="1"/>
              <a:t>человекъ</a:t>
            </a:r>
            <a:r>
              <a:rPr lang="ru-RU" sz="3200" b="1" i="1" dirty="0"/>
              <a:t> учатся, и добро науку </a:t>
            </a:r>
            <a:r>
              <a:rPr lang="ru-RU" sz="3200" b="1" i="1" dirty="0" err="1"/>
              <a:t>приемлютъ</a:t>
            </a:r>
            <a:r>
              <a:rPr lang="ru-RU" sz="3200" b="1" i="1" dirty="0"/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900" b="1" dirty="0"/>
              <a:t/>
            </a:r>
            <a:br>
              <a:rPr lang="ru-RU" sz="900" b="1" dirty="0"/>
            </a:br>
            <a:r>
              <a:rPr lang="ru-RU" sz="3200" b="1" i="1" dirty="0"/>
              <a:t>Из Казани пишут. На реке Соку нашли много </a:t>
            </a:r>
            <a:r>
              <a:rPr lang="ru-RU" sz="3200" b="1" i="1" u="sng" dirty="0"/>
              <a:t>нефти</a:t>
            </a:r>
            <a:r>
              <a:rPr lang="ru-RU" sz="3200" b="1" i="1" dirty="0"/>
              <a:t> и медной руды, из той руды медь выплавили </a:t>
            </a:r>
            <a:r>
              <a:rPr lang="ru-RU" sz="3200" b="1" i="1" dirty="0" err="1"/>
              <a:t>изрядну</a:t>
            </a:r>
            <a:r>
              <a:rPr lang="ru-RU" sz="3200" b="1" i="1" dirty="0"/>
              <a:t>, от чего чают немалую быть прибыль Московскому государству.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xmlns="" val="164935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08912" cy="619268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3400" b="1" dirty="0">
                <a:solidFill>
                  <a:schemeClr val="tx1"/>
                </a:solidFill>
              </a:rPr>
              <a:t>Новое летоисчисление: после 7170 </a:t>
            </a:r>
            <a:r>
              <a:rPr lang="ru-RU" sz="3400" b="1" dirty="0" smtClean="0">
                <a:solidFill>
                  <a:schemeClr val="tx1"/>
                </a:solidFill>
              </a:rPr>
              <a:t>года </a:t>
            </a:r>
            <a:r>
              <a:rPr lang="en-US" sz="3400" b="1" dirty="0" smtClean="0">
                <a:solidFill>
                  <a:schemeClr val="tx1"/>
                </a:solidFill>
              </a:rPr>
              <a:t>–</a:t>
            </a:r>
            <a:r>
              <a:rPr lang="ru-RU" sz="3400" b="1" dirty="0" smtClean="0">
                <a:solidFill>
                  <a:schemeClr val="tx1"/>
                </a:solidFill>
              </a:rPr>
              <a:t> 1700 (с </a:t>
            </a:r>
            <a:r>
              <a:rPr lang="ru-RU" sz="3400" b="1" dirty="0">
                <a:solidFill>
                  <a:schemeClr val="tx1"/>
                </a:solidFill>
              </a:rPr>
              <a:t>1 января, а не </a:t>
            </a:r>
            <a:r>
              <a:rPr lang="ru-RU" sz="3400" b="1" dirty="0" smtClean="0">
                <a:solidFill>
                  <a:schemeClr val="tx1"/>
                </a:solidFill>
              </a:rPr>
              <a:t>сентября).</a:t>
            </a:r>
          </a:p>
          <a:p>
            <a:pPr algn="l">
              <a:lnSpc>
                <a:spcPct val="120000"/>
              </a:lnSpc>
            </a:pPr>
            <a:r>
              <a:rPr lang="ru-RU" sz="3400" b="1" dirty="0" smtClean="0">
                <a:solidFill>
                  <a:schemeClr val="tx1"/>
                </a:solidFill>
              </a:rPr>
              <a:t>Правительствующий сенат (1711).</a:t>
            </a:r>
          </a:p>
          <a:p>
            <a:pPr algn="l">
              <a:lnSpc>
                <a:spcPct val="120000"/>
              </a:lnSpc>
            </a:pPr>
            <a:r>
              <a:rPr lang="ru-RU" sz="3400" b="1" dirty="0">
                <a:solidFill>
                  <a:schemeClr val="tx1"/>
                </a:solidFill>
              </a:rPr>
              <a:t>«Духовный регламент</a:t>
            </a:r>
            <a:r>
              <a:rPr lang="ru-RU" sz="3400" b="1" dirty="0" smtClean="0">
                <a:solidFill>
                  <a:schemeClr val="tx1"/>
                </a:solidFill>
              </a:rPr>
              <a:t>» (1721): отмена патриархата</a:t>
            </a:r>
            <a:r>
              <a:rPr lang="ru-RU" sz="3400" b="1" dirty="0">
                <a:solidFill>
                  <a:schemeClr val="tx1"/>
                </a:solidFill>
              </a:rPr>
              <a:t>, Святейший </a:t>
            </a:r>
            <a:r>
              <a:rPr lang="ru-RU" sz="3400" b="1" dirty="0" smtClean="0">
                <a:solidFill>
                  <a:schemeClr val="tx1"/>
                </a:solidFill>
              </a:rPr>
              <a:t>Синод под надзором обер-прокурора.</a:t>
            </a:r>
          </a:p>
          <a:p>
            <a:pPr algn="l">
              <a:lnSpc>
                <a:spcPct val="120000"/>
              </a:lnSpc>
            </a:pPr>
            <a:r>
              <a:rPr lang="ru-RU" sz="3400" b="1" dirty="0" smtClean="0">
                <a:solidFill>
                  <a:schemeClr val="tx1"/>
                </a:solidFill>
              </a:rPr>
              <a:t>Указ </a:t>
            </a:r>
            <a:r>
              <a:rPr lang="ru-RU" sz="3400" b="1" dirty="0">
                <a:solidFill>
                  <a:schemeClr val="tx1"/>
                </a:solidFill>
              </a:rPr>
              <a:t>о вольности </a:t>
            </a:r>
            <a:r>
              <a:rPr lang="ru-RU" sz="3400" b="1" dirty="0" smtClean="0">
                <a:solidFill>
                  <a:schemeClr val="tx1"/>
                </a:solidFill>
              </a:rPr>
              <a:t>брака (1722).</a:t>
            </a:r>
            <a:endParaRPr lang="ru-RU" sz="3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9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59046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Описание </a:t>
            </a:r>
            <a:r>
              <a:rPr lang="ru-RU" sz="3600" b="1" dirty="0"/>
              <a:t>«тезоименитства» Петра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1719 г.: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3300" b="1" i="1" dirty="0" smtClean="0"/>
              <a:t>Вся </a:t>
            </a:r>
            <a:r>
              <a:rPr lang="ru-RU" sz="3300" b="1" i="1" dirty="0"/>
              <a:t>чувства </a:t>
            </a:r>
            <a:r>
              <a:rPr lang="ru-RU" sz="3300" b="1" i="1" dirty="0" err="1"/>
              <a:t>насладилися</a:t>
            </a:r>
            <a:r>
              <a:rPr lang="ru-RU" sz="3300" b="1" i="1" dirty="0"/>
              <a:t>: </a:t>
            </a:r>
            <a:r>
              <a:rPr lang="ru-RU" sz="3300" b="1" i="1" u="sng" dirty="0"/>
              <a:t>зрение</a:t>
            </a:r>
            <a:r>
              <a:rPr lang="ru-RU" sz="3300" b="1" i="1" dirty="0"/>
              <a:t>, </a:t>
            </a:r>
            <a:r>
              <a:rPr lang="ru-RU" sz="3300" b="1" i="1" dirty="0" err="1"/>
              <a:t>видящи</a:t>
            </a:r>
            <a:r>
              <a:rPr lang="ru-RU" sz="3300" b="1" i="1" dirty="0"/>
              <a:t> неизреченную красоту различных древес в линию и перспективу расположенных, и фонтанами украшенных… </a:t>
            </a:r>
            <a:r>
              <a:rPr lang="ru-RU" sz="3300" b="1" i="1" u="sng" dirty="0" err="1"/>
              <a:t>Ухание</a:t>
            </a:r>
            <a:r>
              <a:rPr lang="ru-RU" sz="3300" b="1" i="1" dirty="0"/>
              <a:t> от благовонных цветов </a:t>
            </a:r>
            <a:r>
              <a:rPr lang="ru-RU" sz="3300" b="1" i="1" dirty="0" err="1"/>
              <a:t>имуще</a:t>
            </a:r>
            <a:r>
              <a:rPr lang="ru-RU" sz="3300" b="1" i="1" dirty="0"/>
              <a:t> свою сладость. </a:t>
            </a:r>
            <a:r>
              <a:rPr lang="ru-RU" sz="3300" b="1" i="1" u="sng" dirty="0" err="1"/>
              <a:t>Слышание</a:t>
            </a:r>
            <a:r>
              <a:rPr lang="ru-RU" sz="3300" b="1" i="1" dirty="0"/>
              <a:t> от </a:t>
            </a:r>
            <a:r>
              <a:rPr lang="ru-RU" sz="3300" b="1" i="1" dirty="0" err="1"/>
              <a:t>мусикииских</a:t>
            </a:r>
            <a:r>
              <a:rPr lang="ru-RU" sz="3300" b="1" i="1" dirty="0"/>
              <a:t> и трубных и пушечных гласов. </a:t>
            </a:r>
            <a:r>
              <a:rPr lang="ru-RU" sz="3300" b="1" i="1" u="sng" dirty="0"/>
              <a:t>Вкушение</a:t>
            </a:r>
            <a:r>
              <a:rPr lang="ru-RU" sz="3300" b="1" i="1" dirty="0"/>
              <a:t> от </a:t>
            </a:r>
            <a:r>
              <a:rPr lang="ru-RU" sz="3300" b="1" i="1" dirty="0" err="1"/>
              <a:t>различнаго</a:t>
            </a:r>
            <a:r>
              <a:rPr lang="ru-RU" sz="3300" b="1" i="1" dirty="0"/>
              <a:t> и </a:t>
            </a:r>
            <a:r>
              <a:rPr lang="ru-RU" sz="3300" b="1" i="1" dirty="0" err="1"/>
              <a:t>нещаднаго</a:t>
            </a:r>
            <a:r>
              <a:rPr lang="ru-RU" sz="3300" b="1" i="1" dirty="0"/>
              <a:t> пития. </a:t>
            </a:r>
            <a:r>
              <a:rPr lang="ru-RU" sz="3300" b="1" i="1" u="sng" dirty="0"/>
              <a:t>Осязание</a:t>
            </a:r>
            <a:r>
              <a:rPr lang="ru-RU" sz="3300" b="1" i="1" dirty="0"/>
              <a:t> </a:t>
            </a:r>
            <a:r>
              <a:rPr lang="ru-RU" sz="3300" b="1" i="1" dirty="0" err="1"/>
              <a:t>приемлюще</a:t>
            </a:r>
            <a:r>
              <a:rPr lang="ru-RU" sz="3300" b="1" i="1" dirty="0"/>
              <a:t> цветы к </a:t>
            </a:r>
            <a:r>
              <a:rPr lang="ru-RU" sz="3300" b="1" i="1" dirty="0" smtClean="0"/>
              <a:t>благоуханию.</a:t>
            </a:r>
            <a:endParaRPr lang="ru-RU" sz="3300" b="1" i="1" dirty="0"/>
          </a:p>
        </p:txBody>
      </p:sp>
    </p:spTree>
    <p:extLst>
      <p:ext uri="{BB962C8B-B14F-4D97-AF65-F5344CB8AC3E}">
        <p14:creationId xmlns:p14="http://schemas.microsoft.com/office/powerpoint/2010/main" xmlns="" val="2080025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80920" cy="56886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Мусин-Пушкин </a:t>
            </a:r>
            <a:r>
              <a:rPr lang="ru-RU" sz="3200" b="1" dirty="0" smtClean="0"/>
              <a:t>Федору </a:t>
            </a:r>
            <a:r>
              <a:rPr lang="ru-RU" sz="3200" b="1" dirty="0"/>
              <a:t>Поликарпову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об исправлении перевода </a:t>
            </a:r>
            <a:br>
              <a:rPr lang="ru-RU" sz="3200" b="1" dirty="0" smtClean="0"/>
            </a:br>
            <a:r>
              <a:rPr lang="ru-RU" sz="3200" b="1" dirty="0" smtClean="0"/>
              <a:t>"</a:t>
            </a:r>
            <a:r>
              <a:rPr lang="ru-RU" sz="3200" b="1" dirty="0"/>
              <a:t>Географии генеральной":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"</a:t>
            </a:r>
            <a:r>
              <a:rPr lang="ru-RU" sz="3600" b="1" dirty="0"/>
              <a:t>не высокими словами, но простым русским языком… высоких слов словенских класть не </a:t>
            </a:r>
            <a:r>
              <a:rPr lang="ru-RU" sz="3600" b="1" dirty="0" err="1"/>
              <a:t>надобеть</a:t>
            </a:r>
            <a:r>
              <a:rPr lang="ru-RU" sz="3600" b="1" dirty="0"/>
              <a:t>, но посольского приказу употреби слова".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xmlns="" val="10362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80920" cy="56886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Распоряжение </a:t>
            </a:r>
            <a:r>
              <a:rPr lang="ru-RU" sz="3200" b="1" dirty="0"/>
              <a:t>Петра синоду о составлении катехизиса (1724</a:t>
            </a:r>
            <a:r>
              <a:rPr lang="ru-RU" sz="3200" b="1" dirty="0" smtClean="0"/>
              <a:t>):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«просто </a:t>
            </a:r>
            <a:r>
              <a:rPr lang="ru-RU" sz="3600" b="1" dirty="0"/>
              <a:t>написать так, чтоб и поселянин знал, или на двое: </a:t>
            </a:r>
            <a:r>
              <a:rPr lang="ru-RU" sz="3600" b="1" u="sng" dirty="0" err="1"/>
              <a:t>поселяном</a:t>
            </a:r>
            <a:r>
              <a:rPr lang="ru-RU" sz="3600" b="1" u="sng" dirty="0"/>
              <a:t> </a:t>
            </a:r>
            <a:r>
              <a:rPr lang="ru-RU" sz="3600" b="1" u="sng" dirty="0" err="1"/>
              <a:t>простяе</a:t>
            </a:r>
            <a:r>
              <a:rPr lang="ru-RU" sz="3600" b="1" u="sng" dirty="0"/>
              <a:t>, а в городах покрасивее</a:t>
            </a:r>
            <a:r>
              <a:rPr lang="ru-RU" sz="3600" b="1" dirty="0"/>
              <a:t> для сладости слышащих, как вам удобнее </a:t>
            </a:r>
            <a:r>
              <a:rPr lang="ru-RU" sz="3600" b="1" dirty="0" smtClean="0"/>
              <a:t>покажется».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xmlns="" val="344008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61206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Любовная лирика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000" b="1" i="1" dirty="0"/>
              <a:t>… Хоть пойду в сады или в вертограды,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Не маю в сердце ни малой отрады: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Друг мой сердечный прочь отъезжает,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Меня, бедную, в горе оставляет…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За ревность мою легко мне </a:t>
            </a:r>
            <a:r>
              <a:rPr lang="ru-RU" sz="3000" b="1" i="1" dirty="0" err="1"/>
              <a:t>умрети</a:t>
            </a:r>
            <a:r>
              <a:rPr lang="ru-RU" sz="3000" b="1" i="1" dirty="0"/>
              <a:t>,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Вечный слух будет, ах! об моей смерти.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Пробью на мече свои белые перси.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/>
              <a:t>От чего умру, – ты сам, друг мой, </a:t>
            </a:r>
            <a:r>
              <a:rPr lang="ru-RU" sz="3000" b="1" i="1" dirty="0" smtClean="0"/>
              <a:t>веси.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1915376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05001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/>
              <a:t>Очей моих </a:t>
            </a:r>
            <a:r>
              <a:rPr lang="ru-RU" sz="3000" b="1" dirty="0" err="1"/>
              <a:t>преславному</a:t>
            </a:r>
            <a:r>
              <a:rPr lang="ru-RU" sz="3000" b="1" dirty="0"/>
              <a:t> свету</a:t>
            </a:r>
          </a:p>
          <a:p>
            <a:pPr algn="ctr"/>
            <a:r>
              <a:rPr lang="ru-RU" sz="3000" b="1" dirty="0"/>
              <a:t>И нелестному нашему совету.</a:t>
            </a:r>
          </a:p>
          <a:p>
            <a:pPr algn="ctr"/>
            <a:r>
              <a:rPr lang="ru-RU" sz="3000" b="1" dirty="0"/>
              <a:t>Здрава буди, душа моя, во </a:t>
            </a:r>
            <a:r>
              <a:rPr lang="ru-RU" sz="3000" b="1" dirty="0" err="1"/>
              <a:t>многия</a:t>
            </a:r>
            <a:r>
              <a:rPr lang="ru-RU" sz="3000" b="1" dirty="0"/>
              <a:t> лета</a:t>
            </a:r>
          </a:p>
          <a:p>
            <a:pPr algn="ctr"/>
            <a:r>
              <a:rPr lang="ru-RU" sz="3000" b="1" dirty="0"/>
              <a:t>И не забывай праведного твоего обета…</a:t>
            </a:r>
          </a:p>
          <a:p>
            <a:pPr algn="ctr"/>
            <a:r>
              <a:rPr lang="ru-RU" sz="3000" b="1" dirty="0"/>
              <a:t>И </a:t>
            </a:r>
            <a:r>
              <a:rPr lang="ru-RU" sz="3000" b="1" dirty="0" err="1"/>
              <a:t>тако</a:t>
            </a:r>
            <a:r>
              <a:rPr lang="ru-RU" sz="3000" b="1" dirty="0"/>
              <a:t> мне по тебе тошно –</a:t>
            </a:r>
          </a:p>
          <a:p>
            <a:pPr algn="ctr"/>
            <a:r>
              <a:rPr lang="ru-RU" sz="3000" b="1" dirty="0"/>
              <a:t>Как было </a:t>
            </a:r>
            <a:r>
              <a:rPr lang="ru-RU" sz="3000" b="1" dirty="0" err="1"/>
              <a:t>мошно</a:t>
            </a:r>
            <a:r>
              <a:rPr lang="ru-RU" sz="3000" b="1" dirty="0"/>
              <a:t>,</a:t>
            </a:r>
          </a:p>
          <a:p>
            <a:pPr algn="ctr"/>
            <a:r>
              <a:rPr lang="ru-RU" sz="3000" b="1" dirty="0"/>
              <a:t>И я бы </a:t>
            </a:r>
            <a:r>
              <a:rPr lang="ru-RU" sz="3000" b="1" dirty="0" err="1"/>
              <a:t>отселя</a:t>
            </a:r>
            <a:r>
              <a:rPr lang="ru-RU" sz="3000" b="1" dirty="0"/>
              <a:t> полетел</a:t>
            </a:r>
          </a:p>
          <a:p>
            <a:pPr algn="ctr"/>
            <a:r>
              <a:rPr lang="ru-RU" sz="3000" b="1" dirty="0"/>
              <a:t>И к тебе бы, душа моя, </a:t>
            </a:r>
            <a:r>
              <a:rPr lang="ru-RU" sz="3000" b="1" dirty="0" smtClean="0"/>
              <a:t>прилетел…</a:t>
            </a:r>
            <a:endParaRPr lang="ru-RU" sz="3000" b="1" dirty="0"/>
          </a:p>
          <a:p>
            <a:pPr algn="ctr"/>
            <a:r>
              <a:rPr lang="ru-RU" sz="3000" b="1" dirty="0" smtClean="0"/>
              <a:t>Лазоревой </a:t>
            </a:r>
            <a:r>
              <a:rPr lang="ru-RU" sz="3000" b="1" dirty="0"/>
              <a:t>мой </a:t>
            </a:r>
            <a:r>
              <a:rPr lang="ru-RU" sz="3000" b="1" dirty="0" err="1"/>
              <a:t>цветочик</a:t>
            </a:r>
            <a:r>
              <a:rPr lang="ru-RU" sz="3000" b="1" dirty="0"/>
              <a:t>,</a:t>
            </a:r>
          </a:p>
          <a:p>
            <a:pPr algn="ctr"/>
            <a:r>
              <a:rPr lang="ru-RU" sz="3000" b="1" dirty="0" err="1"/>
              <a:t>Наимилейши</a:t>
            </a:r>
            <a:r>
              <a:rPr lang="ru-RU" sz="3000" b="1" dirty="0"/>
              <a:t> мой </a:t>
            </a:r>
            <a:r>
              <a:rPr lang="ru-RU" sz="3000" b="1" dirty="0" err="1"/>
              <a:t>животочик</a:t>
            </a:r>
            <a:r>
              <a:rPr lang="ru-RU" sz="3000" b="1" dirty="0" smtClean="0"/>
              <a:t>…</a:t>
            </a:r>
          </a:p>
          <a:p>
            <a:pPr algn="ctr"/>
            <a:endParaRPr lang="ru-RU" sz="3000" b="1" dirty="0"/>
          </a:p>
          <a:p>
            <a:pPr algn="r"/>
            <a:r>
              <a:rPr lang="ru-RU" sz="2800" b="1" dirty="0" smtClean="0"/>
              <a:t>Денщик </a:t>
            </a:r>
            <a:r>
              <a:rPr lang="ru-RU" sz="2800" b="1" dirty="0"/>
              <a:t>Федора </a:t>
            </a:r>
            <a:r>
              <a:rPr lang="ru-RU" sz="2800" b="1" dirty="0" err="1" smtClean="0"/>
              <a:t>Цея</a:t>
            </a:r>
            <a:r>
              <a:rPr lang="ru-RU" sz="2800" b="1" dirty="0" smtClean="0"/>
              <a:t>, 1698 </a:t>
            </a:r>
            <a:r>
              <a:rPr lang="ru-RU" sz="2800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27282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/>
              <a:t>“</a:t>
            </a:r>
            <a:r>
              <a:rPr lang="ru-RU" sz="3400" b="1" dirty="0" err="1"/>
              <a:t>Гистория</a:t>
            </a:r>
            <a:r>
              <a:rPr lang="ru-RU" sz="3400" b="1" dirty="0"/>
              <a:t> о российском матросе Василии </a:t>
            </a:r>
            <a:r>
              <a:rPr lang="ru-RU" sz="3400" b="1" dirty="0" err="1"/>
              <a:t>Кориотском</a:t>
            </a:r>
            <a:r>
              <a:rPr lang="ru-RU" sz="3400" b="1" dirty="0"/>
              <a:t> и о прекрасной королевне Ираклии Флоренской земли</a:t>
            </a:r>
            <a:r>
              <a:rPr lang="ru-RU" sz="3400" b="1" dirty="0" smtClean="0"/>
              <a:t>”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В </a:t>
            </a:r>
            <a:r>
              <a:rPr lang="ru-RU" sz="3200" b="1" i="1" dirty="0"/>
              <a:t>Российских Европиях некоторый </a:t>
            </a:r>
            <a:r>
              <a:rPr lang="ru-RU" sz="3200" b="1" i="1" dirty="0" err="1"/>
              <a:t>живяше</a:t>
            </a:r>
            <a:r>
              <a:rPr lang="ru-RU" sz="3200" b="1" i="1" dirty="0"/>
              <a:t> дворянин, </a:t>
            </a:r>
            <a:r>
              <a:rPr lang="ru-RU" sz="3200" b="1" i="1" dirty="0" err="1"/>
              <a:t>имяше</a:t>
            </a:r>
            <a:r>
              <a:rPr lang="ru-RU" sz="3200" b="1" i="1" dirty="0"/>
              <a:t> имя ему Иоанн, по малой фамилии </a:t>
            </a:r>
            <a:r>
              <a:rPr lang="ru-RU" sz="3200" b="1" i="1" dirty="0" err="1"/>
              <a:t>Кориотской</a:t>
            </a:r>
            <a:r>
              <a:rPr lang="ru-RU" sz="3200" b="1" i="1" dirty="0"/>
              <a:t>. Имел у себя сына Василия, </a:t>
            </a:r>
            <a:r>
              <a:rPr lang="ru-RU" sz="3200" b="1" i="1" dirty="0" err="1"/>
              <a:t>лицем</a:t>
            </a:r>
            <a:r>
              <a:rPr lang="ru-RU" sz="3200" b="1" i="1" dirty="0"/>
              <a:t> зело прекрасна.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99156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Во единое же время указали маршировать и добирать младших матросов за моря в </a:t>
            </a:r>
            <a:r>
              <a:rPr lang="ru-RU" sz="3200" b="1" i="1" dirty="0" err="1"/>
              <a:t>Галандию</a:t>
            </a:r>
            <a:r>
              <a:rPr lang="ru-RU" sz="3200" b="1" i="1" dirty="0"/>
              <a:t>, для наук </a:t>
            </a:r>
            <a:r>
              <a:rPr lang="ru-RU" sz="3200" b="1" i="1" dirty="0" err="1"/>
              <a:t>арихметических</a:t>
            </a:r>
            <a:r>
              <a:rPr lang="ru-RU" sz="3200" b="1" i="1" dirty="0"/>
              <a:t> и разных </a:t>
            </a:r>
            <a:r>
              <a:rPr lang="ru-RU" sz="3200" b="1" i="1" dirty="0" smtClean="0"/>
              <a:t>языков.</a:t>
            </a:r>
          </a:p>
          <a:p>
            <a:r>
              <a:rPr lang="ru-RU" sz="3200" b="1" i="1" dirty="0" smtClean="0"/>
              <a:t>“</a:t>
            </a:r>
            <a:r>
              <a:rPr lang="ru-RU" sz="3200" b="1" i="1" dirty="0"/>
              <a:t>Молю </a:t>
            </a:r>
            <a:r>
              <a:rPr lang="ru-RU" sz="3200" b="1" i="1" dirty="0" err="1"/>
              <a:t>тя</a:t>
            </a:r>
            <a:r>
              <a:rPr lang="ru-RU" sz="3200" b="1" i="1" dirty="0"/>
              <a:t>, мой государь, ваша фамилия </a:t>
            </a:r>
            <a:r>
              <a:rPr lang="ru-RU" sz="3200" b="1" i="1" dirty="0" err="1"/>
              <a:t>како</a:t>
            </a:r>
            <a:r>
              <a:rPr lang="ru-RU" sz="3200" b="1" i="1" dirty="0"/>
              <a:t>, сюда </a:t>
            </a:r>
            <a:r>
              <a:rPr lang="ru-RU" sz="3200" b="1" i="1" dirty="0" err="1"/>
              <a:t>зайде</a:t>
            </a:r>
            <a:r>
              <a:rPr lang="ru-RU" sz="3200" b="1" i="1" dirty="0"/>
              <a:t> из </a:t>
            </a:r>
            <a:r>
              <a:rPr lang="ru-RU" sz="3200" b="1" i="1" dirty="0" err="1"/>
              <a:t>котораго</a:t>
            </a:r>
            <a:r>
              <a:rPr lang="ru-RU" sz="3200" b="1" i="1" dirty="0"/>
              <a:t> государства, понеже я у них разбойников до сего часу вас не </a:t>
            </a:r>
            <a:r>
              <a:rPr lang="ru-RU" sz="3200" b="1" i="1" dirty="0" err="1"/>
              <a:t>видала</a:t>
            </a:r>
            <a:r>
              <a:rPr lang="ru-RU" sz="3200" b="1" i="1" dirty="0"/>
              <a:t>, и вижу вас, что не их команды, но признаю вас быть </a:t>
            </a:r>
            <a:r>
              <a:rPr lang="ru-RU" sz="3200" b="1" i="1" dirty="0" err="1"/>
              <a:t>некотораго</a:t>
            </a:r>
            <a:r>
              <a:rPr lang="ru-RU" sz="3200" b="1" i="1" dirty="0"/>
              <a:t> кавалера</a:t>
            </a:r>
            <a:r>
              <a:rPr lang="ru-RU" sz="3200" b="1" dirty="0" smtClean="0"/>
              <a:t>”.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3772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92088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Табель о рангах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</a:rPr>
              <a:t>утверждена </a:t>
            </a:r>
            <a:r>
              <a:rPr lang="ru-RU" sz="3600" b="1" dirty="0">
                <a:solidFill>
                  <a:schemeClr val="tx1"/>
                </a:solidFill>
              </a:rPr>
              <a:t>24 января </a:t>
            </a:r>
            <a:r>
              <a:rPr lang="ru-RU" sz="3600" b="1" dirty="0" smtClean="0">
                <a:solidFill>
                  <a:schemeClr val="tx1"/>
                </a:solidFill>
              </a:rPr>
              <a:t>1722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ru-RU" sz="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400" b="1" dirty="0" smtClean="0">
                <a:solidFill>
                  <a:schemeClr val="tx1"/>
                </a:solidFill>
              </a:rPr>
              <a:t>1 </a:t>
            </a:r>
            <a:r>
              <a:rPr lang="ru-RU" sz="3400" b="1" dirty="0">
                <a:solidFill>
                  <a:schemeClr val="tx1"/>
                </a:solidFill>
              </a:rPr>
              <a:t>и </a:t>
            </a:r>
            <a:r>
              <a:rPr lang="ru-RU" sz="3400" b="1" dirty="0" smtClean="0">
                <a:solidFill>
                  <a:schemeClr val="tx1"/>
                </a:solidFill>
              </a:rPr>
              <a:t>2 класс</a:t>
            </a:r>
            <a:r>
              <a:rPr lang="be-BY" sz="3400" b="1" dirty="0" smtClean="0">
                <a:solidFill>
                  <a:schemeClr val="tx1"/>
                </a:solidFill>
              </a:rPr>
              <a:t>ы</a:t>
            </a:r>
            <a:r>
              <a:rPr lang="ru-RU" sz="3400" b="1" dirty="0" smtClean="0">
                <a:solidFill>
                  <a:schemeClr val="tx1"/>
                </a:solidFill>
              </a:rPr>
              <a:t> «</a:t>
            </a:r>
            <a:r>
              <a:rPr lang="ru-RU" sz="3400" b="1" dirty="0">
                <a:solidFill>
                  <a:schemeClr val="tx1"/>
                </a:solidFill>
              </a:rPr>
              <a:t>высокопревосходительство»,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400" b="1" dirty="0" smtClean="0">
                <a:solidFill>
                  <a:schemeClr val="tx1"/>
                </a:solidFill>
              </a:rPr>
              <a:t>3 </a:t>
            </a:r>
            <a:r>
              <a:rPr lang="ru-RU" sz="3400" b="1" dirty="0">
                <a:solidFill>
                  <a:schemeClr val="tx1"/>
                </a:solidFill>
              </a:rPr>
              <a:t>и </a:t>
            </a:r>
            <a:r>
              <a:rPr lang="ru-RU" sz="3400" b="1" dirty="0" smtClean="0">
                <a:solidFill>
                  <a:schemeClr val="tx1"/>
                </a:solidFill>
              </a:rPr>
              <a:t>4 </a:t>
            </a:r>
            <a:r>
              <a:rPr lang="ru-RU" sz="3400" b="1" dirty="0">
                <a:solidFill>
                  <a:schemeClr val="tx1"/>
                </a:solidFill>
              </a:rPr>
              <a:t>– «превосходительство»,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400" b="1" dirty="0" smtClean="0">
                <a:solidFill>
                  <a:schemeClr val="tx1"/>
                </a:solidFill>
              </a:rPr>
              <a:t>5 </a:t>
            </a:r>
            <a:r>
              <a:rPr lang="ru-RU" sz="3400" b="1" dirty="0">
                <a:solidFill>
                  <a:schemeClr val="tx1"/>
                </a:solidFill>
              </a:rPr>
              <a:t>– «высокородие»,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3400" b="1" dirty="0" smtClean="0">
                <a:solidFill>
                  <a:srgbClr val="C00000"/>
                </a:solidFill>
              </a:rPr>
              <a:t>Иван Петров</a:t>
            </a:r>
            <a:r>
              <a:rPr lang="ru-RU" sz="3400" b="1" u="sng" dirty="0" smtClean="0">
                <a:solidFill>
                  <a:srgbClr val="C00000"/>
                </a:solidFill>
              </a:rPr>
              <a:t>ич</a:t>
            </a:r>
            <a:r>
              <a:rPr lang="ru-RU" sz="3400" b="1" dirty="0" smtClean="0">
                <a:solidFill>
                  <a:srgbClr val="C00000"/>
                </a:solidFill>
              </a:rPr>
              <a:t> Иванов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</a:rPr>
              <a:t>6–8 </a:t>
            </a:r>
            <a:r>
              <a:rPr lang="ru-RU" sz="3400" b="1" dirty="0">
                <a:solidFill>
                  <a:schemeClr val="tx1"/>
                </a:solidFill>
              </a:rPr>
              <a:t>– «высокоблагородие»,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3400" b="1" dirty="0">
                <a:solidFill>
                  <a:srgbClr val="C00000"/>
                </a:solidFill>
              </a:rPr>
              <a:t>Иван </a:t>
            </a:r>
            <a:r>
              <a:rPr lang="ru-RU" sz="3400" b="1" dirty="0" smtClean="0">
                <a:solidFill>
                  <a:srgbClr val="C00000"/>
                </a:solidFill>
              </a:rPr>
              <a:t>Петров </a:t>
            </a:r>
            <a:r>
              <a:rPr lang="ru-RU" sz="3400" b="1" dirty="0">
                <a:solidFill>
                  <a:srgbClr val="C00000"/>
                </a:solidFill>
              </a:rPr>
              <a:t>Иванов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</a:rPr>
              <a:t>9–14 </a:t>
            </a:r>
            <a:r>
              <a:rPr lang="ru-RU" sz="3400" b="1" dirty="0">
                <a:solidFill>
                  <a:schemeClr val="tx1"/>
                </a:solidFill>
              </a:rPr>
              <a:t>– «благородие</a:t>
            </a:r>
            <a:r>
              <a:rPr lang="ru-RU" sz="3400" b="1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3400" b="1" dirty="0">
                <a:solidFill>
                  <a:srgbClr val="C00000"/>
                </a:solidFill>
              </a:rPr>
              <a:t>Иван </a:t>
            </a:r>
            <a:r>
              <a:rPr lang="ru-RU" sz="3400" b="1" dirty="0" smtClean="0">
                <a:solidFill>
                  <a:srgbClr val="C00000"/>
                </a:solidFill>
              </a:rPr>
              <a:t>Иванов</a:t>
            </a:r>
            <a:endParaRPr lang="ru-RU" sz="3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31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208912" cy="6192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4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Инженерная и арифметические школы, латинская академия,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школа гардемаринов, Морская академия. 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Академия наук (1722 ). 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Повеление из монастырей прислать в синод рукописи хроник (1719).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Переводы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Аптека и аптечный сад, госпитали и анатомические театры.</a:t>
            </a:r>
          </a:p>
        </p:txBody>
      </p:sp>
    </p:spTree>
    <p:extLst>
      <p:ext uri="{BB962C8B-B14F-4D97-AF65-F5344CB8AC3E}">
        <p14:creationId xmlns:p14="http://schemas.microsoft.com/office/powerpoint/2010/main" xmlns="" val="328528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80920" cy="56886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Новые заимствования</a:t>
            </a:r>
            <a:br>
              <a:rPr lang="ru-RU" sz="36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административные: </a:t>
            </a:r>
            <a:r>
              <a:rPr lang="ru-RU" sz="3200" b="1" i="1" dirty="0"/>
              <a:t>ранг, патент, штраф, полицмейстер, ордер, камергер, канцлер, арестовать, </a:t>
            </a:r>
            <a:r>
              <a:rPr lang="ru-RU" sz="3200" b="1" i="1" dirty="0" smtClean="0"/>
              <a:t>конфисковать</a:t>
            </a:r>
            <a:r>
              <a:rPr lang="ru-RU" sz="3200" b="1" dirty="0" smtClean="0"/>
              <a:t>;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военные</a:t>
            </a:r>
            <a:r>
              <a:rPr lang="ru-RU" sz="3200" b="1" dirty="0"/>
              <a:t>: </a:t>
            </a:r>
            <a:r>
              <a:rPr lang="ru-RU" sz="3200" b="1" i="1" dirty="0"/>
              <a:t>брешь, бастион, гарнизон, пароль, лафет, юнкер, </a:t>
            </a:r>
            <a:r>
              <a:rPr lang="ru-RU" sz="3200" b="1" i="1" dirty="0" smtClean="0"/>
              <a:t>вахтер;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dirty="0" smtClean="0"/>
              <a:t>ремесленные:</a:t>
            </a:r>
            <a:r>
              <a:rPr lang="ru-RU" sz="3200" b="1" i="1" dirty="0" smtClean="0"/>
              <a:t> стамеска</a:t>
            </a:r>
            <a:r>
              <a:rPr lang="ru-RU" sz="3200" b="1" i="1" dirty="0"/>
              <a:t>, </a:t>
            </a:r>
            <a:r>
              <a:rPr lang="ru-RU" sz="3200" b="1" i="1" dirty="0" smtClean="0"/>
              <a:t>дрель,</a:t>
            </a:r>
            <a:r>
              <a:rPr lang="ru-RU" sz="3200" b="1" dirty="0" smtClean="0"/>
              <a:t> </a:t>
            </a:r>
            <a:r>
              <a:rPr lang="ru-RU" sz="3200" b="1" i="1" dirty="0"/>
              <a:t>верстак, винт, кран, </a:t>
            </a:r>
            <a:r>
              <a:rPr lang="ru-RU" sz="3200" b="1" i="1" dirty="0" smtClean="0"/>
              <a:t>клапан,</a:t>
            </a:r>
            <a:r>
              <a:rPr lang="ru-RU" sz="3200" b="1" dirty="0" smtClean="0"/>
              <a:t> </a:t>
            </a:r>
            <a:r>
              <a:rPr lang="ru-RU" sz="3200" b="1" i="1" dirty="0" smtClean="0"/>
              <a:t>слесарь,</a:t>
            </a:r>
            <a:r>
              <a:rPr lang="ru-RU" sz="3200" b="1" dirty="0" smtClean="0"/>
              <a:t> </a:t>
            </a:r>
            <a:r>
              <a:rPr lang="ru-RU" sz="3200" b="1" i="1" dirty="0"/>
              <a:t>дратва, рашпиль, вакса, клейстер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0866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80920" cy="5688632"/>
          </a:xfrm>
        </p:spPr>
        <p:txBody>
          <a:bodyPr>
            <a:normAutofit/>
          </a:bodyPr>
          <a:lstStyle/>
          <a:p>
            <a:r>
              <a:rPr lang="ru-RU" sz="3400" b="1" dirty="0" smtClean="0"/>
              <a:t>Кальки</a:t>
            </a:r>
            <a:br>
              <a:rPr lang="ru-RU" sz="34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/>
              <a:t>искусство – </a:t>
            </a:r>
            <a:r>
              <a:rPr lang="ru-RU" sz="3200" b="1" i="1" dirty="0" err="1"/>
              <a:t>experientia</a:t>
            </a:r>
            <a:r>
              <a:rPr lang="ru-RU" sz="3200" b="1" i="1" dirty="0"/>
              <a:t>;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вменение</a:t>
            </a:r>
            <a:r>
              <a:rPr lang="ru-RU" sz="3200" b="1" i="1" dirty="0"/>
              <a:t> – </a:t>
            </a:r>
            <a:r>
              <a:rPr lang="ru-RU" sz="3200" b="1" i="1" dirty="0" err="1"/>
              <a:t>imputatio</a:t>
            </a:r>
            <a:r>
              <a:rPr lang="ru-RU" sz="3200" b="1" i="1" dirty="0"/>
              <a:t>; обязательство – </a:t>
            </a:r>
            <a:r>
              <a:rPr lang="ru-RU" sz="3200" b="1" i="1" dirty="0" err="1"/>
              <a:t>obligatio</a:t>
            </a:r>
            <a:r>
              <a:rPr lang="ru-RU" sz="3200" b="1" i="1" dirty="0"/>
              <a:t>;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договоры</a:t>
            </a:r>
            <a:r>
              <a:rPr lang="ru-RU" sz="3200" b="1" i="1" dirty="0"/>
              <a:t> – </a:t>
            </a:r>
            <a:r>
              <a:rPr lang="ru-RU" sz="3200" b="1" i="1" dirty="0" err="1"/>
              <a:t>pacta</a:t>
            </a:r>
            <a:r>
              <a:rPr lang="ru-RU" sz="3200" b="1" i="1" dirty="0"/>
              <a:t>;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отрицательный</a:t>
            </a:r>
            <a:r>
              <a:rPr lang="ru-RU" sz="3200" b="1" i="1" dirty="0"/>
              <a:t> – </a:t>
            </a:r>
            <a:r>
              <a:rPr lang="ru-RU" sz="3200" b="1" i="1" dirty="0" err="1"/>
              <a:t>negativus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427710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257"/>
            <a:ext cx="7920880" cy="6060079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“Юности честное зерцало</a:t>
            </a:r>
            <a:r>
              <a:rPr lang="ru-RU" sz="3600" b="1" dirty="0" smtClean="0"/>
              <a:t>” (1719 </a:t>
            </a:r>
            <a:r>
              <a:rPr lang="ru-RU" sz="3600" b="1" dirty="0"/>
              <a:t>г</a:t>
            </a:r>
            <a:r>
              <a:rPr lang="ru-RU" sz="3600" b="1" dirty="0" smtClean="0"/>
              <a:t>.) : 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300" b="1" i="1" dirty="0" smtClean="0"/>
              <a:t>“</a:t>
            </a:r>
            <a:r>
              <a:rPr lang="ru-RU" sz="3300" b="1" i="1" dirty="0" err="1"/>
              <a:t>Младыя</a:t>
            </a:r>
            <a:r>
              <a:rPr lang="ru-RU" sz="3300" b="1" i="1" dirty="0"/>
              <a:t> отроки, которые приехали из чужестранных краев, и языков с великим иждивением научились, оные имеют подражать и тщатся, чтобы их не забыть, но совершеннее в них обучиться: а именно чтением полезных книг, и чрез </a:t>
            </a:r>
            <a:r>
              <a:rPr lang="ru-RU" sz="3300" b="1" i="1" dirty="0" err="1"/>
              <a:t>обходительство</a:t>
            </a:r>
            <a:r>
              <a:rPr lang="ru-RU" sz="3300" b="1" i="1" dirty="0"/>
              <a:t> с другими, а иногда что-либо в них писать и компоновать, да бы не позабыть языков”</a:t>
            </a:r>
            <a:r>
              <a:rPr lang="ru-RU" sz="33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5443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257"/>
            <a:ext cx="7920880" cy="606007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Три </a:t>
            </a:r>
            <a:r>
              <a:rPr lang="ru-RU" sz="3600" b="1" dirty="0"/>
              <a:t>цели общения на иностранных языках: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“</a:t>
            </a:r>
            <a:r>
              <a:rPr lang="ru-RU" sz="3600" b="1" i="1" dirty="0" err="1"/>
              <a:t>Младыя</a:t>
            </a:r>
            <a:r>
              <a:rPr lang="ru-RU" sz="3600" b="1" i="1" dirty="0"/>
              <a:t> отроки должны всегда между собою говорить иностранными языки, дабы те навыкнуть могли: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900" b="1" i="1" dirty="0" smtClean="0"/>
              <a:t/>
            </a:r>
            <a:br>
              <a:rPr lang="ru-RU" sz="900" b="1" i="1" dirty="0" smtClean="0"/>
            </a:br>
            <a:r>
              <a:rPr lang="ru-RU" sz="3600" b="1" i="1" dirty="0" smtClean="0"/>
              <a:t>а </a:t>
            </a:r>
            <a:r>
              <a:rPr lang="ru-RU" sz="3600" b="1" i="1" dirty="0"/>
              <a:t>особливо когда им что тайное </a:t>
            </a:r>
            <a:r>
              <a:rPr lang="ru-RU" sz="3600" b="1" i="1" dirty="0" err="1"/>
              <a:t>говорити</a:t>
            </a:r>
            <a:r>
              <a:rPr lang="ru-RU" sz="3600" b="1" i="1" dirty="0"/>
              <a:t> </a:t>
            </a:r>
            <a:r>
              <a:rPr lang="ru-RU" sz="3600" b="1" i="1" dirty="0" err="1"/>
              <a:t>случитса</a:t>
            </a:r>
            <a:r>
              <a:rPr lang="ru-RU" sz="3600" b="1" i="1" dirty="0"/>
              <a:t>, чтоб слуги и служанки дознаться не могли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900" b="1" i="1" dirty="0" smtClean="0"/>
              <a:t/>
            </a:r>
            <a:br>
              <a:rPr lang="ru-RU" sz="900" b="1" i="1" dirty="0" smtClean="0"/>
            </a:br>
            <a:r>
              <a:rPr lang="ru-RU" sz="3600" b="1" i="1" dirty="0" smtClean="0"/>
              <a:t>и </a:t>
            </a:r>
            <a:r>
              <a:rPr lang="ru-RU" sz="3600" b="1" i="1" dirty="0"/>
              <a:t>чтоб можно их от других не знающих болванов распознать</a:t>
            </a:r>
            <a:r>
              <a:rPr lang="ru-RU" sz="3600" b="1" dirty="0"/>
              <a:t>”.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8983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09637" cy="61631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Стольник Петр </a:t>
            </a:r>
            <a:r>
              <a:rPr lang="ru-RU" sz="3600" b="1" dirty="0"/>
              <a:t>Андреевич </a:t>
            </a:r>
            <a:r>
              <a:rPr lang="ru-RU" sz="3600" b="1" dirty="0" smtClean="0"/>
              <a:t>Толстой:</a:t>
            </a:r>
            <a:br>
              <a:rPr lang="ru-RU" sz="3600" b="1" dirty="0" smtClean="0"/>
            </a:br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3200" b="1" i="1" dirty="0"/>
              <a:t>В бытность мою в Венеции были оперы в пяти </a:t>
            </a:r>
            <a:r>
              <a:rPr lang="ru-RU" sz="3200" b="1" i="1" dirty="0" smtClean="0"/>
              <a:t>местах; </a:t>
            </a:r>
            <a:r>
              <a:rPr lang="ru-RU" sz="3200" b="1" i="1" dirty="0"/>
              <a:t>те </a:t>
            </a:r>
            <a:r>
              <a:rPr lang="ru-RU" sz="3200" b="1" i="1" dirty="0" smtClean="0"/>
              <a:t>палаты, </a:t>
            </a:r>
            <a:r>
              <a:rPr lang="ru-RU" sz="3200" b="1" i="1" dirty="0"/>
              <a:t>в которых те оперы бывают, великие круглые, называют их </a:t>
            </a:r>
            <a:r>
              <a:rPr lang="ru-RU" sz="3200" b="1" i="1" dirty="0" err="1"/>
              <a:t>италианцы</a:t>
            </a:r>
            <a:r>
              <a:rPr lang="ru-RU" sz="3200" b="1" i="1" dirty="0"/>
              <a:t> </a:t>
            </a:r>
            <a:r>
              <a:rPr lang="ru-RU" sz="3200" b="1" i="1" u="sng" dirty="0" err="1"/>
              <a:t>Театрумъ</a:t>
            </a:r>
            <a:r>
              <a:rPr lang="ru-RU" sz="3200" b="1" i="1" dirty="0"/>
              <a:t>, в тех </a:t>
            </a:r>
            <a:r>
              <a:rPr lang="ru-RU" sz="3200" b="1" i="1" dirty="0" err="1"/>
              <a:t>полатах</a:t>
            </a:r>
            <a:r>
              <a:rPr lang="ru-RU" sz="3200" b="1" i="1" dirty="0"/>
              <a:t> поделаны </a:t>
            </a:r>
            <a:r>
              <a:rPr lang="ru-RU" sz="3200" b="1" i="1" dirty="0" smtClean="0"/>
              <a:t>чуланы </a:t>
            </a:r>
            <a:r>
              <a:rPr lang="ru-RU" sz="3200" b="1" i="1" dirty="0"/>
              <a:t>многие в пять рядов вверх и бывает тех чуланов в оном </a:t>
            </a:r>
            <a:r>
              <a:rPr lang="ru-RU" sz="3200" b="1" i="1" dirty="0" err="1"/>
              <a:t>театруме</a:t>
            </a:r>
            <a:r>
              <a:rPr lang="ru-RU" sz="3200" b="1" i="1" dirty="0"/>
              <a:t> 200, а в ином 300 и больше... </a:t>
            </a:r>
            <a:r>
              <a:rPr lang="ru-RU" sz="3200" b="1" i="1" dirty="0" err="1"/>
              <a:t>полъ</a:t>
            </a:r>
            <a:r>
              <a:rPr lang="ru-RU" sz="3200" b="1" i="1" dirty="0"/>
              <a:t> сделан мало накось к тому месту, где </a:t>
            </a:r>
            <a:r>
              <a:rPr lang="ru-RU" sz="3200" b="1" i="1" dirty="0" smtClean="0"/>
              <a:t>играют, </a:t>
            </a:r>
            <a:r>
              <a:rPr lang="ru-RU" sz="3200" b="1" i="1" dirty="0"/>
              <a:t>ниже и поставлены стулья и скамейки, чтобы одним из-за других было видно...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84743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49442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11892</TotalTime>
  <Words>574</Words>
  <Application>Microsoft Office PowerPoint</Application>
  <PresentationFormat>Экран (4:3)</PresentationFormat>
  <Paragraphs>83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Смена культурно-языковой ситуации в Петровскую эпоху</vt:lpstr>
      <vt:lpstr>Слайд 2</vt:lpstr>
      <vt:lpstr>Слайд 3</vt:lpstr>
      <vt:lpstr>Слайд 4</vt:lpstr>
      <vt:lpstr>Новые заимствования  административные: ранг, патент, штраф, полицмейстер, ордер, камергер, канцлер, арестовать, конфисковать;   военные: брешь, бастион, гарнизон, пароль, лафет, юнкер, вахтер;  ремесленные: стамеска, дрель, верстак, винт, кран, клапан, слесарь, дратва, рашпиль, вакса, клейстер</vt:lpstr>
      <vt:lpstr>Кальки  искусство – experientia;  вменение – imputatio; обязательство – obligatio;  договоры – pacta;  отрицательный – negativus</vt:lpstr>
      <vt:lpstr>“Юности честное зерцало” (1719 г.) :   “Младыя отроки, которые приехали из чужестранных краев, и языков с великим иждивением научились, оные имеют подражать и тщатся, чтобы их не забыть, но совершеннее в них обучиться: а именно чтением полезных книг, и чрез обходительство с другими, а иногда что-либо в них писать и компоновать, да бы не позабыть языков”. </vt:lpstr>
      <vt:lpstr>Три цели общения на иностранных языках:  “Младыя отроки должны всегда между собою говорить иностранными языки, дабы те навыкнуть могли:   а особливо когда им что тайное говорити случитса, чтоб слуги и служанки дознаться не могли   и чтоб можно их от других не знающих болванов распознать”.</vt:lpstr>
      <vt:lpstr>Стольник Петр Андреевич Толстой:  В бытность мою в Венеции были оперы в пяти местах; те палаты, в которых те оперы бывают, великие круглые, называют их италианцы Театрумъ, в тех полатах поделаны чуланы многие в пять рядов вверх и бывает тех чуланов в оном театруме 200, а в ином 300 и больше... полъ сделан мало накось к тому месту, где играют, ниже и поставлены стулья и скамейки, чтобы одним из-за других было видно...</vt:lpstr>
      <vt:lpstr>Князь Борис Иванович Куракин:  “В ту свою бытность был инаморат славную хорошеством одною читадинку называлася Signora Francescha Rota, которую имел за медрессу во всю ту свою бытность. И был тако inamorato, что ни часу не мог без нея быть, которая коштовала мне в те два месяца 1000 червонных. И расстался с великою плачью и печалью, аж до сих пор из сердца моего тот amor не может выдти, и, чаю, не выдет, и взял на меморию ее персону и обещал к ней опять возвратиться”.</vt:lpstr>
      <vt:lpstr>Слайд 11</vt:lpstr>
      <vt:lpstr>Слайд 12</vt:lpstr>
      <vt:lpstr>Слайд 13</vt:lpstr>
      <vt:lpstr>Слайд 14</vt:lpstr>
      <vt:lpstr>Светский политес  «Юности честное зерцало»,  «Приклады, како пишутся комплименты разные»,  «Комплименты или образцы, как писать письма к разным особам»  Обращение на «вы», клише «Милостивый государь», «Ваш покорный слуга».</vt:lpstr>
      <vt:lpstr>Слайд 16</vt:lpstr>
      <vt:lpstr>Слайд 17</vt:lpstr>
      <vt:lpstr>Слайд 18</vt:lpstr>
      <vt:lpstr>Повелением его величества московские школы умножаются, и 45 человек слушаютъ философию, и уже диалектику окончили.  В математической штюрманской школе больше 300 человекъ учатся, и добро науку приемлютъ.  Из Казани пишут. На реке Соку нашли много нефти и медной руды, из той руды медь выплавили изрядну, от чего чают немалую быть прибыль Московскому государству.</vt:lpstr>
      <vt:lpstr>Описание «тезоименитства» Петра  в 1719 г.:   Вся чувства насладилися: зрение, видящи неизреченную красоту различных древес в линию и перспективу расположенных, и фонтанами украшенных… Ухание от благовонных цветов имуще свою сладость. Слышание от мусикииских и трубных и пушечных гласов. Вкушение от различнаго и нещаднаго пития. Осязание приемлюще цветы к благоуханию.</vt:lpstr>
      <vt:lpstr>Мусин-Пушкин Федору Поликарпову  об исправлении перевода  "Географии генеральной":   "не высокими словами, но простым русским языком… высоких слов словенских класть не надобеть, но посольского приказу употреби слова".</vt:lpstr>
      <vt:lpstr>Распоряжение Петра синоду о составлении катехизиса (1724):  «просто написать так, чтоб и поселянин знал, или на двое: поселяном простяе, а в городах покрасивее для сладости слышащих, как вам удобнее покажется».</vt:lpstr>
      <vt:lpstr>Любовная лирика  … Хоть пойду в сады или в вертограды, Не маю в сердце ни малой отрады: Друг мой сердечный прочь отъезжает, Меня, бедную, в горе оставляет… За ревность мою легко мне умрети, Вечный слух будет, ах! об моей смерти. Пробью на мече свои белые перси.  От чего умру, – ты сам, друг мой, веси.</vt:lpstr>
      <vt:lpstr>Слайд 24</vt:lpstr>
      <vt:lpstr>Слайд 25</vt:lpstr>
      <vt:lpstr>Слайд 26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литературного языка как раздел языкознания</dc:title>
  <dc:creator>Пользователь</dc:creator>
  <cp:lastModifiedBy>Пользователь</cp:lastModifiedBy>
  <cp:revision>157</cp:revision>
  <dcterms:created xsi:type="dcterms:W3CDTF">2013-02-14T12:16:36Z</dcterms:created>
  <dcterms:modified xsi:type="dcterms:W3CDTF">2013-12-31T06:36:24Z</dcterms:modified>
</cp:coreProperties>
</file>