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08" r:id="rId2"/>
  </p:sldMasterIdLst>
  <p:notesMasterIdLst>
    <p:notesMasterId r:id="rId48"/>
  </p:notesMasterIdLst>
  <p:sldIdLst>
    <p:sldId id="256" r:id="rId3"/>
    <p:sldId id="274" r:id="rId4"/>
    <p:sldId id="260" r:id="rId5"/>
    <p:sldId id="313" r:id="rId6"/>
    <p:sldId id="297" r:id="rId7"/>
    <p:sldId id="293" r:id="rId8"/>
    <p:sldId id="299" r:id="rId9"/>
    <p:sldId id="294" r:id="rId10"/>
    <p:sldId id="298" r:id="rId11"/>
    <p:sldId id="275" r:id="rId12"/>
    <p:sldId id="316" r:id="rId13"/>
    <p:sldId id="264" r:id="rId14"/>
    <p:sldId id="265" r:id="rId15"/>
    <p:sldId id="304" r:id="rId16"/>
    <p:sldId id="305" r:id="rId17"/>
    <p:sldId id="317" r:id="rId18"/>
    <p:sldId id="318" r:id="rId19"/>
    <p:sldId id="263" r:id="rId20"/>
    <p:sldId id="267" r:id="rId21"/>
    <p:sldId id="319" r:id="rId22"/>
    <p:sldId id="314" r:id="rId23"/>
    <p:sldId id="266" r:id="rId24"/>
    <p:sldId id="287" r:id="rId25"/>
    <p:sldId id="333" r:id="rId26"/>
    <p:sldId id="334" r:id="rId27"/>
    <p:sldId id="335" r:id="rId28"/>
    <p:sldId id="306" r:id="rId29"/>
    <p:sldId id="307" r:id="rId30"/>
    <p:sldId id="286" r:id="rId31"/>
    <p:sldId id="291" r:id="rId32"/>
    <p:sldId id="296" r:id="rId33"/>
    <p:sldId id="315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8" r:id="rId42"/>
    <p:sldId id="327" r:id="rId43"/>
    <p:sldId id="329" r:id="rId44"/>
    <p:sldId id="330" r:id="rId45"/>
    <p:sldId id="331" r:id="rId46"/>
    <p:sldId id="332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theme" Target="theme/theme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96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9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9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96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96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59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7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602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09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915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597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82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86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82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713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05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853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567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87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56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10.04.2017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2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Проблема кодификации нового литературного языка в первой половине XVIII в.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10 (1)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832648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chemeClr val="tx1"/>
                </a:solidFill>
              </a:rPr>
              <a:t>1731 г. краткая русская грамматика, В.Е. </a:t>
            </a:r>
            <a:r>
              <a:rPr lang="ru-RU" sz="3400" b="1" dirty="0" err="1">
                <a:solidFill>
                  <a:schemeClr val="tx1"/>
                </a:solidFill>
              </a:rPr>
              <a:t>Адодурова</a:t>
            </a:r>
            <a:r>
              <a:rPr lang="ru-RU" sz="3400" b="1" dirty="0">
                <a:solidFill>
                  <a:schemeClr val="tx1"/>
                </a:solidFill>
              </a:rPr>
              <a:t> (приложение к Немецко-латинско-русскому словарю), 45 страниц. </a:t>
            </a:r>
            <a:endParaRPr lang="ru-RU" sz="3400" b="1" dirty="0" smtClean="0">
              <a:solidFill>
                <a:schemeClr val="tx1"/>
              </a:solidFill>
            </a:endParaRPr>
          </a:p>
          <a:p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Рукописная грамматика </a:t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В.Е. </a:t>
            </a:r>
            <a:r>
              <a:rPr lang="ru-RU" sz="3400" b="1" dirty="0" err="1" smtClean="0">
                <a:solidFill>
                  <a:schemeClr val="tx1"/>
                </a:solidFill>
              </a:rPr>
              <a:t>Адодурова</a:t>
            </a:r>
            <a:r>
              <a:rPr lang="ru-RU" sz="3400" b="1" dirty="0" smtClean="0">
                <a:solidFill>
                  <a:schemeClr val="tx1"/>
                </a:solidFill>
              </a:rPr>
              <a:t> </a:t>
            </a:r>
            <a:r>
              <a:rPr lang="ru-RU" sz="3400" b="1" dirty="0">
                <a:solidFill>
                  <a:schemeClr val="tx1"/>
                </a:solidFill>
              </a:rPr>
              <a:t>1738–1739 гг</a:t>
            </a:r>
            <a:r>
              <a:rPr lang="ru-RU" sz="3400" b="1" dirty="0" smtClean="0">
                <a:solidFill>
                  <a:schemeClr val="tx1"/>
                </a:solidFill>
              </a:rPr>
              <a:t>. была переведена на шведский язык и в 1750 г. издана в Стокгольме </a:t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М. </a:t>
            </a:r>
            <a:r>
              <a:rPr lang="ru-RU" sz="3400" b="1" dirty="0" err="1" smtClean="0">
                <a:solidFill>
                  <a:schemeClr val="tx1"/>
                </a:solidFill>
              </a:rPr>
              <a:t>Грёнингом</a:t>
            </a:r>
            <a:r>
              <a:rPr lang="ru-RU" sz="3400" b="1" dirty="0" smtClean="0">
                <a:solidFill>
                  <a:schemeClr val="tx1"/>
                </a:solidFill>
              </a:rPr>
              <a:t>.</a:t>
            </a:r>
            <a:endParaRPr lang="ru-RU" sz="3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77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Лингвистическая концепция </a:t>
            </a:r>
            <a:r>
              <a:rPr lang="ru-RU" b="1" dirty="0" smtClean="0"/>
              <a:t>М.В</a:t>
            </a:r>
            <a:r>
              <a:rPr lang="ru-RU" b="1" dirty="0"/>
              <a:t>. Ломоносова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10 (</a:t>
            </a:r>
            <a:r>
              <a:rPr lang="ru-RU" b="1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280920" cy="6264696"/>
          </a:xfrm>
        </p:spPr>
        <p:txBody>
          <a:bodyPr>
            <a:normAutofit/>
          </a:bodyPr>
          <a:lstStyle/>
          <a:p>
            <a:pPr algn="l"/>
            <a:r>
              <a:rPr lang="ru-RU" sz="3400" b="1" dirty="0" smtClean="0"/>
              <a:t>Заметки на полях книги </a:t>
            </a:r>
            <a:br>
              <a:rPr lang="ru-RU" sz="3400" b="1" dirty="0" smtClean="0"/>
            </a:br>
            <a:r>
              <a:rPr lang="ru-RU" sz="3400" b="1" dirty="0" smtClean="0"/>
              <a:t>В</a:t>
            </a:r>
            <a:r>
              <a:rPr lang="ru-RU" sz="3400" b="1" dirty="0"/>
              <a:t>. К. Тредиаковского “Новый и краткий способ к сложению российских стихов” (СПб., 1735</a:t>
            </a:r>
            <a:r>
              <a:rPr lang="ru-RU" sz="3400" b="1" dirty="0" smtClean="0"/>
              <a:t>):</a:t>
            </a:r>
            <a:br>
              <a:rPr lang="ru-RU" sz="3400" b="1" dirty="0" smtClean="0"/>
            </a:br>
            <a:r>
              <a:rPr lang="ru-RU" sz="3400" b="1" dirty="0" smtClean="0"/>
              <a:t/>
            </a:r>
            <a:br>
              <a:rPr lang="ru-RU" sz="3400" b="1" dirty="0" smtClean="0"/>
            </a:br>
            <a:r>
              <a:rPr lang="ru-RU" sz="3400" b="1" i="1" dirty="0" smtClean="0"/>
              <a:t>Новым </a:t>
            </a:r>
            <a:r>
              <a:rPr lang="ru-RU" sz="3400" b="1" i="1" dirty="0"/>
              <a:t>словам не надобно старых </a:t>
            </a:r>
            <a:r>
              <a:rPr lang="ru-RU" sz="3400" b="1" i="1" dirty="0" err="1"/>
              <a:t>окончаниев</a:t>
            </a:r>
            <a:r>
              <a:rPr lang="ru-RU" sz="3400" b="1" i="1" dirty="0"/>
              <a:t> давать, которые </a:t>
            </a:r>
            <a:r>
              <a:rPr lang="ru-RU" sz="3400" b="1" i="1" dirty="0" smtClean="0"/>
              <a:t>неупотребительны.</a:t>
            </a:r>
            <a:endParaRPr lang="ru-RU" sz="3400" b="1" i="1" dirty="0"/>
          </a:p>
        </p:txBody>
      </p:sp>
    </p:spTree>
    <p:extLst>
      <p:ext uri="{BB962C8B-B14F-4D97-AF65-F5344CB8AC3E}">
        <p14:creationId xmlns:p14="http://schemas.microsoft.com/office/powerpoint/2010/main" val="16493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8064896" cy="5904656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/>
              <a:t>“О пользе книг церковных в российском языке” (1758</a:t>
            </a:r>
            <a:r>
              <a:rPr lang="ru-RU" sz="3600" b="1" dirty="0" smtClean="0"/>
              <a:t>)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Церковнославянский </a:t>
            </a:r>
            <a:r>
              <a:rPr lang="ru-RU" sz="3200" b="1" dirty="0"/>
              <a:t>язык </a:t>
            </a:r>
            <a:r>
              <a:rPr lang="ru-RU" sz="3200" b="1" dirty="0" smtClean="0"/>
              <a:t>–</a:t>
            </a:r>
            <a:r>
              <a:rPr lang="en-US" sz="3200" b="1" dirty="0" smtClean="0"/>
              <a:t> </a:t>
            </a:r>
            <a:r>
              <a:rPr lang="ru-RU" sz="3200" b="1" dirty="0" smtClean="0"/>
              <a:t>источник </a:t>
            </a:r>
            <a:r>
              <a:rPr lang="ru-RU" sz="3200" b="1" dirty="0"/>
              <a:t>“греческого изобилия</a:t>
            </a:r>
            <a:r>
              <a:rPr lang="ru-RU" sz="3200" b="1" dirty="0" smtClean="0"/>
              <a:t>”:</a:t>
            </a:r>
            <a:br>
              <a:rPr lang="ru-RU" sz="3200" b="1" dirty="0" smtClean="0"/>
            </a:br>
            <a:r>
              <a:rPr lang="ru-RU" sz="3200" b="1" dirty="0" smtClean="0"/>
              <a:t>“</a:t>
            </a:r>
            <a:r>
              <a:rPr lang="ru-RU" sz="3200" b="1" dirty="0"/>
              <a:t>Оттуда умножаем довольство российского слова, которое и собственным своим достатком велико и к приятию греческих красот посредством </a:t>
            </a:r>
            <a:r>
              <a:rPr lang="ru-RU" sz="3200" b="1" dirty="0" err="1"/>
              <a:t>славенского</a:t>
            </a:r>
            <a:r>
              <a:rPr lang="ru-RU" sz="3200" b="1" dirty="0"/>
              <a:t> сродно”</a:t>
            </a:r>
            <a:endParaRPr lang="ru-RU" sz="3300" b="1" i="1" dirty="0"/>
          </a:p>
        </p:txBody>
      </p:sp>
    </p:spTree>
    <p:extLst>
      <p:ext uri="{BB962C8B-B14F-4D97-AF65-F5344CB8AC3E}">
        <p14:creationId xmlns:p14="http://schemas.microsoft.com/office/powerpoint/2010/main" val="208002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200" b="1" i="1" dirty="0"/>
              <a:t>Народ российский, по великому пространству обитающий, не взирая на дальние расстояния, говорит повсюду вразумительным друг другу языком в городах и селах. Напротив того, в некоторых других государствах, например, в Германии, баварский крестьянин мало разумеет </a:t>
            </a:r>
            <a:r>
              <a:rPr lang="ru-RU" sz="3200" b="1" i="1" dirty="0" err="1"/>
              <a:t>бранденбурского</a:t>
            </a:r>
            <a:r>
              <a:rPr lang="ru-RU" sz="3200" b="1" i="1" dirty="0"/>
              <a:t> или швабского, хотя все того же немецкого </a:t>
            </a:r>
            <a:r>
              <a:rPr lang="ru-RU" sz="3200" b="1" i="1" dirty="0" smtClean="0"/>
              <a:t>народа.</a:t>
            </a:r>
            <a:endParaRPr lang="ru-RU" sz="3400" b="1" dirty="0"/>
          </a:p>
        </p:txBody>
      </p:sp>
    </p:spTree>
    <p:extLst>
      <p:ext uri="{BB962C8B-B14F-4D97-AF65-F5344CB8AC3E}">
        <p14:creationId xmlns:p14="http://schemas.microsoft.com/office/powerpoint/2010/main" val="10362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568863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Теория трех штилей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3 </a:t>
            </a:r>
            <a:r>
              <a:rPr lang="ru-RU" sz="3600" b="1" dirty="0"/>
              <a:t>группы </a:t>
            </a:r>
            <a:r>
              <a:rPr lang="ru-RU" sz="3600" b="1" dirty="0" smtClean="0"/>
              <a:t>речений: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1</a:t>
            </a:r>
            <a:r>
              <a:rPr lang="ru-RU" sz="3200" b="1" dirty="0"/>
              <a:t>. </a:t>
            </a:r>
            <a:r>
              <a:rPr lang="ru-RU" sz="3200" b="1" dirty="0" err="1"/>
              <a:t>Славенороссийские</a:t>
            </a:r>
            <a:r>
              <a:rPr lang="ru-RU" sz="3200" b="1" dirty="0"/>
              <a:t>: «речения, которые у древних </a:t>
            </a:r>
            <a:r>
              <a:rPr lang="ru-RU" sz="3200" b="1" dirty="0" smtClean="0"/>
              <a:t>славян </a:t>
            </a:r>
            <a:r>
              <a:rPr lang="ru-RU" sz="3200" b="1" dirty="0"/>
              <a:t>и ныне у россиян общеупотребительны» </a:t>
            </a:r>
            <a:r>
              <a:rPr lang="ru-RU" sz="3200" b="1" i="1" dirty="0"/>
              <a:t>(бог, слава, рука)</a:t>
            </a:r>
            <a:r>
              <a:rPr lang="ru-RU" sz="3200" b="1" dirty="0"/>
              <a:t>.</a:t>
            </a:r>
            <a:br>
              <a:rPr lang="ru-RU" sz="3200" b="1" dirty="0"/>
            </a:b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400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2</a:t>
            </a:r>
            <a:r>
              <a:rPr lang="ru-RU" sz="3200" b="1" dirty="0"/>
              <a:t>. </a:t>
            </a:r>
            <a:r>
              <a:rPr lang="ru-RU" sz="3200" b="1" dirty="0" err="1"/>
              <a:t>Славенские</a:t>
            </a:r>
            <a:r>
              <a:rPr lang="ru-RU" sz="3200" b="1" dirty="0"/>
              <a:t>: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а) «речения</a:t>
            </a:r>
            <a:r>
              <a:rPr lang="ru-RU" sz="3200" b="1" dirty="0"/>
              <a:t>, кои… мало употребляются, а особливо в разговорах, однако всем грамотным вразумительны» </a:t>
            </a:r>
            <a:r>
              <a:rPr lang="ru-RU" sz="3200" b="1" i="1" dirty="0"/>
              <a:t>(отверзаю, насаждаю, взываю)</a:t>
            </a:r>
            <a:r>
              <a:rPr lang="ru-RU" sz="3200" b="1" dirty="0"/>
              <a:t>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б) «неупотребительные </a:t>
            </a:r>
            <a:r>
              <a:rPr lang="ru-RU" sz="3200" b="1" dirty="0"/>
              <a:t>и весьма обветшалые речения» </a:t>
            </a:r>
            <a:r>
              <a:rPr lang="ru-RU" sz="3200" b="1" i="1" dirty="0"/>
              <a:t>(</a:t>
            </a:r>
            <a:r>
              <a:rPr lang="ru-RU" sz="3200" b="1" i="1" dirty="0" err="1"/>
              <a:t>рясна</a:t>
            </a:r>
            <a:r>
              <a:rPr lang="ru-RU" sz="3200" b="1" i="1" dirty="0"/>
              <a:t>, </a:t>
            </a:r>
            <a:r>
              <a:rPr lang="ru-RU" sz="3200" b="1" i="1" dirty="0" err="1"/>
              <a:t>овогды</a:t>
            </a:r>
            <a:r>
              <a:rPr lang="ru-RU" sz="3200" b="1" i="1" dirty="0" smtClean="0"/>
              <a:t>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71893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280920" cy="5688632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/>
              <a:t>3</a:t>
            </a:r>
            <a:r>
              <a:rPr lang="ru-RU" sz="3200" b="1" dirty="0"/>
              <a:t>. Российская лексика:</a:t>
            </a:r>
            <a:br>
              <a:rPr lang="ru-RU" sz="3200" b="1" dirty="0"/>
            </a:br>
            <a:r>
              <a:rPr lang="ru-RU" sz="3200" b="1" dirty="0" smtClean="0"/>
              <a:t>а) </a:t>
            </a:r>
            <a:r>
              <a:rPr lang="ru-RU" sz="3200" b="1" dirty="0"/>
              <a:t>«слова, которых нет в церковных книгах, русские по происхождению» </a:t>
            </a:r>
            <a:r>
              <a:rPr lang="ru-RU" sz="3200" b="1" i="1" dirty="0"/>
              <a:t>(говорю, ручей, который, пока, лишь)</a:t>
            </a:r>
            <a:r>
              <a:rPr lang="ru-RU" sz="3200" b="1" dirty="0"/>
              <a:t>;</a:t>
            </a:r>
            <a:br>
              <a:rPr lang="ru-RU" sz="3200" b="1" dirty="0"/>
            </a:br>
            <a:r>
              <a:rPr lang="ru-RU" sz="3200" b="1" dirty="0"/>
              <a:t>2) «презренные слова», или просторечные, диалектизмы, вульгаризмы, которые ни в каком стиле употребить не пристойно, как только в «подлых комедиях». </a:t>
            </a:r>
          </a:p>
        </p:txBody>
      </p:sp>
    </p:spTree>
    <p:extLst>
      <p:ext uri="{BB962C8B-B14F-4D97-AF65-F5344CB8AC3E}">
        <p14:creationId xmlns:p14="http://schemas.microsoft.com/office/powerpoint/2010/main" val="51213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5904656"/>
          </a:xfrm>
        </p:spPr>
        <p:txBody>
          <a:bodyPr>
            <a:normAutofit/>
          </a:bodyPr>
          <a:lstStyle/>
          <a:p>
            <a:r>
              <a:rPr lang="ru-RU" sz="3600" b="1" dirty="0"/>
              <a:t>Высокий </a:t>
            </a:r>
            <a:r>
              <a:rPr lang="ru-RU" sz="3600" b="1" dirty="0" smtClean="0"/>
              <a:t>штиль</a:t>
            </a:r>
            <a:br>
              <a:rPr lang="ru-RU" sz="3600" b="1" dirty="0" smtClean="0"/>
            </a:b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Общеславянские слова </a:t>
            </a:r>
            <a:r>
              <a:rPr lang="ru-RU" sz="3600" b="1" dirty="0"/>
              <a:t>и не </a:t>
            </a:r>
            <a:r>
              <a:rPr lang="ru-RU" sz="3600" b="1" dirty="0" smtClean="0"/>
              <a:t>устаревшие старославянские. 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Жанры: героические </a:t>
            </a:r>
            <a:r>
              <a:rPr lang="ru-RU" sz="3600" b="1" dirty="0"/>
              <a:t>поэмы, оды, «праздничные речи о важных материях».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16075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93257"/>
            <a:ext cx="8352928" cy="6060079"/>
          </a:xfrm>
        </p:spPr>
        <p:txBody>
          <a:bodyPr>
            <a:normAutofit fontScale="90000"/>
          </a:bodyPr>
          <a:lstStyle/>
          <a:p>
            <a:r>
              <a:rPr lang="ru-RU" sz="3800" b="1" dirty="0"/>
              <a:t>Средний </a:t>
            </a:r>
            <a:r>
              <a:rPr lang="ru-RU" sz="3800" b="1" dirty="0" smtClean="0"/>
              <a:t>штиль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Русские слова</a:t>
            </a:r>
            <a:r>
              <a:rPr lang="en-US" sz="3600" b="1" dirty="0" smtClean="0"/>
              <a:t> (1 </a:t>
            </a:r>
            <a:r>
              <a:rPr lang="ru-RU" sz="3600" b="1" dirty="0" smtClean="0"/>
              <a:t>и</a:t>
            </a:r>
            <a:r>
              <a:rPr lang="en-US" sz="3600" b="1" dirty="0" smtClean="0"/>
              <a:t> </a:t>
            </a:r>
            <a:r>
              <a:rPr lang="ru-RU" sz="3600" b="1" dirty="0" smtClean="0"/>
              <a:t>3 группы</a:t>
            </a:r>
            <a:r>
              <a:rPr lang="en-US" sz="3600" b="1" dirty="0" smtClean="0"/>
              <a:t>)</a:t>
            </a:r>
            <a:r>
              <a:rPr lang="ru-RU" sz="3600" b="1" dirty="0" smtClean="0"/>
              <a:t>. </a:t>
            </a:r>
            <a:br>
              <a:rPr lang="ru-RU" sz="3600" b="1" dirty="0" smtClean="0"/>
            </a:br>
            <a:r>
              <a:rPr lang="ru-RU" sz="900" b="1" dirty="0" smtClean="0"/>
              <a:t/>
            </a:r>
            <a:br>
              <a:rPr lang="ru-RU" sz="900" b="1" dirty="0" smtClean="0"/>
            </a:br>
            <a:r>
              <a:rPr lang="ru-RU" sz="3600" b="1" dirty="0" smtClean="0"/>
              <a:t>Можно </a:t>
            </a:r>
            <a:r>
              <a:rPr lang="ru-RU" sz="3600" b="1" dirty="0"/>
              <a:t>употреблять и старославянизмы, но с осторожностью, «чтобы слог не казался надутым».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900" b="1" dirty="0"/>
              <a:t/>
            </a:r>
            <a:br>
              <a:rPr lang="ru-RU" sz="900" b="1" dirty="0"/>
            </a:br>
            <a:r>
              <a:rPr lang="ru-RU" sz="3600" b="1" dirty="0" smtClean="0"/>
              <a:t>Допустимы просторечные </a:t>
            </a:r>
            <a:r>
              <a:rPr lang="ru-RU" sz="3600" b="1" dirty="0"/>
              <a:t>слова,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но не </a:t>
            </a:r>
            <a:r>
              <a:rPr lang="ru-RU" sz="3600" b="1" dirty="0"/>
              <a:t>слишком «низкие».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900" b="1" dirty="0" smtClean="0"/>
              <a:t/>
            </a:r>
            <a:br>
              <a:rPr lang="ru-RU" sz="900" b="1" dirty="0" smtClean="0"/>
            </a:br>
            <a:r>
              <a:rPr lang="ru-RU" sz="3600" b="1" dirty="0" smtClean="0"/>
              <a:t>Не смешивать старославянские </a:t>
            </a:r>
            <a:r>
              <a:rPr lang="ru-RU" sz="3600" b="1" dirty="0"/>
              <a:t>слова с </a:t>
            </a:r>
            <a:r>
              <a:rPr lang="ru-RU" sz="3600" b="1" dirty="0" smtClean="0"/>
              <a:t>просторечием (стилевая ровность). </a:t>
            </a:r>
            <a:br>
              <a:rPr lang="ru-RU" sz="3600" b="1" dirty="0" smtClean="0"/>
            </a:b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20544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208912" cy="61926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400" b="1" dirty="0" smtClean="0">
                <a:solidFill>
                  <a:schemeClr val="tx1"/>
                </a:solidFill>
              </a:rPr>
              <a:t>Кризис литературного языка</a:t>
            </a:r>
          </a:p>
          <a:p>
            <a:pPr algn="l"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 err="1" smtClean="0">
                <a:solidFill>
                  <a:schemeClr val="tx1"/>
                </a:solidFill>
              </a:rPr>
              <a:t>Книжно</a:t>
            </a:r>
            <a:r>
              <a:rPr lang="ru-RU" b="1" dirty="0" smtClean="0">
                <a:solidFill>
                  <a:schemeClr val="tx1"/>
                </a:solidFill>
              </a:rPr>
              <a:t>-славянский </a:t>
            </a:r>
            <a:r>
              <a:rPr lang="ru-RU" b="1" dirty="0">
                <a:solidFill>
                  <a:schemeClr val="tx1"/>
                </a:solidFill>
              </a:rPr>
              <a:t>язык </a:t>
            </a:r>
            <a:r>
              <a:rPr lang="ru-RU" b="1" dirty="0" smtClean="0">
                <a:solidFill>
                  <a:schemeClr val="tx1"/>
                </a:solidFill>
              </a:rPr>
              <a:t>был </a:t>
            </a:r>
            <a:r>
              <a:rPr lang="ru-RU" b="1" dirty="0">
                <a:solidFill>
                  <a:schemeClr val="tx1"/>
                </a:solidFill>
              </a:rPr>
              <a:t>непригоден </a:t>
            </a:r>
            <a:r>
              <a:rPr lang="ru-RU" b="1" dirty="0" smtClean="0">
                <a:solidFill>
                  <a:schemeClr val="tx1"/>
                </a:solidFill>
              </a:rPr>
              <a:t>для светской письменности: </a:t>
            </a:r>
          </a:p>
          <a:p>
            <a:pPr marL="514350" indent="-514350" algn="l">
              <a:lnSpc>
                <a:spcPct val="120000"/>
              </a:lnSpc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связь </a:t>
            </a:r>
            <a:r>
              <a:rPr lang="ru-RU" b="1" dirty="0">
                <a:solidFill>
                  <a:schemeClr val="tx1"/>
                </a:solidFill>
              </a:rPr>
              <a:t>с церковной </a:t>
            </a:r>
            <a:r>
              <a:rPr lang="ru-RU" b="1" dirty="0" smtClean="0">
                <a:solidFill>
                  <a:schemeClr val="tx1"/>
                </a:solidFill>
              </a:rPr>
              <a:t>литературой препятствовала обновлению лексики </a:t>
            </a:r>
            <a:r>
              <a:rPr lang="ru-RU" b="1" dirty="0">
                <a:solidFill>
                  <a:schemeClr val="tx1"/>
                </a:solidFill>
              </a:rPr>
              <a:t>и синтаксиса,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 algn="l">
              <a:lnSpc>
                <a:spcPct val="120000"/>
              </a:lnSpc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высокая окраска </a:t>
            </a:r>
            <a:r>
              <a:rPr lang="ru-RU" b="1" dirty="0">
                <a:solidFill>
                  <a:schemeClr val="tx1"/>
                </a:solidFill>
              </a:rPr>
              <a:t>этого языка </a:t>
            </a:r>
            <a:r>
              <a:rPr lang="ru-RU" b="1" dirty="0" smtClean="0">
                <a:solidFill>
                  <a:schemeClr val="tx1"/>
                </a:solidFill>
              </a:rPr>
              <a:t>противоречила практицизму </a:t>
            </a:r>
            <a:r>
              <a:rPr lang="ru-RU" b="1" dirty="0">
                <a:solidFill>
                  <a:schemeClr val="tx1"/>
                </a:solidFill>
              </a:rPr>
              <a:t>новых видов письменности.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250899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93257"/>
            <a:ext cx="8352928" cy="606007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Жанры: </a:t>
            </a:r>
            <a:br>
              <a:rPr lang="ru-RU" sz="3600" b="1" dirty="0" smtClean="0"/>
            </a:br>
            <a:r>
              <a:rPr lang="ru-RU" sz="3600" b="1" dirty="0" smtClean="0"/>
              <a:t>театральные </a:t>
            </a:r>
            <a:r>
              <a:rPr lang="ru-RU" sz="3600" b="1" dirty="0"/>
              <a:t>произведения, стихотворные дружеские письма, сатиры, эклоги, </a:t>
            </a:r>
            <a:r>
              <a:rPr lang="ru-RU" sz="3600" b="1" dirty="0" smtClean="0"/>
              <a:t>элегии, </a:t>
            </a:r>
            <a:r>
              <a:rPr lang="ru-RU" sz="3600" b="1" dirty="0"/>
              <a:t>описание «дел достопамятных и учений благородных».</a:t>
            </a:r>
            <a:endParaRPr lang="ru-RU" sz="3300" b="1" dirty="0"/>
          </a:p>
        </p:txBody>
      </p:sp>
    </p:spTree>
    <p:extLst>
      <p:ext uri="{BB962C8B-B14F-4D97-AF65-F5344CB8AC3E}">
        <p14:creationId xmlns:p14="http://schemas.microsoft.com/office/powerpoint/2010/main" val="123641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93257"/>
            <a:ext cx="7920880" cy="6060079"/>
          </a:xfrm>
        </p:spPr>
        <p:txBody>
          <a:bodyPr>
            <a:normAutofit fontScale="90000"/>
          </a:bodyPr>
          <a:lstStyle/>
          <a:p>
            <a:r>
              <a:rPr lang="ru-RU" sz="3800" b="1" dirty="0"/>
              <a:t>Низкий </a:t>
            </a:r>
            <a:r>
              <a:rPr lang="ru-RU" sz="3800" b="1" dirty="0" smtClean="0"/>
              <a:t>штиль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Только </a:t>
            </a:r>
            <a:r>
              <a:rPr lang="ru-RU" sz="3600" b="1" dirty="0"/>
              <a:t>русские </a:t>
            </a:r>
            <a:r>
              <a:rPr lang="ru-RU" sz="3600" b="1" dirty="0" smtClean="0"/>
              <a:t>слова (1 и 3 группы). Допускает </a:t>
            </a:r>
            <a:r>
              <a:rPr lang="ru-RU" sz="3600" b="1" dirty="0"/>
              <a:t>«по рассмотрению» даже простонародную лексику.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Жанры: </a:t>
            </a:r>
            <a:r>
              <a:rPr lang="ru-RU" sz="3600" b="1" dirty="0"/>
              <a:t>комедии, увеселительные эпиграммы, песни, дружеские письма в прозе, «изложение обыкновенных дел».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898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09637" cy="6163101"/>
          </a:xfrm>
        </p:spPr>
        <p:txBody>
          <a:bodyPr>
            <a:normAutofit/>
          </a:bodyPr>
          <a:lstStyle/>
          <a:p>
            <a:r>
              <a:rPr lang="ru-RU" sz="3400" b="1" dirty="0"/>
              <a:t>Таким старательным и осторожным употреблением сродного нам коренного </a:t>
            </a:r>
            <a:r>
              <a:rPr lang="ru-RU" sz="3400" b="1" dirty="0" err="1"/>
              <a:t>Славенского</a:t>
            </a:r>
            <a:r>
              <a:rPr lang="ru-RU" sz="3400" b="1" dirty="0"/>
              <a:t> языка купно с Российским отвратятся дикие и странные слова нелепости, входящие к нам из чужих языков... и </a:t>
            </a:r>
            <a:r>
              <a:rPr lang="ru-RU" sz="3400" b="1" dirty="0" smtClean="0"/>
              <a:t>Российский </a:t>
            </a:r>
            <a:r>
              <a:rPr lang="ru-RU" sz="3400" b="1" dirty="0"/>
              <a:t>язык в полной силе, красоте и богатстве переменам и упадку </a:t>
            </a:r>
            <a:r>
              <a:rPr lang="ru-RU" sz="3400" b="1" dirty="0" err="1"/>
              <a:t>неподвержен</a:t>
            </a:r>
            <a:r>
              <a:rPr lang="ru-RU" sz="3400" b="1" dirty="0"/>
              <a:t> утвердится...</a:t>
            </a:r>
          </a:p>
        </p:txBody>
      </p:sp>
    </p:spTree>
    <p:extLst>
      <p:ext uri="{BB962C8B-B14F-4D97-AF65-F5344CB8AC3E}">
        <p14:creationId xmlns:p14="http://schemas.microsoft.com/office/powerpoint/2010/main" val="21847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04664"/>
            <a:ext cx="8681645" cy="6163101"/>
          </a:xfrm>
        </p:spPr>
        <p:txBody>
          <a:bodyPr>
            <a:noAutofit/>
          </a:bodyPr>
          <a:lstStyle/>
          <a:p>
            <a:r>
              <a:rPr lang="ru-RU" sz="3400" b="1" dirty="0"/>
              <a:t>Теория </a:t>
            </a:r>
            <a:r>
              <a:rPr lang="ru-RU" sz="3400" b="1" dirty="0" smtClean="0"/>
              <a:t>Ломоносова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400" b="1" dirty="0" smtClean="0"/>
              <a:t> </a:t>
            </a:r>
            <a:br>
              <a:rPr lang="ru-RU" sz="3400" b="1" dirty="0" smtClean="0"/>
            </a:br>
            <a:r>
              <a:rPr lang="ru-RU" sz="3200" b="1" dirty="0" smtClean="0">
                <a:latin typeface="+mn-lt"/>
              </a:rPr>
              <a:t>а</a:t>
            </a:r>
            <a:r>
              <a:rPr lang="ru-RU" sz="3200" b="1" dirty="0">
                <a:latin typeface="+mn-lt"/>
              </a:rPr>
              <a:t>) свидетельствовала об ограничении употребления </a:t>
            </a:r>
            <a:r>
              <a:rPr lang="ru-RU" sz="3200" b="1" dirty="0" smtClean="0">
                <a:latin typeface="+mn-lt"/>
              </a:rPr>
              <a:t>старославянизмов </a:t>
            </a:r>
            <a:r>
              <a:rPr lang="ru-RU" sz="3200" b="1" dirty="0">
                <a:latin typeface="+mn-lt"/>
              </a:rPr>
              <a:t>в русском литературном языке;</a:t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б) утверждала жизнеспособность коренного русского </a:t>
            </a:r>
            <a:r>
              <a:rPr lang="ru-RU" sz="3200" b="1" dirty="0" smtClean="0">
                <a:latin typeface="+mn-lt"/>
              </a:rPr>
              <a:t>слова;</a:t>
            </a:r>
            <a:r>
              <a:rPr lang="ru-RU" sz="3200" b="1" dirty="0">
                <a:latin typeface="+mn-lt"/>
              </a:rPr>
              <a:t/>
            </a:r>
            <a:br>
              <a:rPr lang="ru-RU" sz="3200" b="1" dirty="0">
                <a:latin typeface="+mn-lt"/>
              </a:rPr>
            </a:br>
            <a:r>
              <a:rPr lang="ru-RU" sz="3200" b="1" dirty="0">
                <a:latin typeface="+mn-lt"/>
              </a:rPr>
              <a:t>в) указывала, что старославянские </a:t>
            </a:r>
            <a:r>
              <a:rPr lang="ru-RU" sz="3200" b="1" dirty="0" smtClean="0">
                <a:latin typeface="+mn-lt"/>
              </a:rPr>
              <a:t>элементы </a:t>
            </a:r>
            <a:r>
              <a:rPr lang="ru-RU" sz="3200" b="1" dirty="0">
                <a:latin typeface="+mn-lt"/>
              </a:rPr>
              <a:t>не могут быть совершенно </a:t>
            </a:r>
            <a:r>
              <a:rPr lang="ru-RU" sz="3200" b="1" dirty="0" smtClean="0">
                <a:latin typeface="+mn-lt"/>
              </a:rPr>
              <a:t>изгнаны </a:t>
            </a:r>
            <a:r>
              <a:rPr lang="ru-RU" sz="3200" b="1" dirty="0">
                <a:latin typeface="+mn-lt"/>
              </a:rPr>
              <a:t>из русского литературного языка.</a:t>
            </a:r>
          </a:p>
        </p:txBody>
      </p:sp>
    </p:spTree>
    <p:extLst>
      <p:ext uri="{BB962C8B-B14F-4D97-AF65-F5344CB8AC3E}">
        <p14:creationId xmlns:p14="http://schemas.microsoft.com/office/powerpoint/2010/main" val="22820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766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tx1"/>
                </a:solidFill>
              </a:rPr>
              <a:t>1620 г. </a:t>
            </a:r>
            <a:r>
              <a:rPr lang="ru-RU" sz="3600" b="1" dirty="0" smtClean="0">
                <a:solidFill>
                  <a:schemeClr val="tx1"/>
                </a:solidFill>
              </a:rPr>
              <a:t>«</a:t>
            </a:r>
            <a:r>
              <a:rPr lang="ru-RU" sz="3600" b="1" dirty="0">
                <a:solidFill>
                  <a:schemeClr val="tx1"/>
                </a:solidFill>
              </a:rPr>
              <a:t>Книги суть риторики двои по </a:t>
            </a:r>
            <a:r>
              <a:rPr lang="ru-RU" sz="3600" b="1" dirty="0" err="1">
                <a:solidFill>
                  <a:schemeClr val="tx1"/>
                </a:solidFill>
              </a:rPr>
              <a:t>тонку</a:t>
            </a:r>
            <a:r>
              <a:rPr lang="ru-RU" sz="3600" b="1" dirty="0">
                <a:solidFill>
                  <a:schemeClr val="tx1"/>
                </a:solidFill>
              </a:rPr>
              <a:t> в </a:t>
            </a:r>
            <a:r>
              <a:rPr lang="ru-RU" sz="3600" b="1" dirty="0" err="1">
                <a:solidFill>
                  <a:schemeClr val="tx1"/>
                </a:solidFill>
              </a:rPr>
              <a:t>вопросех</a:t>
            </a:r>
            <a:r>
              <a:rPr lang="ru-RU" sz="3600" b="1" dirty="0">
                <a:solidFill>
                  <a:schemeClr val="tx1"/>
                </a:solidFill>
              </a:rPr>
              <a:t> списаны, </a:t>
            </a:r>
            <a:r>
              <a:rPr lang="ru-RU" sz="3600" b="1" dirty="0" err="1">
                <a:solidFill>
                  <a:schemeClr val="tx1"/>
                </a:solidFill>
              </a:rPr>
              <a:t>скораго</a:t>
            </a:r>
            <a:r>
              <a:rPr lang="ru-RU" sz="3600" b="1" dirty="0">
                <a:solidFill>
                  <a:schemeClr val="tx1"/>
                </a:solidFill>
              </a:rPr>
              <a:t> и </a:t>
            </a:r>
            <a:r>
              <a:rPr lang="ru-RU" sz="3600" b="1" dirty="0" err="1">
                <a:solidFill>
                  <a:schemeClr val="tx1"/>
                </a:solidFill>
              </a:rPr>
              <a:t>удобнаго</a:t>
            </a:r>
            <a:r>
              <a:rPr lang="ru-RU" sz="3600" b="1" dirty="0">
                <a:solidFill>
                  <a:schemeClr val="tx1"/>
                </a:solidFill>
              </a:rPr>
              <a:t> ради научения</a:t>
            </a:r>
            <a:r>
              <a:rPr lang="ru-RU" sz="3600" b="1" dirty="0" smtClean="0">
                <a:solidFill>
                  <a:schemeClr val="tx1"/>
                </a:solidFill>
              </a:rPr>
              <a:t>».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Род </a:t>
            </a:r>
            <a:r>
              <a:rPr lang="ru-RU" b="1" i="1" dirty="0">
                <a:solidFill>
                  <a:schemeClr val="tx1"/>
                </a:solidFill>
              </a:rPr>
              <a:t>смиренный есть который не восстает над обычаем повседневного </a:t>
            </a:r>
            <a:r>
              <a:rPr lang="ru-RU" b="1" i="1" dirty="0" err="1" smtClean="0">
                <a:solidFill>
                  <a:schemeClr val="tx1"/>
                </a:solidFill>
              </a:rPr>
              <a:t>глаголания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05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8136904" cy="554461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Род </a:t>
            </a:r>
            <a:r>
              <a:rPr lang="ru-RU" b="1" dirty="0">
                <a:solidFill>
                  <a:schemeClr val="tx1"/>
                </a:solidFill>
              </a:rPr>
              <a:t>высокий есть который хотя большою </a:t>
            </a:r>
            <a:r>
              <a:rPr lang="ru-RU" b="1" dirty="0" err="1">
                <a:solidFill>
                  <a:schemeClr val="tx1"/>
                </a:solidFill>
              </a:rPr>
              <a:t>частию</a:t>
            </a:r>
            <a:r>
              <a:rPr lang="ru-RU" b="1" dirty="0">
                <a:solidFill>
                  <a:schemeClr val="tx1"/>
                </a:solidFill>
              </a:rPr>
              <a:t> содержится свойственным гласом, и потом паки еще части имеет метафоры и от </a:t>
            </a:r>
            <a:r>
              <a:rPr lang="ru-RU" b="1" dirty="0" err="1">
                <a:solidFill>
                  <a:schemeClr val="tx1"/>
                </a:solidFill>
              </a:rPr>
              <a:t>дальных</a:t>
            </a:r>
            <a:r>
              <a:rPr lang="ru-RU" b="1" dirty="0">
                <a:solidFill>
                  <a:schemeClr val="tx1"/>
                </a:solidFill>
              </a:rPr>
              <a:t> вещей приятных, </a:t>
            </a:r>
            <a:r>
              <a:rPr lang="ru-RU" b="1" dirty="0" err="1">
                <a:solidFill>
                  <a:schemeClr val="tx1"/>
                </a:solidFill>
              </a:rPr>
              <a:t>достаточну</a:t>
            </a:r>
            <a:r>
              <a:rPr lang="ru-RU" b="1" dirty="0">
                <a:solidFill>
                  <a:schemeClr val="tx1"/>
                </a:solidFill>
              </a:rPr>
              <a:t> размножает. И придав всяких видов, что от разума своего объявляет и </a:t>
            </a:r>
            <a:r>
              <a:rPr lang="ru-RU" b="1" dirty="0" err="1">
                <a:solidFill>
                  <a:schemeClr val="tx1"/>
                </a:solidFill>
              </a:rPr>
              <a:t>показует</a:t>
            </a:r>
            <a:r>
              <a:rPr lang="ru-RU" b="1" dirty="0">
                <a:solidFill>
                  <a:schemeClr val="tx1"/>
                </a:solidFill>
              </a:rPr>
              <a:t> украшение </a:t>
            </a:r>
            <a:r>
              <a:rPr lang="ru-RU" b="1" dirty="0" smtClean="0">
                <a:solidFill>
                  <a:schemeClr val="tx1"/>
                </a:solidFill>
              </a:rPr>
              <a:t>глагола.</a:t>
            </a:r>
          </a:p>
        </p:txBody>
      </p:sp>
    </p:spTree>
    <p:extLst>
      <p:ext uri="{BB962C8B-B14F-4D97-AF65-F5344CB8AC3E}">
        <p14:creationId xmlns:p14="http://schemas.microsoft.com/office/powerpoint/2010/main" val="371278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24744"/>
            <a:ext cx="8136904" cy="532859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Род </a:t>
            </a:r>
            <a:r>
              <a:rPr lang="ru-RU" b="1" dirty="0">
                <a:solidFill>
                  <a:schemeClr val="tx1"/>
                </a:solidFill>
              </a:rPr>
              <a:t>мерный который хотя есть последний имеет участок видов, но во умножении ничто же составляется </a:t>
            </a:r>
            <a:r>
              <a:rPr lang="ru-RU" b="1" dirty="0" err="1">
                <a:solidFill>
                  <a:schemeClr val="tx1"/>
                </a:solidFill>
              </a:rPr>
              <a:t>пропинаючи</a:t>
            </a:r>
            <a:r>
              <a:rPr lang="ru-RU" b="1" dirty="0">
                <a:solidFill>
                  <a:schemeClr val="tx1"/>
                </a:solidFill>
              </a:rPr>
              <a:t> род. А таков есть </a:t>
            </a:r>
            <a:r>
              <a:rPr lang="ru-RU" b="1" dirty="0" err="1">
                <a:solidFill>
                  <a:schemeClr val="tx1"/>
                </a:solidFill>
              </a:rPr>
              <a:t>Овидиуш</a:t>
            </a:r>
            <a:r>
              <a:rPr lang="ru-RU" b="1" dirty="0">
                <a:solidFill>
                  <a:schemeClr val="tx1"/>
                </a:solidFill>
              </a:rPr>
              <a:t> и письма грамоты и глаголы </a:t>
            </a:r>
            <a:r>
              <a:rPr lang="ru-RU" b="1" dirty="0" err="1" smtClean="0">
                <a:solidFill>
                  <a:schemeClr val="tx1"/>
                </a:solidFill>
              </a:rPr>
              <a:t>Кикероновы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55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80920" cy="56886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Стилистическая функция </a:t>
            </a:r>
            <a:r>
              <a:rPr lang="ru-RU" sz="3200" b="1" dirty="0"/>
              <a:t>старославянской </a:t>
            </a:r>
            <a:r>
              <a:rPr lang="ru-RU" sz="3200" b="1" dirty="0" smtClean="0"/>
              <a:t>лексики – создание торжественности</a:t>
            </a:r>
            <a:r>
              <a:rPr lang="ru-RU" sz="3200" b="1" dirty="0"/>
              <a:t>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«</a:t>
            </a:r>
            <a:r>
              <a:rPr lang="ru-RU" sz="3200" b="1" i="1" dirty="0"/>
              <a:t>Робкая дева трепещет</a:t>
            </a:r>
            <a:r>
              <a:rPr lang="ru-RU" sz="3200" b="1" dirty="0"/>
              <a:t>»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и </a:t>
            </a:r>
            <a:r>
              <a:rPr lang="ru-RU" sz="3200" b="1" dirty="0"/>
              <a:t>«</a:t>
            </a:r>
            <a:r>
              <a:rPr lang="ru-RU" sz="3200" b="1" i="1" dirty="0"/>
              <a:t>Трусливая девка дрожит</a:t>
            </a:r>
            <a:r>
              <a:rPr lang="ru-RU" sz="3200" b="1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9086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20688"/>
            <a:ext cx="8568952" cy="5688632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«Российская грамматика»</a:t>
            </a:r>
            <a:br>
              <a:rPr lang="ru-RU" sz="3600" b="1" dirty="0"/>
            </a:br>
            <a:r>
              <a:rPr lang="ru-RU" sz="3600" b="1" dirty="0"/>
              <a:t>(1748 по 1755 г</a:t>
            </a:r>
            <a:r>
              <a:rPr lang="ru-RU" sz="3600" b="1" dirty="0" smtClean="0"/>
              <a:t>.)</a:t>
            </a: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100" b="1" dirty="0"/>
              <a:t>Повелитель многих языков, язык российский не токмо </a:t>
            </a:r>
            <a:r>
              <a:rPr lang="ru-RU" sz="3100" b="1" dirty="0" err="1"/>
              <a:t>обширностию</a:t>
            </a:r>
            <a:r>
              <a:rPr lang="ru-RU" sz="3100" b="1" dirty="0"/>
              <a:t> мест, где он господствует, но купно и собственным своим пространством и довольствием велик перед всеми в Европе. Невероятно сие покажется иностранным и некоторым природным россиянам, которые больше к чужим языкам, нежели к своему, трудов прилагали. Но кто, не упрежденный великими о других мнениями, прострет в него разум и с прилежанием вникнет, со мною согласится.</a:t>
            </a:r>
          </a:p>
        </p:txBody>
      </p:sp>
    </p:spTree>
    <p:extLst>
      <p:ext uri="{BB962C8B-B14F-4D97-AF65-F5344CB8AC3E}">
        <p14:creationId xmlns:p14="http://schemas.microsoft.com/office/powerpoint/2010/main" val="427710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6120680"/>
          </a:xfrm>
        </p:spPr>
        <p:txBody>
          <a:bodyPr>
            <a:normAutofit/>
          </a:bodyPr>
          <a:lstStyle/>
          <a:p>
            <a:r>
              <a:rPr lang="ru-RU" sz="3600" b="1" dirty="0"/>
              <a:t>Тупа оратория, косноязычна поэзия, неприятна история, сомнительна юриспруденция без грамматики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9153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</a:pPr>
            <a:r>
              <a:rPr lang="ru-RU" sz="3600" b="1" dirty="0" smtClean="0">
                <a:solidFill>
                  <a:schemeClr val="tx1"/>
                </a:solidFill>
              </a:rPr>
              <a:t>– Приказный язык </a:t>
            </a:r>
            <a:r>
              <a:rPr lang="ru-RU" sz="3600" b="1" dirty="0">
                <a:solidFill>
                  <a:schemeClr val="tx1"/>
                </a:solidFill>
              </a:rPr>
              <a:t>был </a:t>
            </a:r>
            <a:r>
              <a:rPr lang="ru-RU" sz="3600" b="1" dirty="0" smtClean="0">
                <a:solidFill>
                  <a:schemeClr val="tx1"/>
                </a:solidFill>
              </a:rPr>
              <a:t>однообразен </a:t>
            </a:r>
            <a:r>
              <a:rPr lang="ru-RU" sz="3600" b="1" dirty="0">
                <a:solidFill>
                  <a:schemeClr val="tx1"/>
                </a:solidFill>
              </a:rPr>
              <a:t>и беден </a:t>
            </a:r>
            <a:r>
              <a:rPr lang="ru-RU" sz="3600" b="1" dirty="0" smtClean="0">
                <a:solidFill>
                  <a:schemeClr val="tx1"/>
                </a:solidFill>
              </a:rPr>
              <a:t>средствами, лишен образности.</a:t>
            </a:r>
          </a:p>
          <a:p>
            <a:pPr algn="l">
              <a:lnSpc>
                <a:spcPct val="120000"/>
              </a:lnSpc>
            </a:pPr>
            <a:endParaRPr lang="ru-RU" sz="3600" b="1" dirty="0" smtClean="0">
              <a:solidFill>
                <a:schemeClr val="tx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3600" b="1" dirty="0">
                <a:solidFill>
                  <a:schemeClr val="tx1"/>
                </a:solidFill>
              </a:rPr>
              <a:t>– </a:t>
            </a:r>
            <a:r>
              <a:rPr lang="ru-RU" sz="3600" b="1" dirty="0" smtClean="0">
                <a:solidFill>
                  <a:schemeClr val="tx1"/>
                </a:solidFill>
              </a:rPr>
              <a:t>Ни </a:t>
            </a:r>
            <a:r>
              <a:rPr lang="ru-RU" sz="3600" b="1" dirty="0" err="1" smtClean="0">
                <a:solidFill>
                  <a:schemeClr val="tx1"/>
                </a:solidFill>
              </a:rPr>
              <a:t>книжно</a:t>
            </a:r>
            <a:r>
              <a:rPr lang="ru-RU" sz="3600" b="1" dirty="0" smtClean="0">
                <a:solidFill>
                  <a:schemeClr val="tx1"/>
                </a:solidFill>
              </a:rPr>
              <a:t>-церковный, ни деловой язык не имели колорита </a:t>
            </a:r>
            <a:r>
              <a:rPr lang="ru-RU" sz="3600" b="1" dirty="0">
                <a:solidFill>
                  <a:schemeClr val="tx1"/>
                </a:solidFill>
              </a:rPr>
              <a:t>светскости и живой </a:t>
            </a:r>
            <a:r>
              <a:rPr lang="ru-RU" sz="3600" b="1" dirty="0" smtClean="0">
                <a:solidFill>
                  <a:schemeClr val="tx1"/>
                </a:solidFill>
              </a:rPr>
              <a:t>современности.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1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04664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Различия </a:t>
            </a:r>
            <a:r>
              <a:rPr lang="ru-RU" sz="3200" b="1" dirty="0"/>
              <a:t>между высоким и низким стилем</a:t>
            </a:r>
            <a:r>
              <a:rPr lang="ru-RU" sz="3200" dirty="0"/>
              <a:t>:</a:t>
            </a:r>
          </a:p>
          <a:p>
            <a:pPr algn="ctr"/>
            <a:r>
              <a:rPr lang="ru-RU" sz="3200" b="1" dirty="0"/>
              <a:t>Фонетические:</a:t>
            </a:r>
            <a:endParaRPr lang="ru-RU" sz="3200" dirty="0"/>
          </a:p>
          <a:p>
            <a:r>
              <a:rPr lang="ru-RU" sz="3200" b="1" dirty="0"/>
              <a:t>– произношение, отражающее позиционные изменения звуков, «больше употребительно в обыкновенных разговорах, а в чтении книг и в предложении речей изустных к точному выговору букв склоняется». </a:t>
            </a:r>
          </a:p>
          <a:p>
            <a:r>
              <a:rPr lang="ru-RU" sz="3200" b="1" dirty="0"/>
              <a:t>– в высоком стиле различается произношение «ять» и е: «слух разделяет и требует… в </a:t>
            </a:r>
            <a:r>
              <a:rPr lang="ru-RU" sz="3200" b="1" i="1" dirty="0"/>
              <a:t>е</a:t>
            </a:r>
            <a:r>
              <a:rPr lang="ru-RU" sz="3200" b="1" dirty="0"/>
              <a:t> дебелости, в </a:t>
            </a:r>
            <a:r>
              <a:rPr lang="ru-RU" sz="3200" b="1" dirty="0">
                <a:latin typeface="Izhitsa" pitchFamily="2" charset="0"/>
              </a:rPr>
              <a:t>h</a:t>
            </a:r>
            <a:r>
              <a:rPr lang="ru-RU" sz="3200" b="1" dirty="0"/>
              <a:t> тонкости».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7282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2493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– третья лабиализация только в простом стиле: «Например: </a:t>
            </a:r>
            <a:r>
              <a:rPr lang="ru-RU" sz="3000" b="1" i="1" dirty="0"/>
              <a:t>три, трех; везу, везешь; огонь, огнем</a:t>
            </a:r>
            <a:r>
              <a:rPr lang="ru-RU" sz="3000" b="1" dirty="0"/>
              <a:t> выговаривают в просторечии </a:t>
            </a:r>
            <a:r>
              <a:rPr lang="ru-RU" sz="3000" b="1" i="1" dirty="0" err="1"/>
              <a:t>триох</a:t>
            </a:r>
            <a:r>
              <a:rPr lang="ru-RU" sz="3000" b="1" i="1" dirty="0"/>
              <a:t>, </a:t>
            </a:r>
            <a:r>
              <a:rPr lang="ru-RU" sz="3000" b="1" i="1" dirty="0" err="1"/>
              <a:t>везиошь</a:t>
            </a:r>
            <a:r>
              <a:rPr lang="ru-RU" sz="3000" b="1" i="1" dirty="0"/>
              <a:t>, </a:t>
            </a:r>
            <a:r>
              <a:rPr lang="ru-RU" sz="3000" b="1" i="1" dirty="0" err="1"/>
              <a:t>огниом</a:t>
            </a:r>
            <a:r>
              <a:rPr lang="ru-RU" sz="3000" b="1" dirty="0"/>
              <a:t>».</a:t>
            </a:r>
          </a:p>
          <a:p>
            <a:r>
              <a:rPr lang="ru-RU" sz="3000" b="1" dirty="0"/>
              <a:t>– фрикативное </a:t>
            </a:r>
            <a:r>
              <a:rPr lang="ru-RU" sz="3000" b="1" i="1" dirty="0"/>
              <a:t>г</a:t>
            </a:r>
            <a:r>
              <a:rPr lang="ru-RU" sz="3000" b="1" dirty="0"/>
              <a:t>. «Сие произношение осталось от </a:t>
            </a:r>
            <a:r>
              <a:rPr lang="ru-RU" sz="3000" b="1" dirty="0" err="1"/>
              <a:t>славенского</a:t>
            </a:r>
            <a:r>
              <a:rPr lang="ru-RU" sz="3000" b="1" dirty="0"/>
              <a:t> языка, а особливо в косвенных падежах речения </a:t>
            </a:r>
            <a:r>
              <a:rPr lang="ru-RU" sz="3000" b="1" i="1" dirty="0"/>
              <a:t>Бог</a:t>
            </a:r>
            <a:r>
              <a:rPr lang="ru-RU" sz="3000" b="1" dirty="0"/>
              <a:t>, как: </a:t>
            </a:r>
            <a:r>
              <a:rPr lang="ru-RU" sz="3000" b="1" i="1" dirty="0"/>
              <a:t>Бога, Богу, Богом, Боги, Богов</a:t>
            </a:r>
            <a:r>
              <a:rPr lang="ru-RU" sz="3000" b="1" dirty="0"/>
              <a:t> и проч. В речениях: </a:t>
            </a:r>
            <a:r>
              <a:rPr lang="ru-RU" sz="3000" b="1" i="1" dirty="0"/>
              <a:t>Господь, глас, благо</a:t>
            </a:r>
            <a:r>
              <a:rPr lang="ru-RU" sz="3000" b="1" dirty="0"/>
              <a:t> и в их производных и сложенных: </a:t>
            </a:r>
            <a:r>
              <a:rPr lang="ru-RU" sz="3000" b="1" i="1" dirty="0"/>
              <a:t>государь, государство, господин, господствую, разглашаю, благодать, благословляю, благодарю</a:t>
            </a:r>
            <a:r>
              <a:rPr lang="ru-RU" sz="3000" b="1" dirty="0"/>
              <a:t> и проч.»</a:t>
            </a:r>
            <a:endParaRPr lang="ru-RU" sz="3000" b="1" i="1" dirty="0"/>
          </a:p>
        </p:txBody>
      </p:sp>
    </p:spTree>
    <p:extLst>
      <p:ext uri="{BB962C8B-B14F-4D97-AF65-F5344CB8AC3E}">
        <p14:creationId xmlns:p14="http://schemas.microsoft.com/office/powerpoint/2010/main" val="199156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Грамматические</a:t>
            </a:r>
            <a:r>
              <a:rPr lang="ru-RU" sz="3200" b="1" dirty="0" smtClean="0"/>
              <a:t>: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– </a:t>
            </a:r>
            <a:r>
              <a:rPr lang="ru-RU" sz="3200" b="1" dirty="0"/>
              <a:t>В Р. п. мужского рода в высоком стиле только –а, в простом и –у. </a:t>
            </a:r>
            <a:r>
              <a:rPr lang="ru-RU" sz="3200" b="1" dirty="0" smtClean="0"/>
              <a:t>Примеры</a:t>
            </a:r>
            <a:r>
              <a:rPr lang="ru-RU" sz="3200" b="1" dirty="0"/>
              <a:t>: </a:t>
            </a:r>
            <a:r>
              <a:rPr lang="ru-RU" sz="3200" b="1" i="1" dirty="0"/>
              <a:t>размаху, чесу, взгляду, визгу, грузу, </a:t>
            </a:r>
            <a:r>
              <a:rPr lang="ru-RU" sz="3200" b="1" dirty="0"/>
              <a:t>но </a:t>
            </a:r>
            <a:r>
              <a:rPr lang="ru-RU" sz="3200" b="1" i="1" dirty="0"/>
              <a:t>трепета; </a:t>
            </a:r>
            <a:r>
              <a:rPr lang="ru-RU" sz="3200" b="1" i="1" dirty="0" err="1"/>
              <a:t>святаго</a:t>
            </a:r>
            <a:r>
              <a:rPr lang="ru-RU" sz="3200" b="1" i="1" dirty="0"/>
              <a:t> </a:t>
            </a:r>
            <a:r>
              <a:rPr lang="ru-RU" sz="3200" b="1" i="1" dirty="0" smtClean="0"/>
              <a:t>духа, </a:t>
            </a:r>
            <a:r>
              <a:rPr lang="ru-RU" sz="3200" b="1" i="1" dirty="0" err="1" smtClean="0"/>
              <a:t>человеческаго</a:t>
            </a:r>
            <a:r>
              <a:rPr lang="ru-RU" sz="3200" b="1" i="1" dirty="0" smtClean="0"/>
              <a:t> </a:t>
            </a:r>
            <a:r>
              <a:rPr lang="ru-RU" sz="3200" b="1" i="1" dirty="0"/>
              <a:t>долга; </a:t>
            </a:r>
            <a:r>
              <a:rPr lang="ru-RU" sz="3200" b="1" i="1" dirty="0" err="1"/>
              <a:t>Ангельскаго</a:t>
            </a:r>
            <a:r>
              <a:rPr lang="ru-RU" sz="3200" b="1" i="1" dirty="0"/>
              <a:t> гласа, но </a:t>
            </a:r>
            <a:r>
              <a:rPr lang="ru-RU" sz="3200" b="1" i="1" dirty="0" err="1"/>
              <a:t>розоваго</a:t>
            </a:r>
            <a:r>
              <a:rPr lang="ru-RU" sz="3200" b="1" i="1" dirty="0"/>
              <a:t> духу, </a:t>
            </a:r>
            <a:r>
              <a:rPr lang="ru-RU" sz="3200" b="1" i="1" dirty="0" err="1"/>
              <a:t>прошлогодняго</a:t>
            </a:r>
            <a:r>
              <a:rPr lang="ru-RU" sz="3200" b="1" i="1" dirty="0"/>
              <a:t> долгу, птичья голосу. </a:t>
            </a:r>
          </a:p>
        </p:txBody>
      </p:sp>
    </p:spTree>
    <p:extLst>
      <p:ext uri="{BB962C8B-B14F-4D97-AF65-F5344CB8AC3E}">
        <p14:creationId xmlns:p14="http://schemas.microsoft.com/office/powerpoint/2010/main" val="153772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0648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 smtClean="0"/>
              <a:t>– в </a:t>
            </a:r>
            <a:r>
              <a:rPr lang="ru-RU" sz="3000" b="1" dirty="0"/>
              <a:t>П. п. </a:t>
            </a:r>
            <a:r>
              <a:rPr lang="ru-RU" sz="3000" b="1" dirty="0" smtClean="0"/>
              <a:t>высокое –е </a:t>
            </a:r>
            <a:r>
              <a:rPr lang="ru-RU" sz="3000" b="1" dirty="0"/>
              <a:t>и </a:t>
            </a:r>
            <a:r>
              <a:rPr lang="ru-RU" sz="3000" b="1" dirty="0" smtClean="0"/>
              <a:t>низкое –у</a:t>
            </a:r>
            <a:r>
              <a:rPr lang="ru-RU" sz="3000" b="1" dirty="0"/>
              <a:t>: «в штиле высоком, где российский язык к </a:t>
            </a:r>
            <a:r>
              <a:rPr lang="ru-RU" sz="3000" b="1" dirty="0" err="1"/>
              <a:t>славенскому</a:t>
            </a:r>
            <a:r>
              <a:rPr lang="ru-RU" sz="3000" b="1" dirty="0"/>
              <a:t> клонится, окончание</a:t>
            </a:r>
            <a:r>
              <a:rPr lang="ru-RU" sz="3000" b="1" i="1" dirty="0"/>
              <a:t> е </a:t>
            </a:r>
            <a:r>
              <a:rPr lang="ru-RU" sz="3000" b="1" dirty="0"/>
              <a:t>преимуществует:</a:t>
            </a:r>
            <a:r>
              <a:rPr lang="ru-RU" sz="3000" b="1" i="1" dirty="0"/>
              <a:t> очищенное в горне злато; жить в доме Бога </a:t>
            </a:r>
            <a:r>
              <a:rPr lang="ru-RU" sz="3000" b="1" i="1" dirty="0" err="1"/>
              <a:t>вышнаго</a:t>
            </a:r>
            <a:r>
              <a:rPr lang="ru-RU" sz="3000" b="1" i="1" dirty="0"/>
              <a:t>; в поте лица труд свершать; скрыть в </a:t>
            </a:r>
            <a:r>
              <a:rPr lang="ru-RU" sz="3000" b="1" i="1" dirty="0" err="1"/>
              <a:t>рове</a:t>
            </a:r>
            <a:r>
              <a:rPr lang="ru-RU" sz="3000" b="1" i="1" dirty="0"/>
              <a:t> зависти; ходить в свете лица Господня; </a:t>
            </a:r>
            <a:r>
              <a:rPr lang="ru-RU" sz="3000" b="1" dirty="0"/>
              <a:t>но те же слова в простом слоге или в обыкновенных разговорах больше в предложном </a:t>
            </a:r>
            <a:r>
              <a:rPr lang="ru-RU" sz="3000" b="1" i="1" dirty="0"/>
              <a:t>у</a:t>
            </a:r>
            <a:r>
              <a:rPr lang="ru-RU" sz="3000" b="1" dirty="0"/>
              <a:t> любят:</a:t>
            </a:r>
            <a:r>
              <a:rPr lang="ru-RU" sz="3000" b="1" i="1" dirty="0"/>
              <a:t> медь в горну плавить; в поту домой прибежал; на рву жить; в свету стоять».</a:t>
            </a:r>
          </a:p>
        </p:txBody>
      </p:sp>
    </p:spTree>
    <p:extLst>
      <p:ext uri="{BB962C8B-B14F-4D97-AF65-F5344CB8AC3E}">
        <p14:creationId xmlns:p14="http://schemas.microsoft.com/office/powerpoint/2010/main" val="40954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99539"/>
            <a:ext cx="849694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– в простом стиле много имен «увеличительных» и «</a:t>
            </a:r>
            <a:r>
              <a:rPr lang="ru-RU" sz="3000" b="1" dirty="0" err="1"/>
              <a:t>умалительных</a:t>
            </a:r>
            <a:r>
              <a:rPr lang="ru-RU" sz="3000" b="1" dirty="0"/>
              <a:t>».</a:t>
            </a:r>
          </a:p>
          <a:p>
            <a:endParaRPr lang="ru-RU" sz="800" b="1" dirty="0" smtClean="0"/>
          </a:p>
          <a:p>
            <a:r>
              <a:rPr lang="ru-RU" sz="3000" b="1" dirty="0" smtClean="0"/>
              <a:t>– </a:t>
            </a:r>
            <a:r>
              <a:rPr lang="ru-RU" sz="3000" b="1" dirty="0"/>
              <a:t>формы сравнительной и превосходной степени на –</a:t>
            </a:r>
            <a:r>
              <a:rPr lang="ru-RU" sz="3000" b="1" dirty="0" err="1"/>
              <a:t>ейший</a:t>
            </a:r>
            <a:r>
              <a:rPr lang="ru-RU" sz="3000" b="1" dirty="0"/>
              <a:t>, </a:t>
            </a:r>
            <a:r>
              <a:rPr lang="ru-RU" sz="3000" b="1" dirty="0" smtClean="0"/>
              <a:t>-</a:t>
            </a:r>
            <a:r>
              <a:rPr lang="ru-RU" sz="3000" b="1" dirty="0" err="1"/>
              <a:t>айший</a:t>
            </a:r>
            <a:r>
              <a:rPr lang="ru-RU" sz="3000" b="1" dirty="0"/>
              <a:t> принадлежат высокому стилю. «</a:t>
            </a:r>
            <a:r>
              <a:rPr lang="ru-RU" sz="3000" b="1" dirty="0" err="1"/>
              <a:t>Славенский</a:t>
            </a:r>
            <a:r>
              <a:rPr lang="ru-RU" sz="3000" b="1" dirty="0"/>
              <a:t> рассудительный и превосходный степень на </a:t>
            </a:r>
            <a:r>
              <a:rPr lang="ru-RU" sz="3000" b="1" i="1" dirty="0" err="1"/>
              <a:t>ший</a:t>
            </a:r>
            <a:r>
              <a:rPr lang="ru-RU" sz="3000" b="1" dirty="0"/>
              <a:t> мало употребляется кроме важного и высокого стиля, особливо в стихах: </a:t>
            </a:r>
            <a:r>
              <a:rPr lang="ru-RU" sz="3000" b="1" i="1" dirty="0" err="1"/>
              <a:t>далечайший</a:t>
            </a:r>
            <a:r>
              <a:rPr lang="ru-RU" sz="3000" b="1" i="1" dirty="0"/>
              <a:t>, светлейший, </a:t>
            </a:r>
            <a:r>
              <a:rPr lang="ru-RU" sz="3000" b="1" i="1" dirty="0" err="1"/>
              <a:t>пресветлейший</a:t>
            </a:r>
            <a:r>
              <a:rPr lang="ru-RU" sz="3000" b="1" i="1" dirty="0"/>
              <a:t>, высочайший</a:t>
            </a:r>
            <a:r>
              <a:rPr lang="ru-RU" sz="3000" b="1" dirty="0"/>
              <a:t>…»; нельзя сказать </a:t>
            </a:r>
            <a:r>
              <a:rPr lang="ru-RU" sz="3000" b="1" i="1" dirty="0" err="1"/>
              <a:t>прытчайший</a:t>
            </a:r>
            <a:r>
              <a:rPr lang="ru-RU" sz="3000" b="1" dirty="0"/>
              <a:t> или </a:t>
            </a:r>
            <a:r>
              <a:rPr lang="ru-RU" sz="3000" b="1" i="1" dirty="0" err="1"/>
              <a:t>блеклейший</a:t>
            </a:r>
            <a:r>
              <a:rPr lang="ru-RU" sz="3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530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99539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b="1" dirty="0"/>
              <a:t>– в высоком стиле предлагается употреблять </a:t>
            </a:r>
            <a:r>
              <a:rPr lang="ru-RU" sz="3000" b="1" dirty="0" smtClean="0"/>
              <a:t>архаические </a:t>
            </a:r>
            <a:r>
              <a:rPr lang="ru-RU" sz="3000" b="1" dirty="0"/>
              <a:t>формы числительных: </a:t>
            </a:r>
            <a:r>
              <a:rPr lang="ru-RU" sz="3000" b="1" i="1" dirty="0"/>
              <a:t>Карл </a:t>
            </a:r>
            <a:r>
              <a:rPr lang="ru-RU" sz="3000" b="1" i="1" dirty="0" err="1"/>
              <a:t>вторыйнадесять</a:t>
            </a:r>
            <a:r>
              <a:rPr lang="ru-RU" sz="3000" b="1" dirty="0"/>
              <a:t>, а не </a:t>
            </a:r>
            <a:r>
              <a:rPr lang="ru-RU" sz="3000" b="1" i="1" dirty="0"/>
              <a:t>двенадцатой</a:t>
            </a:r>
            <a:r>
              <a:rPr lang="ru-RU" sz="3000" b="1" dirty="0"/>
              <a:t>; </a:t>
            </a:r>
            <a:r>
              <a:rPr lang="ru-RU" sz="3000" b="1" i="1" dirty="0"/>
              <a:t>сентября </a:t>
            </a:r>
            <a:r>
              <a:rPr lang="ru-RU" sz="3000" b="1" i="1" dirty="0" err="1"/>
              <a:t>пятоенадесять</a:t>
            </a:r>
            <a:r>
              <a:rPr lang="ru-RU" sz="3000" b="1" i="1" dirty="0"/>
              <a:t> число</a:t>
            </a:r>
            <a:r>
              <a:rPr lang="ru-RU" sz="3000" b="1" dirty="0"/>
              <a:t>, а не </a:t>
            </a:r>
            <a:r>
              <a:rPr lang="ru-RU" sz="3000" b="1" i="1" dirty="0"/>
              <a:t>пятнадцатое число</a:t>
            </a:r>
            <a:r>
              <a:rPr lang="ru-RU" sz="3000" b="1" dirty="0"/>
              <a:t>. </a:t>
            </a:r>
            <a:r>
              <a:rPr lang="ru-RU" sz="3000" b="1" dirty="0" smtClean="0"/>
              <a:t>Собирательные </a:t>
            </a:r>
            <a:r>
              <a:rPr lang="ru-RU" sz="3000" b="1" dirty="0"/>
              <a:t>допускаются только в простом стиле, «Но сие употребляется только о людях, и то по большей части низких, ибо неприлично сказать </a:t>
            </a:r>
            <a:r>
              <a:rPr lang="ru-RU" sz="3000" b="1" i="1" dirty="0"/>
              <a:t>трое бояр, двое архиереев</a:t>
            </a:r>
            <a:r>
              <a:rPr lang="ru-RU" sz="3000" b="1" dirty="0"/>
              <a:t>, но: </a:t>
            </a:r>
            <a:r>
              <a:rPr lang="ru-RU" sz="3000" b="1" i="1" dirty="0"/>
              <a:t>три боярина, два архиерея</a:t>
            </a:r>
            <a:r>
              <a:rPr lang="ru-RU" sz="3000" b="1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413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28112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– причастия только в высоком стиле, </a:t>
            </a:r>
            <a:endParaRPr lang="ru-RU" sz="3200" b="1" dirty="0" smtClean="0"/>
          </a:p>
          <a:p>
            <a:r>
              <a:rPr lang="ru-RU" sz="3200" b="1" dirty="0" smtClean="0"/>
              <a:t>«</a:t>
            </a:r>
            <a:r>
              <a:rPr lang="ru-RU" sz="3200" b="1" dirty="0"/>
              <a:t>в простых разговорах должно их изображать чрез </a:t>
            </a:r>
            <a:r>
              <a:rPr lang="ru-RU" sz="3200" b="1" dirty="0" err="1"/>
              <a:t>возносительные</a:t>
            </a:r>
            <a:r>
              <a:rPr lang="ru-RU" sz="3200" b="1" dirty="0"/>
              <a:t> местоимения: </a:t>
            </a:r>
            <a:r>
              <a:rPr lang="ru-RU" sz="3200" b="1" i="1" dirty="0"/>
              <a:t>которой, которая, которое</a:t>
            </a:r>
            <a:r>
              <a:rPr lang="ru-RU" sz="3200" b="1" dirty="0"/>
              <a:t>». </a:t>
            </a:r>
          </a:p>
          <a:p>
            <a:r>
              <a:rPr lang="ru-RU" sz="3200" b="1" dirty="0"/>
              <a:t>– для высокого стиля характерны формы деепричастий на –</a:t>
            </a:r>
            <a:r>
              <a:rPr lang="ru-RU" sz="3200" b="1" i="1" dirty="0"/>
              <a:t>я</a:t>
            </a:r>
            <a:r>
              <a:rPr lang="ru-RU" sz="3200" b="1" dirty="0"/>
              <a:t>, а для простого – на –</a:t>
            </a:r>
            <a:r>
              <a:rPr lang="ru-RU" sz="3200" b="1" i="1" dirty="0"/>
              <a:t>учи, -</a:t>
            </a:r>
            <a:r>
              <a:rPr lang="ru-RU" sz="3200" b="1" i="1" dirty="0" err="1"/>
              <a:t>ючи</a:t>
            </a:r>
            <a:r>
              <a:rPr lang="ru-RU" sz="3200" b="1" dirty="0"/>
              <a:t>. </a:t>
            </a:r>
            <a:r>
              <a:rPr lang="ru-RU" sz="3200" b="1" dirty="0" smtClean="0"/>
              <a:t>«</a:t>
            </a:r>
            <a:r>
              <a:rPr lang="ru-RU" sz="3200" b="1" dirty="0"/>
              <a:t>Например, лучше сказать </a:t>
            </a:r>
            <a:r>
              <a:rPr lang="ru-RU" sz="3200" b="1" i="1" dirty="0" err="1"/>
              <a:t>толкаючи</a:t>
            </a:r>
            <a:r>
              <a:rPr lang="ru-RU" sz="3200" b="1" dirty="0"/>
              <a:t>, нежели </a:t>
            </a:r>
            <a:r>
              <a:rPr lang="ru-RU" sz="3200" b="1" i="1" dirty="0"/>
              <a:t>толкая</a:t>
            </a:r>
            <a:r>
              <a:rPr lang="ru-RU" sz="3200" b="1" dirty="0"/>
              <a:t>, но, напротив того, лучше употребить </a:t>
            </a:r>
            <a:r>
              <a:rPr lang="ru-RU" sz="3200" b="1" i="1" dirty="0"/>
              <a:t>дерзая</a:t>
            </a:r>
            <a:r>
              <a:rPr lang="ru-RU" sz="3200" b="1" dirty="0"/>
              <a:t>, нежели </a:t>
            </a:r>
            <a:r>
              <a:rPr lang="ru-RU" sz="3200" b="1" i="1" dirty="0" err="1"/>
              <a:t>дерзаючи</a:t>
            </a:r>
            <a:r>
              <a:rPr lang="ru-RU" sz="3200" b="1" dirty="0"/>
              <a:t>».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7537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28112"/>
            <a:ext cx="849694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– простому стилю свойственны глагольные формы типа </a:t>
            </a:r>
            <a:r>
              <a:rPr lang="ru-RU" sz="3200" b="1" i="1" dirty="0"/>
              <a:t>глядь, хвать, бряк, пых</a:t>
            </a:r>
            <a:r>
              <a:rPr lang="ru-RU" sz="3200" b="1" dirty="0"/>
              <a:t>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– </a:t>
            </a:r>
            <a:r>
              <a:rPr lang="ru-RU" sz="3200" b="1" dirty="0"/>
              <a:t>Ломоносов сожалеет, что дательный самостоятельный выходит из употребления.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3573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28112"/>
            <a:ext cx="84969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«</a:t>
            </a:r>
            <a:r>
              <a:rPr lang="ru-RU" sz="3200" b="1" dirty="0" smtClean="0"/>
              <a:t>Письмо </a:t>
            </a:r>
            <a:r>
              <a:rPr lang="ru-RU" sz="3200" b="1" dirty="0"/>
              <a:t>о правилах российского стихотворства» (1739, </a:t>
            </a:r>
            <a:r>
              <a:rPr lang="ru-RU" sz="3200" b="1" dirty="0" err="1"/>
              <a:t>опубл</a:t>
            </a:r>
            <a:r>
              <a:rPr lang="ru-RU" sz="3200" b="1" dirty="0"/>
              <a:t>. в 1778). </a:t>
            </a:r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3200" b="1" dirty="0" smtClean="0"/>
              <a:t>– Ломоносов </a:t>
            </a:r>
            <a:r>
              <a:rPr lang="ru-RU" sz="3200" b="1" dirty="0"/>
              <a:t>обосновал силлабо-тоническую систему стихосложения, </a:t>
            </a:r>
            <a:endParaRPr lang="ru-RU" sz="3200" b="1" dirty="0" smtClean="0"/>
          </a:p>
          <a:p>
            <a:r>
              <a:rPr lang="ru-RU" sz="3200" b="1" dirty="0" smtClean="0"/>
              <a:t>– узаконил </a:t>
            </a:r>
            <a:r>
              <a:rPr lang="ru-RU" sz="3200" b="1" dirty="0"/>
              <a:t>мужские рифмы, </a:t>
            </a:r>
            <a:endParaRPr lang="ru-RU" sz="3200" b="1" dirty="0" smtClean="0"/>
          </a:p>
          <a:p>
            <a:r>
              <a:rPr lang="ru-RU" sz="3200" b="1" dirty="0" smtClean="0"/>
              <a:t>– допустил </a:t>
            </a:r>
            <a:r>
              <a:rPr lang="ru-RU" sz="3200" b="1" dirty="0"/>
              <a:t>возможность чередования длины стиха от двух до шести стоп.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34804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72685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«Ода </a:t>
            </a:r>
            <a:r>
              <a:rPr lang="ru-RU" sz="3200" b="1" dirty="0" err="1"/>
              <a:t>блаженныя</a:t>
            </a:r>
            <a:r>
              <a:rPr lang="ru-RU" sz="3200" b="1" dirty="0"/>
              <a:t> памяти государыне императрице Анне Иоанновне на победу над турками и татарами и на взятие Хотина 1739 г.» </a:t>
            </a:r>
          </a:p>
          <a:p>
            <a:endParaRPr lang="ru-RU" sz="3200" b="1" i="1" dirty="0" smtClean="0"/>
          </a:p>
          <a:p>
            <a:r>
              <a:rPr lang="ru-RU" sz="3200" b="1" i="1" dirty="0" smtClean="0"/>
              <a:t>Восторг </a:t>
            </a:r>
            <a:r>
              <a:rPr lang="ru-RU" sz="3200" b="1" i="1" dirty="0"/>
              <a:t>внезапный ум пленил,</a:t>
            </a:r>
            <a:endParaRPr lang="ru-RU" sz="3200" b="1" dirty="0"/>
          </a:p>
          <a:p>
            <a:r>
              <a:rPr lang="ru-RU" sz="3200" b="1" i="1" dirty="0"/>
              <a:t>Ведет на верх горы высокой,</a:t>
            </a:r>
            <a:endParaRPr lang="ru-RU" sz="3200" b="1" dirty="0"/>
          </a:p>
          <a:p>
            <a:r>
              <a:rPr lang="ru-RU" sz="3200" b="1" i="1" dirty="0"/>
              <a:t>Где </a:t>
            </a:r>
            <a:r>
              <a:rPr lang="ru-RU" sz="3200" b="1" i="1" dirty="0" err="1"/>
              <a:t>ветр</a:t>
            </a:r>
            <a:r>
              <a:rPr lang="ru-RU" sz="3200" b="1" i="1" dirty="0"/>
              <a:t> в лесах шуметь забыл;</a:t>
            </a:r>
            <a:endParaRPr lang="ru-RU" sz="3200" b="1" dirty="0"/>
          </a:p>
          <a:p>
            <a:r>
              <a:rPr lang="ru-RU" sz="3200" b="1" i="1" dirty="0"/>
              <a:t>В долине тишина глубокой</a:t>
            </a:r>
            <a:r>
              <a:rPr lang="ru-RU" sz="3200" b="1" dirty="0"/>
              <a:t>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17118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920880" cy="590465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В.К. Тредиаковский</a:t>
            </a:r>
          </a:p>
          <a:p>
            <a:r>
              <a:rPr lang="ru-RU" sz="3600" b="1" dirty="0" smtClean="0">
                <a:solidFill>
                  <a:schemeClr val="tx1"/>
                </a:solidFill>
              </a:rPr>
              <a:t>Предисловие </a:t>
            </a:r>
            <a:r>
              <a:rPr lang="ru-RU" sz="3600" b="1" dirty="0">
                <a:solidFill>
                  <a:schemeClr val="tx1"/>
                </a:solidFill>
              </a:rPr>
              <a:t>к переводу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«</a:t>
            </a:r>
            <a:r>
              <a:rPr lang="ru-RU" sz="3600" b="1" dirty="0">
                <a:solidFill>
                  <a:schemeClr val="tx1"/>
                </a:solidFill>
              </a:rPr>
              <a:t>Езда в остров любви»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П</a:t>
            </a:r>
            <a:r>
              <a:rPr lang="ru-RU" sz="3600" b="1" dirty="0">
                <a:solidFill>
                  <a:schemeClr val="tx1"/>
                </a:solidFill>
              </a:rPr>
              <a:t>. </a:t>
            </a:r>
            <a:r>
              <a:rPr lang="ru-RU" sz="3600" b="1" dirty="0" smtClean="0">
                <a:solidFill>
                  <a:schemeClr val="tx1"/>
                </a:solidFill>
              </a:rPr>
              <a:t>Тальмана (</a:t>
            </a:r>
            <a:r>
              <a:rPr lang="ru-RU" sz="3600" b="1" dirty="0">
                <a:solidFill>
                  <a:schemeClr val="tx1"/>
                </a:solidFill>
              </a:rPr>
              <a:t>1730): </a:t>
            </a:r>
            <a:endParaRPr lang="ru-RU" sz="3600" b="1" dirty="0" smtClean="0">
              <a:solidFill>
                <a:schemeClr val="tx1"/>
              </a:solidFill>
            </a:endParaRPr>
          </a:p>
          <a:p>
            <a:endParaRPr lang="ru-RU" sz="3400" b="1" dirty="0" smtClean="0">
              <a:solidFill>
                <a:schemeClr val="tx1"/>
              </a:solidFill>
            </a:endParaRPr>
          </a:p>
          <a:p>
            <a:r>
              <a:rPr lang="ru-RU" sz="3400" b="1" dirty="0" smtClean="0">
                <a:solidFill>
                  <a:schemeClr val="tx1"/>
                </a:solidFill>
              </a:rPr>
              <a:t>“Я </a:t>
            </a:r>
            <a:r>
              <a:rPr lang="ru-RU" sz="3400" b="1" dirty="0">
                <a:solidFill>
                  <a:schemeClr val="tx1"/>
                </a:solidFill>
              </a:rPr>
              <a:t>оную не </a:t>
            </a:r>
            <a:r>
              <a:rPr lang="ru-RU" sz="3400" b="1" dirty="0" err="1">
                <a:solidFill>
                  <a:schemeClr val="tx1"/>
                </a:solidFill>
              </a:rPr>
              <a:t>славенским</a:t>
            </a:r>
            <a:r>
              <a:rPr lang="ru-RU" sz="3400" b="1" dirty="0">
                <a:solidFill>
                  <a:schemeClr val="tx1"/>
                </a:solidFill>
              </a:rPr>
              <a:t> языком перевел, но почти самым простым Русским словом, то есть каковым мы меж собой говорим”</a:t>
            </a:r>
            <a:endParaRPr lang="ru-RU" sz="34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88640"/>
            <a:ext cx="8496944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«Ода на день восшествия на всероссийский престол ее величества государыни императрицы </a:t>
            </a:r>
            <a:r>
              <a:rPr lang="ru-RU" sz="3200" b="1" dirty="0" err="1"/>
              <a:t>Елисаветы</a:t>
            </a:r>
            <a:r>
              <a:rPr lang="ru-RU" sz="3200" b="1" dirty="0"/>
              <a:t> Петровны 1747 года»:</a:t>
            </a:r>
          </a:p>
          <a:p>
            <a:r>
              <a:rPr lang="ru-RU" sz="2900" b="1" i="1" dirty="0" smtClean="0"/>
              <a:t>О </a:t>
            </a:r>
            <a:r>
              <a:rPr lang="ru-RU" sz="2900" b="1" i="1" dirty="0"/>
              <a:t>вы, которых ожидает</a:t>
            </a:r>
            <a:endParaRPr lang="ru-RU" sz="2900" b="1" dirty="0"/>
          </a:p>
          <a:p>
            <a:r>
              <a:rPr lang="ru-RU" sz="2900" b="1" i="1" dirty="0"/>
              <a:t>Отечество от недр своих</a:t>
            </a:r>
            <a:endParaRPr lang="ru-RU" sz="2900" b="1" dirty="0"/>
          </a:p>
          <a:p>
            <a:r>
              <a:rPr lang="ru-RU" sz="2900" b="1" i="1" dirty="0"/>
              <a:t>И видеть таковых желает,</a:t>
            </a:r>
            <a:endParaRPr lang="ru-RU" sz="2900" b="1" dirty="0"/>
          </a:p>
          <a:p>
            <a:r>
              <a:rPr lang="ru-RU" sz="2900" b="1" i="1" dirty="0"/>
              <a:t>Каких зовет от стран чужих,</a:t>
            </a:r>
            <a:endParaRPr lang="ru-RU" sz="2900" b="1" dirty="0"/>
          </a:p>
          <a:p>
            <a:r>
              <a:rPr lang="ru-RU" sz="2900" b="1" i="1" dirty="0"/>
              <a:t>О, ваши дни благословенны!</a:t>
            </a:r>
            <a:endParaRPr lang="ru-RU" sz="2900" b="1" dirty="0"/>
          </a:p>
          <a:p>
            <a:r>
              <a:rPr lang="ru-RU" sz="2900" b="1" i="1" dirty="0"/>
              <a:t>Дерзайте ныне </a:t>
            </a:r>
            <a:r>
              <a:rPr lang="ru-RU" sz="2900" b="1" i="1" dirty="0" err="1"/>
              <a:t>ободренны</a:t>
            </a:r>
            <a:endParaRPr lang="ru-RU" sz="2900" b="1" dirty="0"/>
          </a:p>
          <a:p>
            <a:r>
              <a:rPr lang="ru-RU" sz="2900" b="1" i="1" dirty="0"/>
              <a:t>Раченьем вашим показать,</a:t>
            </a:r>
            <a:endParaRPr lang="ru-RU" sz="2900" b="1" dirty="0"/>
          </a:p>
          <a:p>
            <a:r>
              <a:rPr lang="ru-RU" sz="2900" b="1" i="1" dirty="0"/>
              <a:t>Что может собственных </a:t>
            </a:r>
            <a:r>
              <a:rPr lang="ru-RU" sz="2900" b="1" i="1" u="sng" dirty="0"/>
              <a:t>Платонов</a:t>
            </a:r>
            <a:endParaRPr lang="ru-RU" sz="2900" b="1" dirty="0"/>
          </a:p>
          <a:p>
            <a:r>
              <a:rPr lang="ru-RU" sz="2900" b="1" i="1" dirty="0"/>
              <a:t>И быстрых разумом </a:t>
            </a:r>
            <a:r>
              <a:rPr lang="ru-RU" sz="2900" b="1" i="1" u="sng" dirty="0"/>
              <a:t>Невтонов</a:t>
            </a:r>
            <a:endParaRPr lang="ru-RU" sz="2900" b="1" dirty="0"/>
          </a:p>
          <a:p>
            <a:r>
              <a:rPr lang="ru-RU" sz="2900" b="1" i="1" dirty="0"/>
              <a:t>Российская земля рождать.</a:t>
            </a:r>
            <a:endParaRPr lang="ru-RU" sz="2900" b="1" dirty="0"/>
          </a:p>
        </p:txBody>
      </p:sp>
    </p:spTree>
    <p:extLst>
      <p:ext uri="{BB962C8B-B14F-4D97-AF65-F5344CB8AC3E}">
        <p14:creationId xmlns:p14="http://schemas.microsoft.com/office/powerpoint/2010/main" val="100535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72685"/>
            <a:ext cx="87129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«</a:t>
            </a:r>
            <a:r>
              <a:rPr lang="ru-RU" sz="3200" b="1" dirty="0" smtClean="0"/>
              <a:t>Надпись </a:t>
            </a:r>
            <a:r>
              <a:rPr lang="ru-RU" sz="3200" b="1" dirty="0"/>
              <a:t>на спуск корабля, именуемого святого Александра Невского, 1749 г.»</a:t>
            </a:r>
          </a:p>
          <a:p>
            <a:endParaRPr lang="ru-RU" sz="3200" b="1" i="1" dirty="0" smtClean="0"/>
          </a:p>
          <a:p>
            <a:r>
              <a:rPr lang="ru-RU" sz="3000" b="1" i="1" dirty="0" smtClean="0"/>
              <a:t>Гора</a:t>
            </a:r>
            <a:r>
              <a:rPr lang="ru-RU" sz="3000" b="1" i="1" dirty="0"/>
              <a:t>, что Горизонт на суше закрывала,</a:t>
            </a:r>
            <a:endParaRPr lang="ru-RU" sz="3000" b="1" dirty="0"/>
          </a:p>
          <a:p>
            <a:r>
              <a:rPr lang="ru-RU" sz="3000" b="1" i="1" dirty="0"/>
              <a:t>Внезапно с берегу на быстрину сбежала,</a:t>
            </a:r>
            <a:endParaRPr lang="ru-RU" sz="3000" b="1" dirty="0"/>
          </a:p>
          <a:p>
            <a:r>
              <a:rPr lang="ru-RU" sz="3000" b="1" i="1" dirty="0"/>
              <a:t>Между палат стоит, где был недавно лес;</a:t>
            </a:r>
            <a:endParaRPr lang="ru-RU" sz="3000" b="1" dirty="0"/>
          </a:p>
          <a:p>
            <a:r>
              <a:rPr lang="ru-RU" sz="3000" b="1" i="1" dirty="0"/>
              <a:t>Мы веселимся здесь в средине тех чудес.</a:t>
            </a:r>
            <a:endParaRPr lang="ru-RU" sz="3000" b="1" dirty="0"/>
          </a:p>
          <a:p>
            <a:r>
              <a:rPr lang="ru-RU" sz="3000" b="1" i="1" u="sng" dirty="0"/>
              <a:t>Но мы бы в лодочке на луже чуть сидели</a:t>
            </a:r>
            <a:r>
              <a:rPr lang="ru-RU" sz="3000" b="1" i="1" dirty="0"/>
              <a:t>,</a:t>
            </a:r>
            <a:endParaRPr lang="ru-RU" sz="3000" b="1" dirty="0"/>
          </a:p>
          <a:p>
            <a:r>
              <a:rPr lang="ru-RU" sz="3000" b="1" i="1" dirty="0"/>
              <a:t>Когда б великого Петра мы не имели.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1280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72685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А.С</a:t>
            </a:r>
            <a:r>
              <a:rPr lang="ru-RU" sz="3200" b="1" dirty="0"/>
              <a:t>. Пушкин </a:t>
            </a:r>
            <a:r>
              <a:rPr lang="ru-RU" sz="3200" b="1" dirty="0" smtClean="0"/>
              <a:t>о М.В. Ломоносове: </a:t>
            </a:r>
          </a:p>
          <a:p>
            <a:pPr algn="ctr"/>
            <a:endParaRPr lang="ru-RU" sz="3200" b="1" dirty="0"/>
          </a:p>
          <a:p>
            <a:pPr algn="ctr"/>
            <a:r>
              <a:rPr lang="ru-RU" sz="3200" b="1" dirty="0" smtClean="0"/>
              <a:t>“</a:t>
            </a:r>
            <a:r>
              <a:rPr lang="ru-RU" sz="3200" b="1" dirty="0"/>
              <a:t>Он создал первый университет.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Он</a:t>
            </a:r>
            <a:r>
              <a:rPr lang="ru-RU" sz="3200" b="1" dirty="0"/>
              <a:t>, лучше сказать, сам был нашим первым университетом</a:t>
            </a:r>
            <a:r>
              <a:rPr lang="ru-RU" sz="3200" b="1" dirty="0" smtClean="0"/>
              <a:t>”.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49563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7129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Принципы создания терминологии: </a:t>
            </a:r>
          </a:p>
          <a:p>
            <a:r>
              <a:rPr lang="ru-RU" sz="3200" b="1" dirty="0"/>
              <a:t>а) чужестранные слова научные и термины надо переводить на русский язык;</a:t>
            </a:r>
          </a:p>
          <a:p>
            <a:r>
              <a:rPr lang="ru-RU" sz="3200" b="1" dirty="0"/>
              <a:t>б) оставлять непереведёнными слова лишь в случае невозможности </a:t>
            </a:r>
            <a:r>
              <a:rPr lang="ru-RU" sz="3200" b="1" dirty="0" smtClean="0"/>
              <a:t>подобрать равнозначное </a:t>
            </a:r>
            <a:r>
              <a:rPr lang="ru-RU" sz="3200" b="1" dirty="0"/>
              <a:t>русское слово </a:t>
            </a:r>
            <a:r>
              <a:rPr lang="ru-RU" sz="3200" b="1" dirty="0" smtClean="0"/>
              <a:t>или </a:t>
            </a:r>
            <a:r>
              <a:rPr lang="ru-RU" sz="3200" b="1" dirty="0"/>
              <a:t>когда иностранное слово получило всеобщее распространение;</a:t>
            </a:r>
          </a:p>
          <a:p>
            <a:r>
              <a:rPr lang="ru-RU" sz="3200" b="1" dirty="0"/>
              <a:t>в) в этом случае придавать иностранному слову форму, наиболее сродную русскому языку (осваивать).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40308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1343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Русские слова:</a:t>
            </a:r>
          </a:p>
          <a:p>
            <a:pPr algn="ctr"/>
            <a:r>
              <a:rPr lang="ru-RU" sz="3200" b="1" i="1" dirty="0" smtClean="0"/>
              <a:t>движение</a:t>
            </a:r>
            <a:r>
              <a:rPr lang="ru-RU" sz="3200" b="1" i="1" dirty="0"/>
              <a:t>, наблюдение, явление, сила, кислота, частица, опыт, небесное тело, воздушный насос, законы движения, зажигательное стекло, земная ось, огнедышащая гора, преломление лучей, равновесие тел, удельный вес, магнитная стрелка, </a:t>
            </a:r>
            <a:r>
              <a:rPr lang="ru-RU" sz="3200" b="1" i="1" dirty="0" err="1"/>
              <a:t>гашёная</a:t>
            </a:r>
            <a:r>
              <a:rPr lang="ru-RU" sz="3200" b="1" i="1" dirty="0"/>
              <a:t> </a:t>
            </a:r>
            <a:r>
              <a:rPr lang="ru-RU" sz="3200" b="1" dirty="0"/>
              <a:t>и</a:t>
            </a:r>
            <a:r>
              <a:rPr lang="ru-RU" sz="3200" b="1" i="1" dirty="0"/>
              <a:t> негашёная известь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33570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341343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Заимствования:</a:t>
            </a:r>
          </a:p>
          <a:p>
            <a:pPr algn="ctr"/>
            <a:r>
              <a:rPr lang="ru-RU" sz="3200" b="1" i="1" dirty="0" smtClean="0"/>
              <a:t>горизонтальный</a:t>
            </a:r>
            <a:r>
              <a:rPr lang="ru-RU" sz="3200" b="1" i="1" dirty="0"/>
              <a:t>, горизонт, пропорция, минус, плюс, диаметр, радиус, квадрат, формула, атмосфера, барометр, микроскоп, оптика, эфир, селитра, метеорология, периферия, формула, сфера, сферический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14995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08912" cy="6192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4400" b="1" dirty="0" smtClean="0">
                <a:solidFill>
                  <a:schemeClr val="tx1"/>
                </a:solidFill>
              </a:rPr>
              <a:t>Язык </a:t>
            </a:r>
            <a:r>
              <a:rPr lang="ru-RU" sz="4400" b="1" dirty="0" err="1">
                <a:solidFill>
                  <a:schemeClr val="tx1"/>
                </a:solidFill>
              </a:rPr>
              <a:t>славенский</a:t>
            </a:r>
            <a:r>
              <a:rPr lang="ru-RU" sz="4400" b="1" dirty="0">
                <a:solidFill>
                  <a:schemeClr val="tx1"/>
                </a:solidFill>
              </a:rPr>
              <a:t> в нынешнем веке у нас очень темен, и многие его наши, читая, не </a:t>
            </a:r>
            <a:r>
              <a:rPr lang="ru-RU" sz="4400" b="1" dirty="0" smtClean="0">
                <a:solidFill>
                  <a:schemeClr val="tx1"/>
                </a:solidFill>
              </a:rPr>
              <a:t>разумеют…</a:t>
            </a:r>
          </a:p>
          <a:p>
            <a:pPr>
              <a:lnSpc>
                <a:spcPct val="120000"/>
              </a:lnSpc>
            </a:pPr>
            <a:r>
              <a:rPr lang="ru-RU" sz="4400" b="1" dirty="0" smtClean="0">
                <a:solidFill>
                  <a:schemeClr val="tx1"/>
                </a:solidFill>
              </a:rPr>
              <a:t>Язык </a:t>
            </a:r>
            <a:r>
              <a:rPr lang="ru-RU" sz="4400" b="1" dirty="0" err="1">
                <a:solidFill>
                  <a:schemeClr val="tx1"/>
                </a:solidFill>
              </a:rPr>
              <a:t>славенский</a:t>
            </a:r>
            <a:r>
              <a:rPr lang="ru-RU" sz="4400" b="1" dirty="0">
                <a:solidFill>
                  <a:schemeClr val="tx1"/>
                </a:solidFill>
              </a:rPr>
              <a:t> ныне жесток моим ушам слышится, хотя прежде сего не только я им писывал, но и разговаривал со всеми: но за то у всех я прошу прощения, при которых я с </a:t>
            </a:r>
            <a:r>
              <a:rPr lang="ru-RU" sz="4400" b="1" dirty="0" err="1">
                <a:solidFill>
                  <a:schemeClr val="tx1"/>
                </a:solidFill>
              </a:rPr>
              <a:t>глупословием</a:t>
            </a:r>
            <a:r>
              <a:rPr lang="ru-RU" sz="4400" b="1" dirty="0">
                <a:solidFill>
                  <a:schemeClr val="tx1"/>
                </a:solidFill>
              </a:rPr>
              <a:t> моим </a:t>
            </a:r>
            <a:r>
              <a:rPr lang="ru-RU" sz="4400" b="1" dirty="0" err="1">
                <a:solidFill>
                  <a:schemeClr val="tx1"/>
                </a:solidFill>
              </a:rPr>
              <a:t>славенским</a:t>
            </a:r>
            <a:r>
              <a:rPr lang="ru-RU" sz="4400" b="1" dirty="0">
                <a:solidFill>
                  <a:schemeClr val="tx1"/>
                </a:solidFill>
              </a:rPr>
              <a:t> особым </a:t>
            </a:r>
            <a:r>
              <a:rPr lang="ru-RU" sz="4400" b="1" dirty="0" err="1">
                <a:solidFill>
                  <a:schemeClr val="tx1"/>
                </a:solidFill>
              </a:rPr>
              <a:t>речеточцем</a:t>
            </a:r>
            <a:r>
              <a:rPr lang="ru-RU" sz="4400" b="1" dirty="0">
                <a:solidFill>
                  <a:schemeClr val="tx1"/>
                </a:solidFill>
              </a:rPr>
              <a:t> хотел себя показывать.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20688"/>
            <a:ext cx="82089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/>
              <a:t>И так всем одного и того же общества должно необходимо и богу обеты полагать, и государю в верности присягать, и сенаторов покорно просить... и на площади разговаривать, и комедию слушать, и у купца покупать... и работных людей нанимать... и на слуг кричать, и детей обучать... все сие токмо что природным </a:t>
            </a:r>
            <a:r>
              <a:rPr lang="ru-RU" sz="3400" b="1" dirty="0" smtClean="0"/>
              <a:t>языком.</a:t>
            </a:r>
            <a:endParaRPr lang="fr-FR" sz="3400" b="1" dirty="0"/>
          </a:p>
        </p:txBody>
      </p:sp>
    </p:spTree>
    <p:extLst>
      <p:ext uri="{BB962C8B-B14F-4D97-AF65-F5344CB8AC3E}">
        <p14:creationId xmlns:p14="http://schemas.microsoft.com/office/powerpoint/2010/main" val="5243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33573"/>
            <a:ext cx="828092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/>
              <a:t>Разговор об орфографии старинной и новой (1748 г.)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С </a:t>
            </a:r>
            <a:r>
              <a:rPr lang="ru-RU" sz="3200" b="1" dirty="0"/>
              <a:t>умом ли общим употреблением называть, какое имеют деревенские мужики, хотя их и больше, нежели какое цветет у тех, которые лучшую силу знают в языке</a:t>
            </a:r>
            <a:r>
              <a:rPr lang="ru-RU" sz="3200" b="1" dirty="0" smtClean="0"/>
              <a:t>? Ибо </a:t>
            </a:r>
            <a:r>
              <a:rPr lang="ru-RU" sz="3200" b="1" dirty="0"/>
              <a:t>годится ли перенимать речи у сапожника, или у ямщика? А однако все сии люди тем же говорят языком, что и знающие</a:t>
            </a:r>
            <a:r>
              <a:rPr lang="ru-RU" sz="3200" b="1" dirty="0" smtClean="0"/>
              <a:t>... </a:t>
            </a:r>
            <a:r>
              <a:rPr lang="ru-RU" sz="3200" b="1" dirty="0"/>
              <a:t>но не толь исправным </a:t>
            </a:r>
            <a:r>
              <a:rPr lang="ru-RU" sz="3200" b="1" dirty="0" smtClean="0"/>
              <a:t>способом.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04821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76673"/>
            <a:ext cx="828092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«Лучше </a:t>
            </a:r>
            <a:r>
              <a:rPr lang="ru-RU" sz="3200" b="1" dirty="0"/>
              <a:t>полагаться в том на знающих и </a:t>
            </a:r>
            <a:r>
              <a:rPr lang="ru-RU" sz="3200" b="1" dirty="0" err="1"/>
              <a:t>обходительством</a:t>
            </a:r>
            <a:r>
              <a:rPr lang="ru-RU" sz="3200" b="1" dirty="0"/>
              <a:t> </a:t>
            </a:r>
            <a:r>
              <a:rPr lang="ru-RU" sz="3200" b="1" dirty="0" err="1"/>
              <a:t>выцвеченых</a:t>
            </a:r>
            <a:r>
              <a:rPr lang="ru-RU" sz="3200" b="1" dirty="0"/>
              <a:t> людей, нежели на нестройную и безрассудную </a:t>
            </a:r>
            <a:r>
              <a:rPr lang="ru-RU" sz="3200" b="1" dirty="0" smtClean="0"/>
              <a:t>чернь».</a:t>
            </a:r>
          </a:p>
          <a:p>
            <a:pPr algn="ctr"/>
            <a:endParaRPr lang="ru-RU" sz="800" b="1" dirty="0"/>
          </a:p>
          <a:p>
            <a:r>
              <a:rPr lang="ru-RU" sz="3200" b="1" dirty="0" smtClean="0"/>
              <a:t>Научат языку:</a:t>
            </a:r>
          </a:p>
          <a:p>
            <a:r>
              <a:rPr lang="ru-RU" sz="3200" b="1" dirty="0" smtClean="0"/>
              <a:t>– «двор </a:t>
            </a:r>
            <a:r>
              <a:rPr lang="ru-RU" sz="3200" b="1" dirty="0"/>
              <a:t>в слове </a:t>
            </a:r>
            <a:r>
              <a:rPr lang="ru-RU" sz="3200" b="1" dirty="0" err="1" smtClean="0"/>
              <a:t>наиучтивейший</a:t>
            </a:r>
            <a:r>
              <a:rPr lang="ru-RU" sz="3200" b="1" dirty="0" smtClean="0"/>
              <a:t> </a:t>
            </a:r>
            <a:r>
              <a:rPr lang="ru-RU" sz="3200" b="1" dirty="0"/>
              <a:t>и богатством </a:t>
            </a:r>
            <a:r>
              <a:rPr lang="ru-RU" sz="3200" b="1" dirty="0" err="1" smtClean="0"/>
              <a:t>наивеликолепнейший</a:t>
            </a:r>
            <a:r>
              <a:rPr lang="ru-RU" sz="3200" b="1" dirty="0" smtClean="0"/>
              <a:t>», </a:t>
            </a:r>
          </a:p>
          <a:p>
            <a:r>
              <a:rPr lang="ru-RU" sz="3200" b="1" dirty="0" smtClean="0"/>
              <a:t>– «</a:t>
            </a:r>
            <a:r>
              <a:rPr lang="ru-RU" sz="3200" b="1" dirty="0" err="1" smtClean="0"/>
              <a:t>благоразумнейшие</a:t>
            </a:r>
            <a:r>
              <a:rPr lang="ru-RU" sz="3200" b="1" dirty="0" smtClean="0"/>
              <a:t> министры </a:t>
            </a:r>
            <a:r>
              <a:rPr lang="ru-RU" sz="3200" b="1" dirty="0"/>
              <a:t>и </a:t>
            </a:r>
            <a:r>
              <a:rPr lang="ru-RU" sz="3200" b="1" dirty="0" smtClean="0"/>
              <a:t>премудрые </a:t>
            </a:r>
            <a:r>
              <a:rPr lang="ru-RU" sz="3200" b="1" dirty="0" err="1" smtClean="0"/>
              <a:t>священноначальники</a:t>
            </a:r>
            <a:r>
              <a:rPr lang="ru-RU" sz="3200" b="1" dirty="0" smtClean="0"/>
              <a:t>», </a:t>
            </a:r>
          </a:p>
          <a:p>
            <a:r>
              <a:rPr lang="ru-RU" sz="3200" b="1" dirty="0" smtClean="0"/>
              <a:t>– «знатнейшее </a:t>
            </a:r>
            <a:r>
              <a:rPr lang="ru-RU" sz="3200" b="1" dirty="0"/>
              <a:t>и </a:t>
            </a:r>
            <a:r>
              <a:rPr lang="ru-RU" sz="3200" b="1" dirty="0" smtClean="0"/>
              <a:t>искуснейшее дворянство» (Речь </a:t>
            </a:r>
            <a:r>
              <a:rPr lang="ru-RU" sz="3200" b="1" dirty="0"/>
              <a:t>о чистоте </a:t>
            </a:r>
            <a:r>
              <a:rPr lang="ru-RU" sz="3200" b="1" dirty="0" smtClean="0"/>
              <a:t>российского </a:t>
            </a:r>
            <a:r>
              <a:rPr lang="ru-RU" sz="3200" b="1" dirty="0"/>
              <a:t>языка, </a:t>
            </a:r>
            <a:r>
              <a:rPr lang="ru-RU" sz="3200" b="1" dirty="0" smtClean="0"/>
              <a:t>1735 </a:t>
            </a:r>
            <a:r>
              <a:rPr lang="ru-RU" sz="3200" b="1" dirty="0"/>
              <a:t>г</a:t>
            </a:r>
            <a:r>
              <a:rPr lang="ru-RU" sz="3200" b="1" dirty="0" smtClean="0"/>
              <a:t>.).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636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87462"/>
            <a:ext cx="8892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Нас близко теперь держит при себе </a:t>
            </a:r>
            <a:r>
              <a:rPr lang="ru-RU" sz="2800" b="1" dirty="0" err="1"/>
              <a:t>Афри́ка</a:t>
            </a:r>
            <a:r>
              <a:rPr lang="ru-RU" sz="2800" b="1" dirty="0"/>
              <a:t>,</a:t>
            </a:r>
          </a:p>
          <a:p>
            <a:r>
              <a:rPr lang="ru-RU" sz="2800" b="1" dirty="0"/>
              <a:t>Около мест прекрасных моря </a:t>
            </a:r>
            <a:r>
              <a:rPr lang="ru-RU" sz="2800" b="1" dirty="0" err="1"/>
              <a:t>Атланти́ка</a:t>
            </a:r>
            <a:r>
              <a:rPr lang="ru-RU" sz="2800" b="1" dirty="0"/>
              <a:t>.</a:t>
            </a:r>
          </a:p>
          <a:p>
            <a:r>
              <a:rPr lang="ru-RU" sz="2800" b="1" dirty="0"/>
              <a:t>А </a:t>
            </a:r>
            <a:r>
              <a:rPr lang="ru-RU" sz="2800" b="1" dirty="0">
                <a:solidFill>
                  <a:srgbClr val="006600"/>
                </a:solidFill>
              </a:rPr>
              <a:t>сей</a:t>
            </a:r>
            <a:r>
              <a:rPr lang="ru-RU" sz="2800" b="1" dirty="0"/>
              <a:t> остров есть Любви, и так он зовется,</a:t>
            </a:r>
          </a:p>
          <a:p>
            <a:r>
              <a:rPr lang="ru-RU" sz="2800" b="1" dirty="0" err="1">
                <a:solidFill>
                  <a:srgbClr val="C00000"/>
                </a:solidFill>
              </a:rPr>
              <a:t>Куды</a:t>
            </a:r>
            <a:r>
              <a:rPr lang="ru-RU" sz="2800" b="1" dirty="0"/>
              <a:t> всяк</a:t>
            </a:r>
            <a:r>
              <a:rPr lang="ru-RU" sz="2800" b="1" dirty="0">
                <a:solidFill>
                  <a:srgbClr val="C00000"/>
                </a:solidFill>
              </a:rPr>
              <a:t>ой</a:t>
            </a:r>
            <a:r>
              <a:rPr lang="ru-RU" sz="2800" b="1" dirty="0"/>
              <a:t> человек в свое время шлется.</a:t>
            </a:r>
          </a:p>
          <a:p>
            <a:r>
              <a:rPr lang="ru-RU" sz="2800" b="1" dirty="0"/>
              <a:t>Стар</a:t>
            </a:r>
            <a:r>
              <a:rPr lang="ru-RU" sz="2800" b="1" dirty="0">
                <a:solidFill>
                  <a:srgbClr val="006600"/>
                </a:solidFill>
              </a:rPr>
              <a:t>ы</a:t>
            </a:r>
            <a:r>
              <a:rPr lang="ru-RU" sz="2800" b="1" dirty="0"/>
              <a:t> и м</a:t>
            </a:r>
            <a:r>
              <a:rPr lang="ru-RU" sz="2800" b="1" dirty="0">
                <a:solidFill>
                  <a:srgbClr val="C00000"/>
                </a:solidFill>
              </a:rPr>
              <a:t>оло</a:t>
            </a:r>
            <a:r>
              <a:rPr lang="ru-RU" sz="2800" b="1" dirty="0"/>
              <a:t>дые, князья и </a:t>
            </a:r>
            <a:r>
              <a:rPr lang="ru-RU" sz="2800" b="1" dirty="0" err="1"/>
              <a:t>подда́нн</a:t>
            </a:r>
            <a:r>
              <a:rPr lang="ru-RU" sz="2800" b="1" dirty="0" err="1">
                <a:solidFill>
                  <a:srgbClr val="006600"/>
                </a:solidFill>
              </a:rPr>
              <a:t>ы</a:t>
            </a:r>
            <a:r>
              <a:rPr lang="ru-RU" sz="2800" b="1" dirty="0"/>
              <a:t>,</a:t>
            </a:r>
          </a:p>
          <a:p>
            <a:r>
              <a:rPr lang="ru-RU" sz="2800" b="1" dirty="0"/>
              <a:t>Дабы видеть сей остров, </a:t>
            </a:r>
            <a:r>
              <a:rPr lang="ru-RU" sz="2800" b="1" dirty="0" err="1"/>
              <a:t>волили</a:t>
            </a:r>
            <a:r>
              <a:rPr lang="ru-RU" sz="2800" b="1" dirty="0"/>
              <a:t> быть </a:t>
            </a:r>
            <a:r>
              <a:rPr lang="ru-RU" sz="2800" b="1" dirty="0" smtClean="0">
                <a:solidFill>
                  <a:srgbClr val="006600"/>
                </a:solidFill>
              </a:rPr>
              <a:t>странны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Здесь </a:t>
            </a:r>
            <a:r>
              <a:rPr lang="ru-RU" sz="2800" b="1" dirty="0"/>
              <a:t>на земл</a:t>
            </a:r>
            <a:r>
              <a:rPr lang="ru-RU" sz="2800" b="1" dirty="0">
                <a:solidFill>
                  <a:srgbClr val="006600"/>
                </a:solidFill>
              </a:rPr>
              <a:t>и́</a:t>
            </a:r>
            <a:r>
              <a:rPr lang="ru-RU" sz="2800" b="1" dirty="0"/>
              <a:t> со </a:t>
            </a:r>
            <a:r>
              <a:rPr lang="ru-RU" sz="2800" b="1" dirty="0" err="1"/>
              <a:t>врем</a:t>
            </a:r>
            <a:r>
              <a:rPr lang="ru-RU" sz="2800" b="1" dirty="0" err="1">
                <a:solidFill>
                  <a:srgbClr val="C00000"/>
                </a:solidFill>
              </a:rPr>
              <a:t>ям</a:t>
            </a:r>
            <a:r>
              <a:rPr lang="ru-RU" sz="2800" b="1" dirty="0"/>
              <a:t> всё что уж ни было,</a:t>
            </a:r>
          </a:p>
          <a:p>
            <a:r>
              <a:rPr lang="ru-RU" sz="2800" b="1" dirty="0"/>
              <a:t>То в </a:t>
            </a:r>
            <a:r>
              <a:rPr lang="ru-RU" sz="2800" b="1" dirty="0">
                <a:solidFill>
                  <a:srgbClr val="006600"/>
                </a:solidFill>
              </a:rPr>
              <a:t>сих</a:t>
            </a:r>
            <a:r>
              <a:rPr lang="ru-RU" sz="2800" b="1" dirty="0"/>
              <a:t> местах имело желание </a:t>
            </a:r>
            <a:r>
              <a:rPr lang="ru-RU" sz="2800" b="1" dirty="0" smtClean="0"/>
              <a:t>мило…</a:t>
            </a:r>
            <a:endParaRPr lang="ru-RU" sz="2800" b="1" dirty="0"/>
          </a:p>
          <a:p>
            <a:r>
              <a:rPr lang="ru-RU" sz="2800" b="1" dirty="0" smtClean="0"/>
              <a:t>Стать</a:t>
            </a:r>
            <a:r>
              <a:rPr lang="ru-RU" sz="2800" b="1" dirty="0"/>
              <a:t>, любовность, прикраса, приязнь </a:t>
            </a:r>
            <a:endParaRPr lang="ru-RU" sz="2800" b="1" dirty="0" smtClean="0"/>
          </a:p>
          <a:p>
            <a:pPr algn="r"/>
            <a:r>
              <a:rPr lang="ru-RU" sz="2800" b="1" dirty="0" smtClean="0"/>
              <a:t>с </a:t>
            </a:r>
            <a:r>
              <a:rPr lang="ru-RU" sz="2800" b="1" dirty="0"/>
              <a:t>красотою</a:t>
            </a:r>
          </a:p>
          <a:p>
            <a:r>
              <a:rPr lang="ru-RU" sz="2800" b="1" dirty="0"/>
              <a:t>Имеют все пристани </a:t>
            </a:r>
            <a:r>
              <a:rPr lang="ru-RU" sz="2800" b="1" dirty="0">
                <a:solidFill>
                  <a:srgbClr val="006600"/>
                </a:solidFill>
              </a:rPr>
              <a:t>сия</a:t>
            </a:r>
            <a:r>
              <a:rPr lang="ru-RU" sz="2800" b="1" dirty="0"/>
              <a:t> за собою.</a:t>
            </a:r>
          </a:p>
          <a:p>
            <a:r>
              <a:rPr lang="ru-RU" sz="2800" b="1" dirty="0"/>
              <a:t>И, привлекая всяк</a:t>
            </a:r>
            <a:r>
              <a:rPr lang="ru-RU" sz="2800" b="1" dirty="0">
                <a:solidFill>
                  <a:srgbClr val="006600"/>
                </a:solidFill>
              </a:rPr>
              <a:t>а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rgbClr val="006600"/>
                </a:solidFill>
              </a:rPr>
              <a:t>чрез </a:t>
            </a:r>
            <a:r>
              <a:rPr lang="ru-RU" sz="2800" b="1" dirty="0" err="1"/>
              <a:t>любовн</a:t>
            </a:r>
            <a:r>
              <a:rPr lang="ru-RU" sz="2800" b="1" dirty="0" err="1">
                <a:solidFill>
                  <a:srgbClr val="006600"/>
                </a:solidFill>
              </a:rPr>
              <a:t>ы</a:t>
            </a:r>
            <a:r>
              <a:rPr lang="ru-RU" sz="2800" b="1" dirty="0"/>
              <a:t> средства,</a:t>
            </a:r>
          </a:p>
          <a:p>
            <a:r>
              <a:rPr lang="ru-RU" sz="2800" b="1" dirty="0"/>
              <a:t>Никто их не </a:t>
            </a:r>
            <a:r>
              <a:rPr lang="ru-RU" sz="2800" b="1" dirty="0" err="1"/>
              <a:t>убегнет</a:t>
            </a:r>
            <a:r>
              <a:rPr lang="ru-RU" sz="2800" b="1" dirty="0"/>
              <a:t>, </a:t>
            </a:r>
            <a:r>
              <a:rPr lang="ru-RU" sz="2800" b="1" dirty="0" err="1"/>
              <a:t>вышед</a:t>
            </a:r>
            <a:r>
              <a:rPr lang="ru-RU" sz="2800" b="1" dirty="0" err="1">
                <a:solidFill>
                  <a:srgbClr val="C00000"/>
                </a:solidFill>
              </a:rPr>
              <a:t>чи</a:t>
            </a:r>
            <a:r>
              <a:rPr lang="ru-RU" sz="2800" b="1" dirty="0"/>
              <a:t> из детства. </a:t>
            </a:r>
          </a:p>
        </p:txBody>
      </p:sp>
    </p:spTree>
    <p:extLst>
      <p:ext uri="{BB962C8B-B14F-4D97-AF65-F5344CB8AC3E}">
        <p14:creationId xmlns:p14="http://schemas.microsoft.com/office/powerpoint/2010/main" val="279466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6637</TotalTime>
  <Words>1667</Words>
  <Application>Microsoft Office PowerPoint</Application>
  <PresentationFormat>Экран (4:3)</PresentationFormat>
  <Paragraphs>143</Paragraphs>
  <Slides>45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Тема Office</vt:lpstr>
      <vt:lpstr>1_Тема Office</vt:lpstr>
      <vt:lpstr>Проблема кодификации нового литературного языка в первой половине XVIII 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Лингвистическая концепция М.В. Ломоносова</vt:lpstr>
      <vt:lpstr>Заметки на полях книги  В. К. Тредиаковского “Новый и краткий способ к сложению российских стихов” (СПб., 1735):  Новым словам не надобно старых окончаниев давать, которые неупотребительны.</vt:lpstr>
      <vt:lpstr>“О пользе книг церковных в российском языке” (1758)  Церковнославянский язык – источник “греческого изобилия”: “Оттуда умножаем довольство российского слова, которое и собственным своим достатком велико и к приятию греческих красот посредством славенского сродно”</vt:lpstr>
      <vt:lpstr>Народ российский, по великому пространству обитающий, не взирая на дальние расстояния, говорит повсюду вразумительным друг другу языком в городах и селах. Напротив того, в некоторых других государствах, например, в Германии, баварский крестьянин мало разумеет бранденбурского или швабского, хотя все того же немецкого народа.</vt:lpstr>
      <vt:lpstr>Теория трех штилей  3 группы речений:  1. Славенороссийские: «речения, которые у древних славян и ныне у россиян общеупотребительны» (бог, слава, рука). </vt:lpstr>
      <vt:lpstr>2. Славенские:  а) «речения, кои… мало употребляются, а особливо в разговорах, однако всем грамотным вразумительны» (отверзаю, насаждаю, взываю).  б) «неупотребительные и весьма обветшалые речения» (рясна, овогды).</vt:lpstr>
      <vt:lpstr>3. Российская лексика: а) «слова, которых нет в церковных книгах, русские по происхождению» (говорю, ручей, который, пока, лишь); 2) «презренные слова», или просторечные, диалектизмы, вульгаризмы, которые ни в каком стиле употребить не пристойно, как только в «подлых комедиях». </vt:lpstr>
      <vt:lpstr>Высокий штиль   Общеславянские слова и не устаревшие старославянские.   Жанры: героические поэмы, оды, «праздничные речи о важных материях».</vt:lpstr>
      <vt:lpstr>Средний штиль  Русские слова (1 и 3 группы).   Можно употреблять и старославянизмы, но с осторожностью, «чтобы слог не казался надутым».   Допустимы просторечные слова,  но не слишком «низкие».   Не смешивать старославянские слова с просторечием (стилевая ровность).  </vt:lpstr>
      <vt:lpstr>Жанры:  театральные произведения, стихотворные дружеские письма, сатиры, эклоги, элегии, описание «дел достопамятных и учений благородных».</vt:lpstr>
      <vt:lpstr>Низкий штиль  Только русские слова (1 и 3 группы). Допускает «по рассмотрению» даже простонародную лексику.   Жанры: комедии, увеселительные эпиграммы, песни, дружеские письма в прозе, «изложение обыкновенных дел». </vt:lpstr>
      <vt:lpstr>Таким старательным и осторожным употреблением сродного нам коренного Славенского языка купно с Российским отвратятся дикие и странные слова нелепости, входящие к нам из чужих языков... и Российский язык в полной силе, красоте и богатстве переменам и упадку неподвержен утвердится...</vt:lpstr>
      <vt:lpstr>Теория Ломоносова   а) свидетельствовала об ограничении употребления старославянизмов в русском литературном языке; б) утверждала жизнеспособность коренного русского слова; в) указывала, что старославянские элементы не могут быть совершенно изгнаны из русского литературного языка.</vt:lpstr>
      <vt:lpstr>Презентация PowerPoint</vt:lpstr>
      <vt:lpstr>Презентация PowerPoint</vt:lpstr>
      <vt:lpstr>Презентация PowerPoint</vt:lpstr>
      <vt:lpstr>Стилистическая функция старославянской лексики – создание торжественности.   «Робкая дева трепещет»   и «Трусливая девка дрожит»</vt:lpstr>
      <vt:lpstr>«Российская грамматика» (1748 по 1755 г.) Повелитель многих языков, язык российский не токмо обширностию мест, где он господствует, но купно и собственным своим пространством и довольствием велик перед всеми в Европе. Невероятно сие покажется иностранным и некоторым природным россиянам, которые больше к чужим языкам, нежели к своему, трудов прилагали. Но кто, не упрежденный великими о других мнениями, прострет в него разум и с прилежанием вникнет, со мною согласится.</vt:lpstr>
      <vt:lpstr>Тупа оратория, косноязычна поэзия, неприятна история, сомнительна юриспруденция без грамматики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Организация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НЕТБУК</cp:lastModifiedBy>
  <cp:revision>216</cp:revision>
  <dcterms:created xsi:type="dcterms:W3CDTF">2013-02-14T12:16:36Z</dcterms:created>
  <dcterms:modified xsi:type="dcterms:W3CDTF">2017-04-11T04:11:24Z</dcterms:modified>
</cp:coreProperties>
</file>