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40"/>
  </p:notesMasterIdLst>
  <p:sldIdLst>
    <p:sldId id="256" r:id="rId2"/>
    <p:sldId id="274" r:id="rId3"/>
    <p:sldId id="260" r:id="rId4"/>
    <p:sldId id="313" r:id="rId5"/>
    <p:sldId id="297" r:id="rId6"/>
    <p:sldId id="293" r:id="rId7"/>
    <p:sldId id="299" r:id="rId8"/>
    <p:sldId id="294" r:id="rId9"/>
    <p:sldId id="298" r:id="rId10"/>
    <p:sldId id="275" r:id="rId11"/>
    <p:sldId id="333" r:id="rId12"/>
    <p:sldId id="334" r:id="rId13"/>
    <p:sldId id="335" r:id="rId14"/>
    <p:sldId id="336" r:id="rId15"/>
    <p:sldId id="337" r:id="rId16"/>
    <p:sldId id="339" r:id="rId17"/>
    <p:sldId id="340" r:id="rId18"/>
    <p:sldId id="338" r:id="rId19"/>
    <p:sldId id="341" r:id="rId20"/>
    <p:sldId id="342" r:id="rId21"/>
    <p:sldId id="343" r:id="rId22"/>
    <p:sldId id="344" r:id="rId23"/>
    <p:sldId id="345" r:id="rId24"/>
    <p:sldId id="352" r:id="rId25"/>
    <p:sldId id="353" r:id="rId26"/>
    <p:sldId id="346" r:id="rId27"/>
    <p:sldId id="348" r:id="rId28"/>
    <p:sldId id="349" r:id="rId29"/>
    <p:sldId id="350" r:id="rId30"/>
    <p:sldId id="351" r:id="rId31"/>
    <p:sldId id="347" r:id="rId32"/>
    <p:sldId id="316" r:id="rId33"/>
    <p:sldId id="354" r:id="rId34"/>
    <p:sldId id="355" r:id="rId35"/>
    <p:sldId id="356" r:id="rId36"/>
    <p:sldId id="265" r:id="rId37"/>
    <p:sldId id="304" r:id="rId38"/>
    <p:sldId id="305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A73C4C-2DEF-4E70-9589-8EABD42DA955}" type="datetimeFigureOut">
              <a:rPr lang="ru-RU" smtClean="0"/>
              <a:pPr/>
              <a:t>02.01.2014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53B7C-D16F-40CE-90A1-F1403FA6B3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6585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559961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559961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5599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02.01.2014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8972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02.01.2014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5648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02.01.2014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0602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02.01.2014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285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02.01.2014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1946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02.01.2014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1908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02.01.2014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0524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02.01.2014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7378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02.01.2014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1183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02.01.2014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609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02.01.2014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6020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12694-7076-43E2-BA40-DF599BB6D4CE}" type="datetimeFigureOut">
              <a:rPr lang="ru-RU" smtClean="0"/>
              <a:pPr/>
              <a:t>02.01.2014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4857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96752"/>
            <a:ext cx="8424936" cy="3096344"/>
          </a:xfrm>
        </p:spPr>
        <p:txBody>
          <a:bodyPr>
            <a:normAutofit/>
          </a:bodyPr>
          <a:lstStyle/>
          <a:p>
            <a:r>
              <a:rPr lang="ru-RU" b="1" dirty="0"/>
              <a:t>Трансформация </a:t>
            </a:r>
            <a:r>
              <a:rPr lang="ru-RU" b="1" dirty="0" err="1"/>
              <a:t>ломоносовской</a:t>
            </a:r>
            <a:r>
              <a:rPr lang="ru-RU" b="1" dirty="0"/>
              <a:t> программы в литературной практике второй половины XVIII в.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00736"/>
            <a:ext cx="6400800" cy="175260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Лекция </a:t>
            </a:r>
            <a:r>
              <a:rPr lang="en-US" b="1" dirty="0" smtClean="0">
                <a:solidFill>
                  <a:schemeClr val="tx1"/>
                </a:solidFill>
              </a:rPr>
              <a:t>11 (1)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2369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548680"/>
            <a:ext cx="8136904" cy="5832648"/>
          </a:xfrm>
        </p:spPr>
        <p:txBody>
          <a:bodyPr>
            <a:noAutofit/>
          </a:bodyPr>
          <a:lstStyle/>
          <a:p>
            <a:r>
              <a:rPr lang="ru-RU" sz="3400" b="1" dirty="0" smtClean="0">
                <a:solidFill>
                  <a:schemeClr val="tx1"/>
                </a:solidFill>
              </a:rPr>
              <a:t>Александр Петрович Сумароков </a:t>
            </a:r>
            <a:r>
              <a:rPr lang="ru-RU" sz="3400" b="1" dirty="0">
                <a:solidFill>
                  <a:schemeClr val="tx1"/>
                </a:solidFill>
              </a:rPr>
              <a:t>(1717 – 1777</a:t>
            </a:r>
            <a:r>
              <a:rPr lang="ru-RU" sz="3400" b="1" dirty="0" smtClean="0">
                <a:solidFill>
                  <a:schemeClr val="tx1"/>
                </a:solidFill>
              </a:rPr>
              <a:t>)</a:t>
            </a:r>
          </a:p>
          <a:p>
            <a:r>
              <a:rPr lang="ru-RU" sz="3000" b="1" dirty="0">
                <a:solidFill>
                  <a:schemeClr val="tx1"/>
                </a:solidFill>
              </a:rPr>
              <a:t>Л</a:t>
            </a:r>
            <a:r>
              <a:rPr lang="ru-RU" sz="3000" b="1" dirty="0" smtClean="0">
                <a:solidFill>
                  <a:schemeClr val="tx1"/>
                </a:solidFill>
              </a:rPr>
              <a:t>юбовные песни</a:t>
            </a:r>
            <a:r>
              <a:rPr lang="ru-RU" sz="3000" b="1" dirty="0">
                <a:solidFill>
                  <a:schemeClr val="tx1"/>
                </a:solidFill>
              </a:rPr>
              <a:t>, </a:t>
            </a:r>
            <a:endParaRPr lang="ru-RU" sz="3000" b="1" dirty="0" smtClean="0">
              <a:solidFill>
                <a:schemeClr val="tx1"/>
              </a:solidFill>
            </a:endParaRPr>
          </a:p>
          <a:p>
            <a:r>
              <a:rPr lang="ru-RU" sz="3000" b="1" dirty="0" smtClean="0">
                <a:solidFill>
                  <a:schemeClr val="tx1"/>
                </a:solidFill>
              </a:rPr>
              <a:t>трагедии </a:t>
            </a:r>
            <a:r>
              <a:rPr lang="ru-RU" sz="3000" b="1" dirty="0">
                <a:solidFill>
                  <a:schemeClr val="tx1"/>
                </a:solidFill>
              </a:rPr>
              <a:t>«</a:t>
            </a:r>
            <a:r>
              <a:rPr lang="ru-RU" sz="3000" b="1" dirty="0" err="1">
                <a:solidFill>
                  <a:schemeClr val="tx1"/>
                </a:solidFill>
              </a:rPr>
              <a:t>Хорев</a:t>
            </a:r>
            <a:r>
              <a:rPr lang="ru-RU" sz="3000" b="1" dirty="0">
                <a:solidFill>
                  <a:schemeClr val="tx1"/>
                </a:solidFill>
              </a:rPr>
              <a:t>» (1747), «Гамлет» (1748), «</a:t>
            </a:r>
            <a:r>
              <a:rPr lang="ru-RU" sz="3000" b="1" dirty="0" err="1">
                <a:solidFill>
                  <a:schemeClr val="tx1"/>
                </a:solidFill>
              </a:rPr>
              <a:t>Синав</a:t>
            </a:r>
            <a:r>
              <a:rPr lang="ru-RU" sz="3000" b="1" dirty="0">
                <a:solidFill>
                  <a:schemeClr val="tx1"/>
                </a:solidFill>
              </a:rPr>
              <a:t> и Трувор» (1750), «Дмитрий Самозванец» (1771), «Мстислав» (1774</a:t>
            </a:r>
            <a:r>
              <a:rPr lang="ru-RU" sz="3000" b="1" dirty="0" smtClean="0">
                <a:solidFill>
                  <a:schemeClr val="tx1"/>
                </a:solidFill>
              </a:rPr>
              <a:t>),</a:t>
            </a:r>
          </a:p>
          <a:p>
            <a:r>
              <a:rPr lang="ru-RU" sz="3000" b="1" dirty="0" smtClean="0">
                <a:solidFill>
                  <a:schemeClr val="tx1"/>
                </a:solidFill>
              </a:rPr>
              <a:t> комедии «</a:t>
            </a:r>
            <a:r>
              <a:rPr lang="ru-RU" sz="3000" b="1" dirty="0">
                <a:solidFill>
                  <a:schemeClr val="tx1"/>
                </a:solidFill>
              </a:rPr>
              <a:t>Рогоносец по воображению», «Мать – </a:t>
            </a:r>
            <a:r>
              <a:rPr lang="ru-RU" sz="3000" b="1" dirty="0" err="1">
                <a:solidFill>
                  <a:schemeClr val="tx1"/>
                </a:solidFill>
              </a:rPr>
              <a:t>совместница</a:t>
            </a:r>
            <a:r>
              <a:rPr lang="ru-RU" sz="3000" b="1" dirty="0">
                <a:solidFill>
                  <a:schemeClr val="tx1"/>
                </a:solidFill>
              </a:rPr>
              <a:t> дочери», «Вздорщица» </a:t>
            </a:r>
            <a:r>
              <a:rPr lang="ru-RU" sz="3000" b="1" dirty="0" smtClean="0">
                <a:solidFill>
                  <a:schemeClr val="tx1"/>
                </a:solidFill>
              </a:rPr>
              <a:t>(1772), </a:t>
            </a:r>
          </a:p>
          <a:p>
            <a:r>
              <a:rPr lang="ru-RU" sz="3000" b="1" dirty="0" smtClean="0">
                <a:solidFill>
                  <a:schemeClr val="tx1"/>
                </a:solidFill>
              </a:rPr>
              <a:t>сборники </a:t>
            </a:r>
            <a:r>
              <a:rPr lang="ru-RU" sz="3000" b="1" dirty="0">
                <a:solidFill>
                  <a:schemeClr val="tx1"/>
                </a:solidFill>
              </a:rPr>
              <a:t>«Сатиры» и «Элегии» </a:t>
            </a:r>
            <a:r>
              <a:rPr lang="ru-RU" sz="3000" b="1" dirty="0" smtClean="0">
                <a:solidFill>
                  <a:schemeClr val="tx1"/>
                </a:solidFill>
              </a:rPr>
              <a:t>(1774).</a:t>
            </a:r>
          </a:p>
        </p:txBody>
      </p:sp>
    </p:spTree>
    <p:extLst>
      <p:ext uri="{BB962C8B-B14F-4D97-AF65-F5344CB8AC3E}">
        <p14:creationId xmlns:p14="http://schemas.microsoft.com/office/powerpoint/2010/main" xmlns="" val="2524772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700808"/>
            <a:ext cx="8136904" cy="5832648"/>
          </a:xfrm>
        </p:spPr>
        <p:txBody>
          <a:bodyPr>
            <a:noAutofit/>
          </a:bodyPr>
          <a:lstStyle/>
          <a:p>
            <a:r>
              <a:rPr lang="ru-RU" sz="3400" b="1" dirty="0" smtClean="0">
                <a:solidFill>
                  <a:schemeClr val="tx1"/>
                </a:solidFill>
              </a:rPr>
              <a:t>Издатель первого русского литературного журнала </a:t>
            </a:r>
            <a:r>
              <a:rPr lang="ru-RU" sz="3400" b="1" dirty="0">
                <a:solidFill>
                  <a:schemeClr val="tx1"/>
                </a:solidFill>
              </a:rPr>
              <a:t>«Трудолюбивая пчела</a:t>
            </a:r>
            <a:r>
              <a:rPr lang="ru-RU" sz="3400" b="1" dirty="0" smtClean="0">
                <a:solidFill>
                  <a:schemeClr val="tx1"/>
                </a:solidFill>
              </a:rPr>
              <a:t>» (</a:t>
            </a:r>
            <a:r>
              <a:rPr lang="ru-RU" sz="3400" b="1" dirty="0">
                <a:solidFill>
                  <a:schemeClr val="tx1"/>
                </a:solidFill>
              </a:rPr>
              <a:t>1759</a:t>
            </a:r>
            <a:r>
              <a:rPr lang="ru-RU" sz="3400" b="1" dirty="0" smtClean="0">
                <a:solidFill>
                  <a:schemeClr val="tx1"/>
                </a:solidFill>
              </a:rPr>
              <a:t>),</a:t>
            </a:r>
          </a:p>
          <a:p>
            <a:r>
              <a:rPr lang="ru-RU" sz="3400" b="1" dirty="0" smtClean="0">
                <a:solidFill>
                  <a:schemeClr val="tx1"/>
                </a:solidFill>
              </a:rPr>
              <a:t>директор первого </a:t>
            </a:r>
            <a:r>
              <a:rPr lang="ru-RU" sz="3400" b="1" dirty="0">
                <a:solidFill>
                  <a:schemeClr val="tx1"/>
                </a:solidFill>
              </a:rPr>
              <a:t>русского профессионального постоянного публичного </a:t>
            </a:r>
            <a:r>
              <a:rPr lang="ru-RU" sz="3400" b="1" dirty="0" smtClean="0">
                <a:solidFill>
                  <a:schemeClr val="tx1"/>
                </a:solidFill>
              </a:rPr>
              <a:t>театра (1756–1761)</a:t>
            </a:r>
            <a:endParaRPr lang="ru-RU" sz="3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0840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548680"/>
            <a:ext cx="8136904" cy="5832648"/>
          </a:xfrm>
        </p:spPr>
        <p:txBody>
          <a:bodyPr>
            <a:noAutofit/>
          </a:bodyPr>
          <a:lstStyle/>
          <a:p>
            <a:r>
              <a:rPr lang="ru-RU" sz="3400" b="1" dirty="0">
                <a:solidFill>
                  <a:schemeClr val="tx1"/>
                </a:solidFill>
              </a:rPr>
              <a:t>Сумароков и его </a:t>
            </a:r>
            <a:r>
              <a:rPr lang="ru-RU" sz="3400" b="1" dirty="0" smtClean="0">
                <a:solidFill>
                  <a:schemeClr val="tx1"/>
                </a:solidFill>
              </a:rPr>
              <a:t>школа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1. Вводят </a:t>
            </a:r>
            <a:r>
              <a:rPr lang="ru-RU" b="1" dirty="0">
                <a:solidFill>
                  <a:schemeClr val="tx1"/>
                </a:solidFill>
              </a:rPr>
              <a:t>ограничения на употребление областных слов и </a:t>
            </a:r>
            <a:r>
              <a:rPr lang="ru-RU" b="1" dirty="0" smtClean="0">
                <a:solidFill>
                  <a:schemeClr val="tx1"/>
                </a:solidFill>
              </a:rPr>
              <a:t>выражений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smtClean="0">
                <a:solidFill>
                  <a:schemeClr val="tx1"/>
                </a:solidFill>
              </a:rPr>
              <a:t>олитературивают разговорную речь.</a:t>
            </a:r>
          </a:p>
          <a:p>
            <a:pPr algn="l"/>
            <a:r>
              <a:rPr lang="ru-RU" sz="3000" b="1" i="1" dirty="0">
                <a:solidFill>
                  <a:schemeClr val="tx1"/>
                </a:solidFill>
              </a:rPr>
              <a:t>Благородный стиль всегда привлечет меня к чтению, а низкими словами наполненный слог я так оставляю, как оставляю и не слушаю тех людей, которые говорят степною речью и </a:t>
            </a:r>
            <a:r>
              <a:rPr lang="ru-RU" sz="3000" b="1" i="1" dirty="0" smtClean="0">
                <a:solidFill>
                  <a:schemeClr val="tx1"/>
                </a:solidFill>
              </a:rPr>
              <a:t>произношением </a:t>
            </a:r>
            <a:r>
              <a:rPr lang="ru-RU" sz="3000" b="1" dirty="0">
                <a:solidFill>
                  <a:schemeClr val="tx1"/>
                </a:solidFill>
              </a:rPr>
              <a:t>(Ф. Мамонов).</a:t>
            </a:r>
          </a:p>
        </p:txBody>
      </p:sp>
    </p:spTree>
    <p:extLst>
      <p:ext uri="{BB962C8B-B14F-4D97-AF65-F5344CB8AC3E}">
        <p14:creationId xmlns:p14="http://schemas.microsoft.com/office/powerpoint/2010/main" xmlns="" val="3986015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548680"/>
            <a:ext cx="8136904" cy="5832648"/>
          </a:xfrm>
        </p:spPr>
        <p:txBody>
          <a:bodyPr>
            <a:noAutofit/>
          </a:bodyPr>
          <a:lstStyle/>
          <a:p>
            <a:pPr algn="l"/>
            <a:r>
              <a:rPr lang="ru-RU" b="1" dirty="0" smtClean="0">
                <a:solidFill>
                  <a:schemeClr val="tx1"/>
                </a:solidFill>
              </a:rPr>
              <a:t>2</a:t>
            </a:r>
            <a:r>
              <a:rPr lang="ru-RU" b="1" dirty="0">
                <a:solidFill>
                  <a:schemeClr val="tx1"/>
                </a:solidFill>
              </a:rPr>
              <a:t>. </a:t>
            </a:r>
            <a:r>
              <a:rPr lang="ru-RU" b="1" dirty="0" smtClean="0">
                <a:solidFill>
                  <a:schemeClr val="tx1"/>
                </a:solidFill>
              </a:rPr>
              <a:t>Объявляют борьбу </a:t>
            </a:r>
            <a:r>
              <a:rPr lang="ru-RU" b="1" dirty="0">
                <a:solidFill>
                  <a:schemeClr val="tx1"/>
                </a:solidFill>
              </a:rPr>
              <a:t>"подьяческому", </a:t>
            </a:r>
            <a:r>
              <a:rPr lang="ru-RU" b="1" dirty="0" err="1">
                <a:solidFill>
                  <a:schemeClr val="tx1"/>
                </a:solidFill>
              </a:rPr>
              <a:t>приказно</a:t>
            </a:r>
            <a:r>
              <a:rPr lang="ru-RU" b="1" dirty="0">
                <a:solidFill>
                  <a:schemeClr val="tx1"/>
                </a:solidFill>
              </a:rPr>
              <a:t>-бюрократическому языку, его "скаредному складу".</a:t>
            </a:r>
            <a:endParaRPr lang="ru-RU" b="1" dirty="0" smtClean="0">
              <a:solidFill>
                <a:schemeClr val="tx1"/>
              </a:solidFill>
            </a:endParaRPr>
          </a:p>
          <a:p>
            <a:pPr algn="l"/>
            <a:r>
              <a:rPr lang="ru-RU" sz="3000" b="1" i="1" dirty="0">
                <a:solidFill>
                  <a:schemeClr val="tx1"/>
                </a:solidFill>
              </a:rPr>
              <a:t>... подьячие... </a:t>
            </a:r>
            <a:r>
              <a:rPr lang="ru-RU" sz="3000" b="1" i="1" dirty="0" err="1">
                <a:solidFill>
                  <a:schemeClr val="tx1"/>
                </a:solidFill>
              </a:rPr>
              <a:t>высокомерятся</a:t>
            </a:r>
            <a:r>
              <a:rPr lang="ru-RU" sz="3000" b="1" i="1" dirty="0">
                <a:solidFill>
                  <a:schemeClr val="tx1"/>
                </a:solidFill>
              </a:rPr>
              <a:t> любимыми своими словами: понеже, </a:t>
            </a:r>
            <a:r>
              <a:rPr lang="ru-RU" sz="3000" b="1" i="1" dirty="0" err="1">
                <a:solidFill>
                  <a:schemeClr val="tx1"/>
                </a:solidFill>
              </a:rPr>
              <a:t>точию</a:t>
            </a:r>
            <a:r>
              <a:rPr lang="ru-RU" sz="3000" b="1" i="1" dirty="0">
                <a:solidFill>
                  <a:schemeClr val="tx1"/>
                </a:solidFill>
              </a:rPr>
              <a:t>, яко бы, имеет быть, не имеется и прочими такими </a:t>
            </a:r>
            <a:endParaRPr lang="ru-RU" sz="3000" b="1" i="1" dirty="0" smtClean="0">
              <a:solidFill>
                <a:schemeClr val="tx1"/>
              </a:solidFill>
            </a:endParaRPr>
          </a:p>
          <a:p>
            <a:pPr algn="l"/>
            <a:r>
              <a:rPr lang="ru-RU" sz="3000" b="1" dirty="0" smtClean="0">
                <a:solidFill>
                  <a:schemeClr val="tx1"/>
                </a:solidFill>
              </a:rPr>
              <a:t>(А. Сумароков</a:t>
            </a:r>
            <a:r>
              <a:rPr lang="ru-RU" sz="3000" b="1" dirty="0">
                <a:solidFill>
                  <a:schemeClr val="tx1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4145221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548680"/>
            <a:ext cx="8136904" cy="5832648"/>
          </a:xfrm>
        </p:spPr>
        <p:txBody>
          <a:bodyPr>
            <a:noAutofit/>
          </a:bodyPr>
          <a:lstStyle/>
          <a:p>
            <a:pPr algn="l"/>
            <a:r>
              <a:rPr lang="ru-RU" b="1" dirty="0">
                <a:solidFill>
                  <a:schemeClr val="tx1"/>
                </a:solidFill>
              </a:rPr>
              <a:t>3. В высоком слоге тоже </a:t>
            </a:r>
            <a:r>
              <a:rPr lang="ru-RU" b="1" dirty="0" smtClean="0">
                <a:solidFill>
                  <a:schemeClr val="tx1"/>
                </a:solidFill>
              </a:rPr>
              <a:t>требуют простоты </a:t>
            </a:r>
            <a:r>
              <a:rPr lang="ru-RU" b="1" dirty="0">
                <a:solidFill>
                  <a:schemeClr val="tx1"/>
                </a:solidFill>
              </a:rPr>
              <a:t>выражения. Ломоносовский высокий </a:t>
            </a:r>
            <a:r>
              <a:rPr lang="ru-RU" b="1" dirty="0" smtClean="0">
                <a:solidFill>
                  <a:schemeClr val="tx1"/>
                </a:solidFill>
              </a:rPr>
              <a:t>стиль – </a:t>
            </a:r>
            <a:r>
              <a:rPr lang="ru-RU" b="1" dirty="0">
                <a:solidFill>
                  <a:schemeClr val="tx1"/>
                </a:solidFill>
              </a:rPr>
              <a:t>"</a:t>
            </a:r>
            <a:r>
              <a:rPr lang="ru-RU" b="1" dirty="0" err="1">
                <a:solidFill>
                  <a:schemeClr val="tx1"/>
                </a:solidFill>
              </a:rPr>
              <a:t>многоречие</a:t>
            </a:r>
            <a:r>
              <a:rPr lang="ru-RU" b="1" dirty="0">
                <a:solidFill>
                  <a:schemeClr val="tx1"/>
                </a:solidFill>
              </a:rPr>
              <a:t>", "многоглаголание тяжких речей", "пухлое и высокопарное". </a:t>
            </a:r>
          </a:p>
          <a:p>
            <a:pPr lvl="1" algn="l"/>
            <a:r>
              <a:rPr lang="ru-RU" sz="3000" b="1" i="1" dirty="0">
                <a:solidFill>
                  <a:schemeClr val="tx1"/>
                </a:solidFill>
              </a:rPr>
              <a:t>Коль нет во чьих стихах приличной простоты,</a:t>
            </a:r>
          </a:p>
          <a:p>
            <a:pPr lvl="1" algn="l"/>
            <a:r>
              <a:rPr lang="ru-RU" sz="3000" b="1" i="1" dirty="0">
                <a:solidFill>
                  <a:schemeClr val="tx1"/>
                </a:solidFill>
              </a:rPr>
              <a:t>Ни ясности, ни чистоты, </a:t>
            </a:r>
          </a:p>
          <a:p>
            <a:pPr lvl="1" algn="l"/>
            <a:r>
              <a:rPr lang="ru-RU" sz="3000" b="1" i="1" dirty="0">
                <a:solidFill>
                  <a:schemeClr val="tx1"/>
                </a:solidFill>
              </a:rPr>
              <a:t>Так те стихи </a:t>
            </a:r>
            <a:r>
              <a:rPr lang="ru-RU" sz="3000" b="1" i="1" dirty="0" err="1">
                <a:solidFill>
                  <a:schemeClr val="tx1"/>
                </a:solidFill>
              </a:rPr>
              <a:t>лишенны</a:t>
            </a:r>
            <a:r>
              <a:rPr lang="ru-RU" sz="3000" b="1" i="1" dirty="0">
                <a:solidFill>
                  <a:schemeClr val="tx1"/>
                </a:solidFill>
              </a:rPr>
              <a:t> красоты</a:t>
            </a:r>
          </a:p>
          <a:p>
            <a:pPr lvl="1" algn="l"/>
            <a:r>
              <a:rPr lang="ru-RU" sz="3000" b="1" i="1" dirty="0">
                <a:solidFill>
                  <a:schemeClr val="tx1"/>
                </a:solidFill>
              </a:rPr>
              <a:t>И полны пустоты.</a:t>
            </a:r>
          </a:p>
        </p:txBody>
      </p:sp>
    </p:spTree>
    <p:extLst>
      <p:ext uri="{BB962C8B-B14F-4D97-AF65-F5344CB8AC3E}">
        <p14:creationId xmlns:p14="http://schemas.microsoft.com/office/powerpoint/2010/main" xmlns="" val="305962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836712"/>
            <a:ext cx="7632848" cy="5832648"/>
          </a:xfrm>
        </p:spPr>
        <p:txBody>
          <a:bodyPr>
            <a:noAutofit/>
          </a:bodyPr>
          <a:lstStyle/>
          <a:p>
            <a:pPr lvl="1" algn="l"/>
            <a:r>
              <a:rPr lang="ru-RU" sz="3000" b="1" i="1" dirty="0">
                <a:solidFill>
                  <a:schemeClr val="tx1"/>
                </a:solidFill>
              </a:rPr>
              <a:t>Взыграйте, струны лиры; </a:t>
            </a:r>
            <a:endParaRPr lang="ru-RU" sz="3000" b="1" i="1" dirty="0" smtClean="0">
              <a:solidFill>
                <a:schemeClr val="tx1"/>
              </a:solidFill>
            </a:endParaRPr>
          </a:p>
          <a:p>
            <a:pPr lvl="1" algn="l"/>
            <a:r>
              <a:rPr lang="ru-RU" sz="3000" b="1" i="1" dirty="0" smtClean="0">
                <a:solidFill>
                  <a:schemeClr val="tx1"/>
                </a:solidFill>
              </a:rPr>
              <a:t>Возбуждает </a:t>
            </a:r>
            <a:r>
              <a:rPr lang="ru-RU" sz="3000" b="1" i="1" dirty="0">
                <a:solidFill>
                  <a:schemeClr val="tx1"/>
                </a:solidFill>
              </a:rPr>
              <a:t>Феб от сна. </a:t>
            </a:r>
            <a:endParaRPr lang="ru-RU" sz="3000" b="1" i="1" dirty="0" smtClean="0">
              <a:solidFill>
                <a:schemeClr val="tx1"/>
              </a:solidFill>
            </a:endParaRPr>
          </a:p>
          <a:p>
            <a:pPr lvl="1" algn="l"/>
            <a:r>
              <a:rPr lang="ru-RU" sz="3000" b="1" i="1" dirty="0" smtClean="0">
                <a:solidFill>
                  <a:schemeClr val="tx1"/>
                </a:solidFill>
              </a:rPr>
              <a:t>Вейте</a:t>
            </a:r>
            <a:r>
              <a:rPr lang="ru-RU" sz="3000" b="1" i="1" dirty="0">
                <a:solidFill>
                  <a:schemeClr val="tx1"/>
                </a:solidFill>
              </a:rPr>
              <a:t>, тихие зефиры; </a:t>
            </a:r>
            <a:endParaRPr lang="ru-RU" sz="3000" b="1" i="1" dirty="0" smtClean="0">
              <a:solidFill>
                <a:schemeClr val="tx1"/>
              </a:solidFill>
            </a:endParaRPr>
          </a:p>
          <a:p>
            <a:pPr lvl="1" algn="l"/>
            <a:r>
              <a:rPr lang="ru-RU" sz="3000" b="1" i="1" dirty="0" smtClean="0">
                <a:solidFill>
                  <a:schemeClr val="tx1"/>
                </a:solidFill>
              </a:rPr>
              <a:t>Возвращается </a:t>
            </a:r>
            <a:r>
              <a:rPr lang="ru-RU" sz="3000" b="1" i="1" dirty="0">
                <a:solidFill>
                  <a:schemeClr val="tx1"/>
                </a:solidFill>
              </a:rPr>
              <a:t>весна: </a:t>
            </a:r>
            <a:endParaRPr lang="ru-RU" sz="3000" b="1" i="1" dirty="0" smtClean="0">
              <a:solidFill>
                <a:schemeClr val="tx1"/>
              </a:solidFill>
            </a:endParaRPr>
          </a:p>
          <a:p>
            <a:pPr lvl="1" algn="l"/>
            <a:r>
              <a:rPr lang="ru-RU" sz="3000" b="1" i="1" dirty="0" smtClean="0">
                <a:solidFill>
                  <a:schemeClr val="tx1"/>
                </a:solidFill>
              </a:rPr>
              <a:t>День </a:t>
            </a:r>
            <a:r>
              <a:rPr lang="ru-RU" sz="3000" b="1" i="1" dirty="0">
                <a:solidFill>
                  <a:schemeClr val="tx1"/>
                </a:solidFill>
              </a:rPr>
              <a:t>предшествует огромный</a:t>
            </a:r>
            <a:r>
              <a:rPr lang="ru-RU" sz="3000" b="1" i="1" dirty="0" smtClean="0">
                <a:solidFill>
                  <a:schemeClr val="tx1"/>
                </a:solidFill>
              </a:rPr>
              <a:t>,</a:t>
            </a:r>
          </a:p>
          <a:p>
            <a:pPr lvl="1" algn="l"/>
            <a:r>
              <a:rPr lang="ru-RU" sz="3000" b="1" i="1" dirty="0" smtClean="0">
                <a:solidFill>
                  <a:schemeClr val="tx1"/>
                </a:solidFill>
              </a:rPr>
              <a:t>Оживляя </a:t>
            </a:r>
            <a:r>
              <a:rPr lang="ru-RU" sz="3000" b="1" i="1" dirty="0">
                <a:solidFill>
                  <a:schemeClr val="tx1"/>
                </a:solidFill>
              </a:rPr>
              <a:t>воздух томный… </a:t>
            </a:r>
            <a:endParaRPr lang="ru-RU" sz="3000" b="1" i="1" dirty="0" smtClean="0">
              <a:solidFill>
                <a:schemeClr val="tx1"/>
              </a:solidFill>
            </a:endParaRPr>
          </a:p>
          <a:p>
            <a:pPr algn="l"/>
            <a:r>
              <a:rPr lang="ru-RU" sz="3000" b="1" dirty="0" smtClean="0">
                <a:solidFill>
                  <a:schemeClr val="tx1"/>
                </a:solidFill>
              </a:rPr>
              <a:t>(</a:t>
            </a:r>
            <a:r>
              <a:rPr lang="ru-RU" sz="3000" b="1" dirty="0">
                <a:solidFill>
                  <a:schemeClr val="tx1"/>
                </a:solidFill>
              </a:rPr>
              <a:t>Ода Екатерине Второй на день рождения 1768 г.)</a:t>
            </a:r>
            <a:endParaRPr lang="ru-RU" sz="3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74980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548680"/>
            <a:ext cx="8280920" cy="5832648"/>
          </a:xfrm>
        </p:spPr>
        <p:txBody>
          <a:bodyPr>
            <a:noAutofit/>
          </a:bodyPr>
          <a:lstStyle/>
          <a:p>
            <a:pPr algn="l"/>
            <a:r>
              <a:rPr lang="ru-RU" b="1" dirty="0" smtClean="0">
                <a:solidFill>
                  <a:schemeClr val="tx1"/>
                </a:solidFill>
              </a:rPr>
              <a:t>Димитрий: </a:t>
            </a:r>
            <a:r>
              <a:rPr lang="ru-RU" b="1" i="1" dirty="0" smtClean="0">
                <a:solidFill>
                  <a:schemeClr val="tx1"/>
                </a:solidFill>
              </a:rPr>
              <a:t>Возможно </a:t>
            </a:r>
            <a:r>
              <a:rPr lang="ru-RU" b="1" i="1" dirty="0">
                <a:solidFill>
                  <a:schemeClr val="tx1"/>
                </a:solidFill>
              </a:rPr>
              <a:t>ли </a:t>
            </a:r>
            <a:r>
              <a:rPr lang="ru-RU" b="1" i="1" dirty="0" err="1">
                <a:solidFill>
                  <a:schemeClr val="tx1"/>
                </a:solidFill>
              </a:rPr>
              <a:t>отцем</a:t>
            </a:r>
            <a:r>
              <a:rPr lang="ru-RU" b="1" i="1" dirty="0">
                <a:solidFill>
                  <a:schemeClr val="tx1"/>
                </a:solidFill>
              </a:rPr>
              <a:t> мне </a:t>
            </a:r>
            <a:r>
              <a:rPr lang="ru-RU" b="1" i="1" dirty="0" err="1">
                <a:solidFill>
                  <a:schemeClr val="tx1"/>
                </a:solidFill>
              </a:rPr>
              <a:t>быти</a:t>
            </a:r>
            <a:r>
              <a:rPr lang="ru-RU" b="1" i="1" dirty="0">
                <a:solidFill>
                  <a:schemeClr val="tx1"/>
                </a:solidFill>
              </a:rPr>
              <a:t> в той стране, </a:t>
            </a:r>
            <a:endParaRPr lang="ru-RU" b="1" i="1" dirty="0" smtClean="0">
              <a:solidFill>
                <a:schemeClr val="tx1"/>
              </a:solidFill>
            </a:endParaRPr>
          </a:p>
          <a:p>
            <a:pPr algn="l"/>
            <a:r>
              <a:rPr lang="ru-RU" b="1" i="1" dirty="0" err="1" smtClean="0">
                <a:solidFill>
                  <a:schemeClr val="tx1"/>
                </a:solidFill>
              </a:rPr>
              <a:t>Котора</a:t>
            </a:r>
            <a:r>
              <a:rPr lang="ru-RU" b="1" i="1" dirty="0">
                <a:solidFill>
                  <a:schemeClr val="tx1"/>
                </a:solidFill>
              </a:rPr>
              <a:t>, </a:t>
            </a:r>
            <a:r>
              <a:rPr lang="ru-RU" b="1" i="1" dirty="0" err="1">
                <a:solidFill>
                  <a:schemeClr val="tx1"/>
                </a:solidFill>
              </a:rPr>
              <a:t>мя</a:t>
            </a:r>
            <a:r>
              <a:rPr lang="ru-RU" b="1" i="1" dirty="0">
                <a:solidFill>
                  <a:schemeClr val="tx1"/>
                </a:solidFill>
              </a:rPr>
              <a:t> гоня, всего противней мне</a:t>
            </a:r>
            <a:r>
              <a:rPr lang="ru-RU" b="1" i="1" dirty="0" smtClean="0">
                <a:solidFill>
                  <a:schemeClr val="tx1"/>
                </a:solidFill>
              </a:rPr>
              <a:t>?.. </a:t>
            </a:r>
          </a:p>
          <a:p>
            <a:pPr algn="l"/>
            <a:endParaRPr lang="ru-RU" b="1" i="1" dirty="0" smtClean="0">
              <a:solidFill>
                <a:schemeClr val="tx1"/>
              </a:solidFill>
            </a:endParaRPr>
          </a:p>
          <a:p>
            <a:pPr algn="r"/>
            <a:r>
              <a:rPr lang="ru-RU" b="1" i="1" dirty="0" smtClean="0">
                <a:solidFill>
                  <a:schemeClr val="tx1"/>
                </a:solidFill>
              </a:rPr>
              <a:t>Смягчает </a:t>
            </a:r>
            <a:r>
              <a:rPr lang="ru-RU" b="1" i="1" dirty="0" err="1">
                <a:solidFill>
                  <a:schemeClr val="tx1"/>
                </a:solidFill>
              </a:rPr>
              <a:t>мя</a:t>
            </a:r>
            <a:r>
              <a:rPr lang="ru-RU" b="1" i="1" dirty="0">
                <a:solidFill>
                  <a:schemeClr val="tx1"/>
                </a:solidFill>
              </a:rPr>
              <a:t> любви желаемая сладость. </a:t>
            </a:r>
            <a:endParaRPr lang="ru-RU" b="1" i="1" dirty="0" smtClean="0">
              <a:solidFill>
                <a:schemeClr val="tx1"/>
              </a:solidFill>
            </a:endParaRPr>
          </a:p>
          <a:p>
            <a:pPr algn="r"/>
            <a:r>
              <a:rPr lang="ru-RU" b="1" i="1" dirty="0" smtClean="0">
                <a:solidFill>
                  <a:schemeClr val="tx1"/>
                </a:solidFill>
              </a:rPr>
              <a:t>Как </a:t>
            </a:r>
            <a:r>
              <a:rPr lang="ru-RU" b="1" i="1" dirty="0">
                <a:solidFill>
                  <a:schemeClr val="tx1"/>
                </a:solidFill>
              </a:rPr>
              <a:t>я ее люблю, хоть я о ней стонал, </a:t>
            </a:r>
            <a:endParaRPr lang="ru-RU" b="1" i="1" dirty="0" smtClean="0">
              <a:solidFill>
                <a:schemeClr val="tx1"/>
              </a:solidFill>
            </a:endParaRPr>
          </a:p>
          <a:p>
            <a:pPr algn="r"/>
            <a:r>
              <a:rPr lang="ru-RU" b="1" i="1" dirty="0" smtClean="0">
                <a:solidFill>
                  <a:schemeClr val="tx1"/>
                </a:solidFill>
              </a:rPr>
              <a:t>Я </a:t>
            </a:r>
            <a:r>
              <a:rPr lang="ru-RU" b="1" i="1" dirty="0">
                <a:solidFill>
                  <a:schemeClr val="tx1"/>
                </a:solidFill>
              </a:rPr>
              <a:t>то до сих минут еще не прямо </a:t>
            </a:r>
            <a:r>
              <a:rPr lang="ru-RU" b="1" i="1" dirty="0" smtClean="0">
                <a:solidFill>
                  <a:schemeClr val="tx1"/>
                </a:solidFill>
              </a:rPr>
              <a:t>знал.</a:t>
            </a:r>
            <a:endParaRPr lang="ru-RU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24117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76672"/>
            <a:ext cx="7992888" cy="5832648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Из комедии «Опекун»</a:t>
            </a:r>
          </a:p>
          <a:p>
            <a:pPr algn="l"/>
            <a:r>
              <a:rPr lang="ru-RU" b="1" dirty="0" err="1" smtClean="0">
                <a:solidFill>
                  <a:schemeClr val="tx1"/>
                </a:solidFill>
              </a:rPr>
              <a:t>Чужехват</a:t>
            </a:r>
            <a:r>
              <a:rPr lang="ru-RU" b="1" dirty="0" smtClean="0">
                <a:solidFill>
                  <a:schemeClr val="tx1"/>
                </a:solidFill>
              </a:rPr>
              <a:t>: Не видать его ей мужем, как своих ушей… Честь да честь! какая честь, коли нечего есть? До чести ли тогда, когда брюхо пусто? </a:t>
            </a:r>
          </a:p>
          <a:p>
            <a:pPr algn="l"/>
            <a:endParaRPr lang="ru-RU" b="1" dirty="0" smtClean="0">
              <a:solidFill>
                <a:schemeClr val="tx1"/>
              </a:solidFill>
            </a:endParaRPr>
          </a:p>
          <a:p>
            <a:pPr algn="l"/>
            <a:r>
              <a:rPr lang="ru-RU" b="1" dirty="0" err="1" smtClean="0">
                <a:solidFill>
                  <a:schemeClr val="tx1"/>
                </a:solidFill>
              </a:rPr>
              <a:t>Сострата</a:t>
            </a:r>
            <a:r>
              <a:rPr lang="ru-RU" b="1" dirty="0" smtClean="0">
                <a:solidFill>
                  <a:schemeClr val="tx1"/>
                </a:solidFill>
              </a:rPr>
              <a:t> (о государях и духовных): Одни за малейшие слабости людей казнят, а другие проклинают и, разными образами отъемля свободу, отягощают естество человеческое.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56140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548680"/>
            <a:ext cx="8352928" cy="5832648"/>
          </a:xfrm>
        </p:spPr>
        <p:txBody>
          <a:bodyPr>
            <a:noAutofit/>
          </a:bodyPr>
          <a:lstStyle/>
          <a:p>
            <a:pPr algn="l"/>
            <a:r>
              <a:rPr lang="ru-RU" b="1" dirty="0" smtClean="0">
                <a:solidFill>
                  <a:schemeClr val="tx1"/>
                </a:solidFill>
              </a:rPr>
              <a:t>4. Ведут борьбу </a:t>
            </a:r>
            <a:r>
              <a:rPr lang="ru-RU" b="1" dirty="0">
                <a:solidFill>
                  <a:schemeClr val="tx1"/>
                </a:solidFill>
              </a:rPr>
              <a:t>с </a:t>
            </a:r>
            <a:r>
              <a:rPr lang="ru-RU" b="1" dirty="0" smtClean="0">
                <a:solidFill>
                  <a:schemeClr val="tx1"/>
                </a:solidFill>
              </a:rPr>
              <a:t>галломанией.</a:t>
            </a:r>
          </a:p>
          <a:p>
            <a:pPr algn="r"/>
            <a:r>
              <a:rPr lang="ru-RU" sz="3000" b="1" i="1" dirty="0">
                <a:solidFill>
                  <a:schemeClr val="tx1"/>
                </a:solidFill>
              </a:rPr>
              <a:t>Что очень хорошо на языке французском, </a:t>
            </a:r>
            <a:endParaRPr lang="ru-RU" sz="3000" b="1" i="1" dirty="0" smtClean="0">
              <a:solidFill>
                <a:schemeClr val="tx1"/>
              </a:solidFill>
            </a:endParaRPr>
          </a:p>
          <a:p>
            <a:pPr algn="r"/>
            <a:r>
              <a:rPr lang="ru-RU" sz="3000" b="1" i="1" dirty="0" smtClean="0">
                <a:solidFill>
                  <a:schemeClr val="tx1"/>
                </a:solidFill>
              </a:rPr>
              <a:t>То </a:t>
            </a:r>
            <a:r>
              <a:rPr lang="ru-RU" sz="3000" b="1" i="1" dirty="0">
                <a:solidFill>
                  <a:schemeClr val="tx1"/>
                </a:solidFill>
              </a:rPr>
              <a:t>может в точности быть скаредно на </a:t>
            </a:r>
            <a:r>
              <a:rPr lang="ru-RU" sz="3000" b="1" i="1" dirty="0" smtClean="0">
                <a:solidFill>
                  <a:schemeClr val="tx1"/>
                </a:solidFill>
              </a:rPr>
              <a:t>русском.</a:t>
            </a:r>
          </a:p>
          <a:p>
            <a:pPr algn="r"/>
            <a:endParaRPr lang="ru-RU" sz="800" b="1" i="1" dirty="0">
              <a:solidFill>
                <a:schemeClr val="tx1"/>
              </a:solidFill>
            </a:endParaRPr>
          </a:p>
          <a:p>
            <a:pPr algn="l"/>
            <a:r>
              <a:rPr lang="ru-RU" sz="3000" b="1" dirty="0" smtClean="0">
                <a:solidFill>
                  <a:schemeClr val="tx1"/>
                </a:solidFill>
              </a:rPr>
              <a:t>Пародийные «Ведомости»: </a:t>
            </a:r>
            <a:r>
              <a:rPr lang="ru-RU" sz="3000" b="1" i="1" dirty="0" smtClean="0">
                <a:solidFill>
                  <a:schemeClr val="tx1"/>
                </a:solidFill>
              </a:rPr>
              <a:t>Некий Выдумщик предлагает </a:t>
            </a:r>
            <a:r>
              <a:rPr lang="ru-RU" sz="3000" b="1" i="1" dirty="0">
                <a:solidFill>
                  <a:schemeClr val="tx1"/>
                </a:solidFill>
              </a:rPr>
              <a:t>«способ для </a:t>
            </a:r>
            <a:r>
              <a:rPr lang="ru-RU" sz="3000" b="1" i="1" dirty="0" err="1">
                <a:solidFill>
                  <a:schemeClr val="tx1"/>
                </a:solidFill>
              </a:rPr>
              <a:t>приохочивания</a:t>
            </a:r>
            <a:r>
              <a:rPr lang="ru-RU" sz="3000" b="1" i="1" dirty="0">
                <a:solidFill>
                  <a:schemeClr val="tx1"/>
                </a:solidFill>
              </a:rPr>
              <a:t> молодых российских господчиков ко чтению русских книг. Оный в том состоит, чтобы русские книги печатать французскими буквами</a:t>
            </a:r>
            <a:r>
              <a:rPr lang="ru-RU" sz="3000" b="1" i="1" dirty="0" smtClean="0">
                <a:solidFill>
                  <a:schemeClr val="tx1"/>
                </a:solidFill>
              </a:rPr>
              <a:t>».</a:t>
            </a:r>
            <a:endParaRPr lang="ru-RU" sz="3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01956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715144"/>
            <a:ext cx="8064896" cy="5306144"/>
          </a:xfrm>
        </p:spPr>
        <p:txBody>
          <a:bodyPr>
            <a:normAutofit fontScale="92500" lnSpcReduction="10000"/>
          </a:bodyPr>
          <a:lstStyle/>
          <a:p>
            <a:r>
              <a:rPr lang="ru-RU" sz="3700" b="1" dirty="0" smtClean="0">
                <a:solidFill>
                  <a:schemeClr val="tx1"/>
                </a:solidFill>
              </a:rPr>
              <a:t>Н. И. Новиков (1744 – 1818)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Сатирические журналы «Трутень» (1969–1970), «Пустомеля» (1770), «Живописец» (1772–1773), «Кошелёк» (1774),</a:t>
            </a:r>
          </a:p>
          <a:p>
            <a:r>
              <a:rPr lang="ru-RU" b="1" dirty="0">
                <a:solidFill>
                  <a:schemeClr val="tx1"/>
                </a:solidFill>
              </a:rPr>
              <a:t>«Опыт исторического словаря о российских писателях» (1772), </a:t>
            </a:r>
            <a:r>
              <a:rPr lang="ru-RU" b="1" dirty="0" smtClean="0">
                <a:solidFill>
                  <a:schemeClr val="tx1"/>
                </a:solidFill>
              </a:rPr>
              <a:t>«</a:t>
            </a:r>
            <a:r>
              <a:rPr lang="ru-RU" b="1" dirty="0">
                <a:solidFill>
                  <a:schemeClr val="tx1"/>
                </a:solidFill>
              </a:rPr>
              <a:t>Древняя российская </a:t>
            </a:r>
            <a:r>
              <a:rPr lang="ru-RU" b="1" dirty="0" err="1">
                <a:solidFill>
                  <a:schemeClr val="tx1"/>
                </a:solidFill>
              </a:rPr>
              <a:t>вивлиофика</a:t>
            </a:r>
            <a:r>
              <a:rPr lang="ru-RU" b="1" dirty="0">
                <a:solidFill>
                  <a:schemeClr val="tx1"/>
                </a:solidFill>
              </a:rPr>
              <a:t>», </a:t>
            </a:r>
            <a:r>
              <a:rPr lang="ru-RU" b="1" dirty="0" smtClean="0">
                <a:solidFill>
                  <a:schemeClr val="tx1"/>
                </a:solidFill>
              </a:rPr>
              <a:t>1773–1775</a:t>
            </a:r>
            <a:r>
              <a:rPr lang="ru-RU" b="1" dirty="0">
                <a:solidFill>
                  <a:schemeClr val="tx1"/>
                </a:solidFill>
              </a:rPr>
              <a:t>), </a:t>
            </a:r>
            <a:r>
              <a:rPr lang="ru-RU" b="1" dirty="0" smtClean="0">
                <a:solidFill>
                  <a:schemeClr val="tx1"/>
                </a:solidFill>
              </a:rPr>
              <a:t>философский </a:t>
            </a:r>
            <a:r>
              <a:rPr lang="ru-RU" b="1" dirty="0">
                <a:solidFill>
                  <a:schemeClr val="tx1"/>
                </a:solidFill>
              </a:rPr>
              <a:t>журнал «Утренний свет» (</a:t>
            </a:r>
            <a:r>
              <a:rPr lang="ru-RU" b="1" dirty="0" smtClean="0">
                <a:solidFill>
                  <a:schemeClr val="tx1"/>
                </a:solidFill>
              </a:rPr>
              <a:t>1777–1780</a:t>
            </a:r>
            <a:r>
              <a:rPr lang="ru-RU" b="1" dirty="0">
                <a:solidFill>
                  <a:schemeClr val="tx1"/>
                </a:solidFill>
              </a:rPr>
              <a:t>), </a:t>
            </a:r>
            <a:r>
              <a:rPr lang="ru-RU" b="1" dirty="0" smtClean="0">
                <a:solidFill>
                  <a:schemeClr val="tx1"/>
                </a:solidFill>
              </a:rPr>
              <a:t>журнал </a:t>
            </a:r>
            <a:r>
              <a:rPr lang="ru-RU" b="1" dirty="0">
                <a:solidFill>
                  <a:schemeClr val="tx1"/>
                </a:solidFill>
              </a:rPr>
              <a:t>критической библиографии «Санкт-Петербургские учёные ведомости» (1777), </a:t>
            </a:r>
            <a:r>
              <a:rPr lang="ru-RU" b="1" dirty="0" smtClean="0">
                <a:solidFill>
                  <a:schemeClr val="tx1"/>
                </a:solidFill>
              </a:rPr>
              <a:t>детский </a:t>
            </a:r>
            <a:r>
              <a:rPr lang="ru-RU" b="1" dirty="0">
                <a:solidFill>
                  <a:schemeClr val="tx1"/>
                </a:solidFill>
              </a:rPr>
              <a:t>журнал «Детское чтение», (</a:t>
            </a:r>
            <a:r>
              <a:rPr lang="ru-RU" b="1" dirty="0" smtClean="0">
                <a:solidFill>
                  <a:schemeClr val="tx1"/>
                </a:solidFill>
              </a:rPr>
              <a:t>1785–1789),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6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60648"/>
            <a:ext cx="8424936" cy="619268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3400" b="1" dirty="0">
                <a:solidFill>
                  <a:schemeClr val="tx1"/>
                </a:solidFill>
              </a:rPr>
              <a:t>“</a:t>
            </a:r>
            <a:r>
              <a:rPr lang="ru-RU" sz="3400" b="1" dirty="0" smtClean="0">
                <a:solidFill>
                  <a:schemeClr val="tx1"/>
                </a:solidFill>
              </a:rPr>
              <a:t>Век </a:t>
            </a:r>
            <a:r>
              <a:rPr lang="ru-RU" sz="3400" b="1" dirty="0">
                <a:solidFill>
                  <a:schemeClr val="tx1"/>
                </a:solidFill>
              </a:rPr>
              <a:t>Екатерины</a:t>
            </a:r>
            <a:r>
              <a:rPr lang="ru-RU" sz="3400" b="1" dirty="0" smtClean="0">
                <a:solidFill>
                  <a:schemeClr val="tx1"/>
                </a:solidFill>
              </a:rPr>
              <a:t>”</a:t>
            </a:r>
            <a:r>
              <a:rPr lang="en-US" sz="3400" b="1" dirty="0" smtClean="0">
                <a:solidFill>
                  <a:schemeClr val="tx1"/>
                </a:solidFill>
              </a:rPr>
              <a:t> –</a:t>
            </a:r>
            <a:r>
              <a:rPr lang="ru-RU" sz="3400" b="1" dirty="0" smtClean="0">
                <a:solidFill>
                  <a:schemeClr val="tx1"/>
                </a:solidFill>
              </a:rPr>
              <a:t> </a:t>
            </a:r>
            <a:r>
              <a:rPr lang="ru-RU" sz="3400" b="1" dirty="0">
                <a:solidFill>
                  <a:schemeClr val="tx1"/>
                </a:solidFill>
              </a:rPr>
              <a:t>“</a:t>
            </a:r>
            <a:r>
              <a:rPr lang="ru-RU" sz="3400" b="1" dirty="0" smtClean="0">
                <a:solidFill>
                  <a:schemeClr val="tx1"/>
                </a:solidFill>
              </a:rPr>
              <a:t>золотой век” русского дворянства (1762–1796</a:t>
            </a:r>
            <a:r>
              <a:rPr lang="ru-RU" sz="3400" b="1" dirty="0">
                <a:solidFill>
                  <a:schemeClr val="tx1"/>
                </a:solidFill>
              </a:rPr>
              <a:t>). </a:t>
            </a:r>
            <a:endParaRPr lang="ru-RU" sz="3400" b="1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r>
              <a:rPr lang="ru-RU" b="1" dirty="0" smtClean="0">
                <a:solidFill>
                  <a:schemeClr val="tx1"/>
                </a:solidFill>
              </a:rPr>
              <a:t>– укрепление помещичьей власти </a:t>
            </a:r>
            <a:r>
              <a:rPr lang="ru-RU" b="1" dirty="0">
                <a:solidFill>
                  <a:schemeClr val="tx1"/>
                </a:solidFill>
              </a:rPr>
              <a:t>над крестьянами, </a:t>
            </a:r>
            <a:endParaRPr lang="ru-RU" b="1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r>
              <a:rPr lang="ru-RU" b="1" dirty="0" smtClean="0">
                <a:solidFill>
                  <a:schemeClr val="tx1"/>
                </a:solidFill>
              </a:rPr>
              <a:t>– внешний либерализм (просвещённый абсолютизм), </a:t>
            </a:r>
          </a:p>
          <a:p>
            <a:pPr algn="l">
              <a:lnSpc>
                <a:spcPct val="120000"/>
              </a:lnSpc>
            </a:pPr>
            <a:r>
              <a:rPr lang="ru-RU" b="1" dirty="0" smtClean="0">
                <a:solidFill>
                  <a:schemeClr val="tx1"/>
                </a:solidFill>
              </a:rPr>
              <a:t>– крестьянские восстания (Е. Пугачев,  1773–1775 </a:t>
            </a:r>
            <a:r>
              <a:rPr lang="ru-RU" b="1" dirty="0">
                <a:solidFill>
                  <a:schemeClr val="tx1"/>
                </a:solidFill>
              </a:rPr>
              <a:t>гг</a:t>
            </a:r>
            <a:r>
              <a:rPr lang="ru-RU" b="1" dirty="0" smtClean="0">
                <a:solidFill>
                  <a:schemeClr val="tx1"/>
                </a:solidFill>
              </a:rPr>
              <a:t>.),  </a:t>
            </a:r>
          </a:p>
          <a:p>
            <a:pPr algn="l">
              <a:lnSpc>
                <a:spcPct val="120000"/>
              </a:lnSpc>
            </a:pPr>
            <a:r>
              <a:rPr lang="ru-RU" b="1" dirty="0">
                <a:solidFill>
                  <a:schemeClr val="tx1"/>
                </a:solidFill>
              </a:rPr>
              <a:t>– отголоски французской буржуазной революции (</a:t>
            </a:r>
            <a:r>
              <a:rPr lang="ru-RU" b="1" dirty="0" smtClean="0">
                <a:solidFill>
                  <a:schemeClr val="tx1"/>
                </a:solidFill>
              </a:rPr>
              <a:t>дворянская оппозиция).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89987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76672"/>
            <a:ext cx="7992888" cy="5976664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газета «Московские ведомости» (1779–1789); журнал «Московское ежемесячное издание» (1781); периодическое издание «Городская и деревенская библиотека» (1782–1786), учебные пособия, книги по различным отраслям знания (в том числе Д. Дидро, Ж. Ж. Руссо и др.);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книжная торговля </a:t>
            </a:r>
            <a:r>
              <a:rPr lang="ru-RU" b="1" dirty="0">
                <a:solidFill>
                  <a:schemeClr val="tx1"/>
                </a:solidFill>
              </a:rPr>
              <a:t>в 16 городах России; </a:t>
            </a:r>
            <a:r>
              <a:rPr lang="ru-RU" b="1" dirty="0" smtClean="0">
                <a:solidFill>
                  <a:schemeClr val="tx1"/>
                </a:solidFill>
              </a:rPr>
              <a:t>библиотека-читальня, </a:t>
            </a:r>
            <a:r>
              <a:rPr lang="ru-RU" b="1" dirty="0">
                <a:solidFill>
                  <a:schemeClr val="tx1"/>
                </a:solidFill>
              </a:rPr>
              <a:t>две школы для детей разночинцев, </a:t>
            </a:r>
            <a:r>
              <a:rPr lang="ru-RU" b="1" dirty="0" smtClean="0">
                <a:solidFill>
                  <a:schemeClr val="tx1"/>
                </a:solidFill>
              </a:rPr>
              <a:t>бесплатная аптека в Москве. 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25284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76672"/>
            <a:ext cx="7992888" cy="5976664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Письмо </a:t>
            </a:r>
            <a:r>
              <a:rPr lang="ru-RU" b="1" dirty="0">
                <a:solidFill>
                  <a:schemeClr val="tx1"/>
                </a:solidFill>
              </a:rPr>
              <a:t>щеголихи к издателю «Живописца</a:t>
            </a:r>
            <a:r>
              <a:rPr lang="ru-RU" b="1" dirty="0" smtClean="0">
                <a:solidFill>
                  <a:schemeClr val="tx1"/>
                </a:solidFill>
              </a:rPr>
              <a:t>» (1772 </a:t>
            </a:r>
            <a:r>
              <a:rPr lang="ru-RU" b="1" dirty="0">
                <a:solidFill>
                  <a:schemeClr val="tx1"/>
                </a:solidFill>
              </a:rPr>
              <a:t>г</a:t>
            </a:r>
            <a:r>
              <a:rPr lang="ru-RU" b="1" dirty="0" smtClean="0">
                <a:solidFill>
                  <a:schemeClr val="tx1"/>
                </a:solidFill>
              </a:rPr>
              <a:t>.)</a:t>
            </a:r>
          </a:p>
          <a:p>
            <a:pPr algn="l"/>
            <a:r>
              <a:rPr lang="ru-RU" sz="3000" b="1" i="1" dirty="0">
                <a:solidFill>
                  <a:schemeClr val="tx1"/>
                </a:solidFill>
              </a:rPr>
              <a:t>Услужи, </a:t>
            </a:r>
            <a:r>
              <a:rPr lang="ru-RU" sz="3000" b="1" i="1" dirty="0" err="1">
                <a:solidFill>
                  <a:schemeClr val="tx1"/>
                </a:solidFill>
              </a:rPr>
              <a:t>фреринька</a:t>
            </a:r>
            <a:r>
              <a:rPr lang="ru-RU" sz="3000" b="1" i="1" dirty="0">
                <a:solidFill>
                  <a:schemeClr val="tx1"/>
                </a:solidFill>
              </a:rPr>
              <a:t>, мне, собери все наши модные слова и напечатай… Только не умори, радость, напечатай его маленькою </a:t>
            </a:r>
            <a:r>
              <a:rPr lang="ru-RU" sz="3000" b="1" i="1" dirty="0" smtClean="0">
                <a:solidFill>
                  <a:schemeClr val="tx1"/>
                </a:solidFill>
              </a:rPr>
              <a:t>книжкою…</a:t>
            </a:r>
            <a:endParaRPr lang="ru-RU" sz="3000" b="1" i="1" dirty="0">
              <a:solidFill>
                <a:schemeClr val="tx1"/>
              </a:solidFill>
            </a:endParaRPr>
          </a:p>
          <a:p>
            <a:pPr algn="l"/>
            <a:r>
              <a:rPr lang="ru-RU" sz="3000" b="1" dirty="0">
                <a:solidFill>
                  <a:schemeClr val="tx1"/>
                </a:solidFill>
              </a:rPr>
              <a:t>Примеры из «Опыта модного словаря щегольского наречия</a:t>
            </a:r>
            <a:r>
              <a:rPr lang="ru-RU" sz="3000" b="1" dirty="0" smtClean="0">
                <a:solidFill>
                  <a:schemeClr val="tx1"/>
                </a:solidFill>
              </a:rPr>
              <a:t>» (в </a:t>
            </a:r>
            <a:r>
              <a:rPr lang="ru-RU" sz="3000" b="1" dirty="0">
                <a:solidFill>
                  <a:schemeClr val="tx1"/>
                </a:solidFill>
              </a:rPr>
              <a:t>следующем номере «Живописца</a:t>
            </a:r>
            <a:r>
              <a:rPr lang="ru-RU" sz="3000" b="1" dirty="0" smtClean="0">
                <a:solidFill>
                  <a:schemeClr val="tx1"/>
                </a:solidFill>
              </a:rPr>
              <a:t>»):</a:t>
            </a:r>
            <a:endParaRPr lang="ru-RU" sz="3000" b="1" dirty="0">
              <a:solidFill>
                <a:schemeClr val="tx1"/>
              </a:solidFill>
            </a:endParaRPr>
          </a:p>
          <a:p>
            <a:pPr algn="l"/>
            <a:r>
              <a:rPr lang="ru-RU" sz="3000" b="1" i="1" dirty="0">
                <a:solidFill>
                  <a:schemeClr val="tx1"/>
                </a:solidFill>
              </a:rPr>
              <a:t>Мужчина, притащи себя ко мне, я до тебя охотница. – Ах, как ты славен! </a:t>
            </a:r>
            <a:r>
              <a:rPr lang="ru-RU" sz="3000" b="1" i="1" dirty="0" err="1">
                <a:solidFill>
                  <a:schemeClr val="tx1"/>
                </a:solidFill>
              </a:rPr>
              <a:t>Ужесть</a:t>
            </a:r>
            <a:r>
              <a:rPr lang="ru-RU" sz="3000" b="1" i="1" dirty="0">
                <a:solidFill>
                  <a:schemeClr val="tx1"/>
                </a:solidFill>
              </a:rPr>
              <a:t>, </a:t>
            </a:r>
            <a:r>
              <a:rPr lang="ru-RU" sz="3000" b="1" i="1" dirty="0" err="1">
                <a:solidFill>
                  <a:schemeClr val="tx1"/>
                </a:solidFill>
              </a:rPr>
              <a:t>ужесть</a:t>
            </a:r>
            <a:r>
              <a:rPr lang="ru-RU" sz="3000" b="1" i="1" dirty="0">
                <a:solidFill>
                  <a:schemeClr val="tx1"/>
                </a:solidFill>
              </a:rPr>
              <a:t>, я от тебя падаю!..</a:t>
            </a:r>
          </a:p>
          <a:p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10514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76672"/>
            <a:ext cx="7992888" cy="5976664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Денис Иванович Фонвизин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(</a:t>
            </a:r>
            <a:r>
              <a:rPr lang="ru-RU" b="1" dirty="0">
                <a:solidFill>
                  <a:schemeClr val="tx1"/>
                </a:solidFill>
              </a:rPr>
              <a:t>1744/45 – 1792)</a:t>
            </a:r>
            <a:endParaRPr lang="ru-RU" b="1" dirty="0" smtClean="0">
              <a:solidFill>
                <a:schemeClr val="tx1"/>
              </a:solidFill>
            </a:endParaRPr>
          </a:p>
          <a:p>
            <a:pPr algn="l"/>
            <a:r>
              <a:rPr lang="ru-RU" sz="3000" b="1" dirty="0">
                <a:solidFill>
                  <a:schemeClr val="tx1"/>
                </a:solidFill>
              </a:rPr>
              <a:t>“</a:t>
            </a:r>
            <a:r>
              <a:rPr lang="ru-RU" sz="3000" b="1" dirty="0" smtClean="0">
                <a:solidFill>
                  <a:schemeClr val="tx1"/>
                </a:solidFill>
              </a:rPr>
              <a:t>Письма </a:t>
            </a:r>
            <a:r>
              <a:rPr lang="ru-RU" sz="3000" b="1" dirty="0">
                <a:solidFill>
                  <a:schemeClr val="tx1"/>
                </a:solidFill>
              </a:rPr>
              <a:t>из Франции</a:t>
            </a:r>
            <a:r>
              <a:rPr lang="ru-RU" sz="3000" b="1" dirty="0" smtClean="0">
                <a:solidFill>
                  <a:schemeClr val="tx1"/>
                </a:solidFill>
              </a:rPr>
              <a:t>”: </a:t>
            </a:r>
            <a:endParaRPr lang="ru-RU" sz="3000" b="1" i="1" dirty="0" smtClean="0">
              <a:solidFill>
                <a:schemeClr val="tx1"/>
              </a:solidFill>
            </a:endParaRPr>
          </a:p>
          <a:p>
            <a:pPr algn="l"/>
            <a:r>
              <a:rPr lang="ru-RU" sz="3000" b="1" i="1" dirty="0" smtClean="0">
                <a:solidFill>
                  <a:schemeClr val="tx1"/>
                </a:solidFill>
              </a:rPr>
              <a:t>С </a:t>
            </a:r>
            <a:r>
              <a:rPr lang="ru-RU" sz="3000" b="1" i="1" dirty="0">
                <a:solidFill>
                  <a:schemeClr val="tx1"/>
                </a:solidFill>
              </a:rPr>
              <a:t>приезда моего сюда я ног не </a:t>
            </a:r>
            <a:r>
              <a:rPr lang="ru-RU" sz="3000" b="1" i="1" dirty="0" err="1">
                <a:solidFill>
                  <a:schemeClr val="tx1"/>
                </a:solidFill>
              </a:rPr>
              <a:t>слы</a:t>
            </a:r>
            <a:r>
              <a:rPr lang="ru-RU" sz="3000" b="1" i="1" dirty="0">
                <a:solidFill>
                  <a:schemeClr val="tx1"/>
                </a:solidFill>
              </a:rPr>
              <a:t>-шу</a:t>
            </a:r>
            <a:r>
              <a:rPr lang="ru-RU" sz="3000" b="1" i="1" dirty="0" smtClean="0">
                <a:solidFill>
                  <a:schemeClr val="tx1"/>
                </a:solidFill>
              </a:rPr>
              <a:t>…; </a:t>
            </a:r>
          </a:p>
          <a:p>
            <a:pPr algn="l"/>
            <a:r>
              <a:rPr lang="ru-RU" sz="3000" b="1" i="1" dirty="0" smtClean="0">
                <a:solidFill>
                  <a:schemeClr val="tx1"/>
                </a:solidFill>
              </a:rPr>
              <a:t>Мы </a:t>
            </a:r>
            <a:r>
              <a:rPr lang="ru-RU" sz="3000" b="1" i="1" dirty="0">
                <a:solidFill>
                  <a:schemeClr val="tx1"/>
                </a:solidFill>
              </a:rPr>
              <a:t>изрядно </a:t>
            </a:r>
            <a:r>
              <a:rPr lang="ru-RU" sz="3000" b="1" i="1" dirty="0" smtClean="0">
                <a:solidFill>
                  <a:schemeClr val="tx1"/>
                </a:solidFill>
              </a:rPr>
              <a:t>поживаем; </a:t>
            </a:r>
          </a:p>
          <a:p>
            <a:pPr algn="l"/>
            <a:r>
              <a:rPr lang="ru-RU" sz="3000" b="1" i="1" dirty="0" smtClean="0">
                <a:solidFill>
                  <a:schemeClr val="tx1"/>
                </a:solidFill>
              </a:rPr>
              <a:t>Куда </a:t>
            </a:r>
            <a:r>
              <a:rPr lang="ru-RU" sz="3000" b="1" i="1" dirty="0">
                <a:solidFill>
                  <a:schemeClr val="tx1"/>
                </a:solidFill>
              </a:rPr>
              <a:t>не поди, везде </a:t>
            </a:r>
            <a:r>
              <a:rPr lang="ru-RU" sz="3000" b="1" i="1" dirty="0" smtClean="0">
                <a:solidFill>
                  <a:schemeClr val="tx1"/>
                </a:solidFill>
              </a:rPr>
              <a:t>полнешенько; </a:t>
            </a:r>
          </a:p>
          <a:p>
            <a:pPr algn="l"/>
            <a:r>
              <a:rPr lang="ru-RU" sz="3000" b="1" i="1" dirty="0" smtClean="0">
                <a:solidFill>
                  <a:schemeClr val="tx1"/>
                </a:solidFill>
              </a:rPr>
              <a:t>Оба </a:t>
            </a:r>
            <a:r>
              <a:rPr lang="ru-RU" sz="3000" b="1" i="1" dirty="0">
                <a:solidFill>
                  <a:schemeClr val="tx1"/>
                </a:solidFill>
              </a:rPr>
              <a:t>сии местечка я даром не </a:t>
            </a:r>
            <a:r>
              <a:rPr lang="ru-RU" sz="3000" b="1" i="1" dirty="0" smtClean="0">
                <a:solidFill>
                  <a:schemeClr val="tx1"/>
                </a:solidFill>
              </a:rPr>
              <a:t>возьму;</a:t>
            </a:r>
          </a:p>
          <a:p>
            <a:pPr algn="l"/>
            <a:r>
              <a:rPr lang="ru-RU" sz="3000" b="1" i="1" dirty="0" smtClean="0">
                <a:solidFill>
                  <a:schemeClr val="tx1"/>
                </a:solidFill>
              </a:rPr>
              <a:t>При </a:t>
            </a:r>
            <a:r>
              <a:rPr lang="ru-RU" sz="3000" b="1" i="1" dirty="0">
                <a:solidFill>
                  <a:schemeClr val="tx1"/>
                </a:solidFill>
              </a:rPr>
              <a:t>въезде в город </a:t>
            </a:r>
            <a:r>
              <a:rPr lang="ru-RU" sz="3000" b="1" i="1" dirty="0" err="1">
                <a:solidFill>
                  <a:schemeClr val="tx1"/>
                </a:solidFill>
              </a:rPr>
              <a:t>ошибла</a:t>
            </a:r>
            <a:r>
              <a:rPr lang="ru-RU" sz="3000" b="1" i="1" dirty="0">
                <a:solidFill>
                  <a:schemeClr val="tx1"/>
                </a:solidFill>
              </a:rPr>
              <a:t> нас мерзкая </a:t>
            </a:r>
            <a:r>
              <a:rPr lang="ru-RU" sz="3000" b="1" i="1" dirty="0" smtClean="0">
                <a:solidFill>
                  <a:schemeClr val="tx1"/>
                </a:solidFill>
              </a:rPr>
              <a:t>вонь.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47131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980728"/>
            <a:ext cx="7992888" cy="5472608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… Корчем</a:t>
            </a:r>
            <a:r>
              <a:rPr lang="ru-RU" b="1" i="1" dirty="0">
                <a:solidFill>
                  <a:schemeClr val="tx1"/>
                </a:solidFill>
              </a:rPr>
              <a:t>, возмущающих человеческое обоняние нестерпимым </a:t>
            </a:r>
            <a:r>
              <a:rPr lang="ru-RU" b="1" i="1" dirty="0" smtClean="0">
                <a:solidFill>
                  <a:schemeClr val="tx1"/>
                </a:solidFill>
              </a:rPr>
              <a:t>образом…</a:t>
            </a:r>
          </a:p>
          <a:p>
            <a:endParaRPr lang="ru-RU" b="1" i="1" dirty="0">
              <a:solidFill>
                <a:schemeClr val="tx1"/>
              </a:solidFill>
            </a:endParaRPr>
          </a:p>
          <a:p>
            <a:r>
              <a:rPr lang="ru-RU" b="1" i="1" dirty="0" smtClean="0">
                <a:solidFill>
                  <a:schemeClr val="tx1"/>
                </a:solidFill>
              </a:rPr>
              <a:t>Словом</a:t>
            </a:r>
            <a:r>
              <a:rPr lang="ru-RU" b="1" i="1" dirty="0">
                <a:solidFill>
                  <a:schemeClr val="tx1"/>
                </a:solidFill>
              </a:rPr>
              <a:t>, война хотя формально и не объявлена, но сего объявления с часу на час </a:t>
            </a:r>
            <a:r>
              <a:rPr lang="ru-RU" b="1" i="1" dirty="0" smtClean="0">
                <a:solidFill>
                  <a:schemeClr val="tx1"/>
                </a:solidFill>
              </a:rPr>
              <a:t>ожидают.</a:t>
            </a:r>
            <a:endParaRPr lang="ru-RU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13087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32656"/>
            <a:ext cx="8424936" cy="5976664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Александр Николаевич Радищев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(1749–1802)</a:t>
            </a:r>
          </a:p>
          <a:p>
            <a:r>
              <a:rPr lang="ru-RU" sz="3000" b="1" dirty="0">
                <a:solidFill>
                  <a:schemeClr val="tx1"/>
                </a:solidFill>
              </a:rPr>
              <a:t>“</a:t>
            </a:r>
            <a:r>
              <a:rPr lang="ru-RU" sz="3000" b="1" dirty="0" smtClean="0">
                <a:solidFill>
                  <a:schemeClr val="tx1"/>
                </a:solidFill>
              </a:rPr>
              <a:t>Путешествие </a:t>
            </a:r>
            <a:r>
              <a:rPr lang="ru-RU" sz="3000" b="1" dirty="0">
                <a:solidFill>
                  <a:schemeClr val="tx1"/>
                </a:solidFill>
              </a:rPr>
              <a:t>из Петербурга в Москву”: </a:t>
            </a:r>
            <a:endParaRPr lang="ru-RU" sz="3000" b="1" i="1" dirty="0" smtClean="0">
              <a:solidFill>
                <a:schemeClr val="tx1"/>
              </a:solidFill>
            </a:endParaRPr>
          </a:p>
          <a:p>
            <a:pPr algn="l"/>
            <a:r>
              <a:rPr lang="ru-RU" sz="3000" b="1" i="1" dirty="0" smtClean="0">
                <a:solidFill>
                  <a:schemeClr val="tx1"/>
                </a:solidFill>
              </a:rPr>
              <a:t>…</a:t>
            </a:r>
            <a:r>
              <a:rPr lang="ru-RU" sz="3000" b="1" i="1" dirty="0" err="1" smtClean="0">
                <a:solidFill>
                  <a:schemeClr val="tx1"/>
                </a:solidFill>
              </a:rPr>
              <a:t>Лежащу</a:t>
            </a:r>
            <a:r>
              <a:rPr lang="ru-RU" sz="3000" b="1" i="1" dirty="0" smtClean="0">
                <a:solidFill>
                  <a:schemeClr val="tx1"/>
                </a:solidFill>
              </a:rPr>
              <a:t> </a:t>
            </a:r>
            <a:r>
              <a:rPr lang="ru-RU" sz="3000" b="1" i="1" dirty="0">
                <a:solidFill>
                  <a:schemeClr val="tx1"/>
                </a:solidFill>
              </a:rPr>
              <a:t>мне над бездыханным телом моей возлюбленной, один из искренних моих друзей, прибежав ко мне</a:t>
            </a:r>
            <a:r>
              <a:rPr lang="ru-RU" sz="3000" b="1" i="1" dirty="0" smtClean="0">
                <a:solidFill>
                  <a:schemeClr val="tx1"/>
                </a:solidFill>
              </a:rPr>
              <a:t>...</a:t>
            </a:r>
          </a:p>
          <a:p>
            <a:pPr algn="l"/>
            <a:r>
              <a:rPr lang="ru-RU" sz="3000" b="1" i="1" dirty="0" smtClean="0">
                <a:solidFill>
                  <a:schemeClr val="tx1"/>
                </a:solidFill>
              </a:rPr>
              <a:t>Не </a:t>
            </a:r>
            <a:r>
              <a:rPr lang="ru-RU" sz="3000" b="1" i="1" dirty="0">
                <a:solidFill>
                  <a:schemeClr val="tx1"/>
                </a:solidFill>
              </a:rPr>
              <a:t>мни </a:t>
            </a:r>
            <a:r>
              <a:rPr lang="ru-RU" sz="3000" b="1" i="1" dirty="0" err="1">
                <a:solidFill>
                  <a:schemeClr val="tx1"/>
                </a:solidFill>
              </a:rPr>
              <a:t>убо</a:t>
            </a:r>
            <a:r>
              <a:rPr lang="ru-RU" sz="3000" b="1" i="1" dirty="0">
                <a:solidFill>
                  <a:schemeClr val="tx1"/>
                </a:solidFill>
              </a:rPr>
              <a:t>, что </a:t>
            </a:r>
            <a:r>
              <a:rPr lang="ru-RU" sz="3000" b="1" i="1" dirty="0" err="1">
                <a:solidFill>
                  <a:schemeClr val="tx1"/>
                </a:solidFill>
              </a:rPr>
              <a:t>любити</a:t>
            </a:r>
            <a:r>
              <a:rPr lang="ru-RU" sz="3000" b="1" i="1" dirty="0">
                <a:solidFill>
                  <a:schemeClr val="tx1"/>
                </a:solidFill>
              </a:rPr>
              <a:t> можно, его же бояться </a:t>
            </a:r>
            <a:r>
              <a:rPr lang="ru-RU" sz="3000" b="1" i="1" dirty="0" smtClean="0">
                <a:solidFill>
                  <a:schemeClr val="tx1"/>
                </a:solidFill>
              </a:rPr>
              <a:t>нудятся.</a:t>
            </a:r>
          </a:p>
          <a:p>
            <a:pPr algn="l"/>
            <a:r>
              <a:rPr lang="ru-RU" sz="3000" b="1" i="1" dirty="0" err="1" smtClean="0">
                <a:solidFill>
                  <a:schemeClr val="tx1"/>
                </a:solidFill>
              </a:rPr>
              <a:t>Отверзите</a:t>
            </a:r>
            <a:r>
              <a:rPr lang="ru-RU" sz="3000" b="1" i="1" dirty="0" smtClean="0">
                <a:solidFill>
                  <a:schemeClr val="tx1"/>
                </a:solidFill>
              </a:rPr>
              <a:t> </a:t>
            </a:r>
            <a:r>
              <a:rPr lang="ru-RU" sz="3000" b="1" i="1" dirty="0">
                <a:solidFill>
                  <a:schemeClr val="tx1"/>
                </a:solidFill>
              </a:rPr>
              <a:t>темницу неволи, дайте подобным нам </a:t>
            </a:r>
            <a:r>
              <a:rPr lang="ru-RU" sz="3000" b="1" i="1" dirty="0" err="1">
                <a:solidFill>
                  <a:schemeClr val="tx1"/>
                </a:solidFill>
              </a:rPr>
              <a:t>вкусити</a:t>
            </a:r>
            <a:r>
              <a:rPr lang="ru-RU" sz="3000" b="1" i="1" dirty="0">
                <a:solidFill>
                  <a:schemeClr val="tx1"/>
                </a:solidFill>
              </a:rPr>
              <a:t> сладости общежития, к нему же </a:t>
            </a:r>
            <a:r>
              <a:rPr lang="ru-RU" sz="3000" b="1" i="1" dirty="0" err="1">
                <a:solidFill>
                  <a:schemeClr val="tx1"/>
                </a:solidFill>
              </a:rPr>
              <a:t>всещедрым</a:t>
            </a:r>
            <a:r>
              <a:rPr lang="ru-RU" sz="3000" b="1" i="1" dirty="0">
                <a:solidFill>
                  <a:schemeClr val="tx1"/>
                </a:solidFill>
              </a:rPr>
              <a:t> уготованы, яко же и </a:t>
            </a:r>
            <a:r>
              <a:rPr lang="ru-RU" sz="3000" b="1" i="1" dirty="0" smtClean="0">
                <a:solidFill>
                  <a:schemeClr val="tx1"/>
                </a:solidFill>
              </a:rPr>
              <a:t>вы.</a:t>
            </a:r>
            <a:endParaRPr lang="ru-RU" sz="3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33633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764704"/>
            <a:ext cx="7992888" cy="5976664"/>
          </a:xfrm>
        </p:spPr>
        <p:txBody>
          <a:bodyPr>
            <a:noAutofit/>
          </a:bodyPr>
          <a:lstStyle/>
          <a:p>
            <a:pPr algn="l"/>
            <a:r>
              <a:rPr lang="ru-RU" sz="3000" b="1" i="1" dirty="0">
                <a:solidFill>
                  <a:schemeClr val="tx1"/>
                </a:solidFill>
              </a:rPr>
              <a:t>Лошади были уже впряжены; я уже ногу занес, чтобы влезть в </a:t>
            </a:r>
            <a:r>
              <a:rPr lang="ru-RU" sz="3000" b="1" i="1" dirty="0" smtClean="0">
                <a:solidFill>
                  <a:schemeClr val="tx1"/>
                </a:solidFill>
              </a:rPr>
              <a:t>кибитку</a:t>
            </a:r>
            <a:r>
              <a:rPr lang="ru-RU" sz="3000" b="1" i="1" dirty="0">
                <a:solidFill>
                  <a:schemeClr val="tx1"/>
                </a:solidFill>
              </a:rPr>
              <a:t>; как вдруг дождь пошел. «Беда невелика, – размышлял я, – закроюсь </a:t>
            </a:r>
            <a:r>
              <a:rPr lang="ru-RU" sz="3000" b="1" i="1" dirty="0" err="1">
                <a:solidFill>
                  <a:schemeClr val="tx1"/>
                </a:solidFill>
              </a:rPr>
              <a:t>циновкою</a:t>
            </a:r>
            <a:r>
              <a:rPr lang="ru-RU" sz="3000" b="1" i="1" dirty="0">
                <a:solidFill>
                  <a:schemeClr val="tx1"/>
                </a:solidFill>
              </a:rPr>
              <a:t> и буду сух». Но едва мысль сия в мозге моем пролетела, то как будто меня окунули в </a:t>
            </a:r>
            <a:r>
              <a:rPr lang="ru-RU" sz="3000" b="1" i="1" dirty="0" err="1">
                <a:solidFill>
                  <a:schemeClr val="tx1"/>
                </a:solidFill>
              </a:rPr>
              <a:t>пролубь</a:t>
            </a:r>
            <a:r>
              <a:rPr lang="ru-RU" sz="3000" b="1" i="1" dirty="0">
                <a:solidFill>
                  <a:schemeClr val="tx1"/>
                </a:solidFill>
              </a:rPr>
              <a:t>. Небо, не </a:t>
            </a:r>
            <a:r>
              <a:rPr lang="ru-RU" sz="3000" b="1" i="1" dirty="0" err="1">
                <a:solidFill>
                  <a:schemeClr val="tx1"/>
                </a:solidFill>
              </a:rPr>
              <a:t>спросясь</a:t>
            </a:r>
            <a:r>
              <a:rPr lang="ru-RU" sz="3000" b="1" i="1" dirty="0">
                <a:solidFill>
                  <a:schemeClr val="tx1"/>
                </a:solidFill>
              </a:rPr>
              <a:t> со мною, разверзло облако, и дождь лил ведром. С погодою не сладишь; по пословице: тише едешь, </a:t>
            </a:r>
            <a:r>
              <a:rPr lang="ru-RU" sz="3000" b="1" i="1" dirty="0" err="1">
                <a:solidFill>
                  <a:schemeClr val="tx1"/>
                </a:solidFill>
              </a:rPr>
              <a:t>дале</a:t>
            </a:r>
            <a:r>
              <a:rPr lang="ru-RU" sz="3000" b="1" i="1" dirty="0">
                <a:solidFill>
                  <a:schemeClr val="tx1"/>
                </a:solidFill>
              </a:rPr>
              <a:t> будешь – вылез я из кибитки и убежал в первую избу.</a:t>
            </a:r>
          </a:p>
        </p:txBody>
      </p:sp>
    </p:spTree>
    <p:extLst>
      <p:ext uri="{BB962C8B-B14F-4D97-AF65-F5344CB8AC3E}">
        <p14:creationId xmlns:p14="http://schemas.microsoft.com/office/powerpoint/2010/main" xmlns="" val="40398769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692696"/>
            <a:ext cx="7992888" cy="5760640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Академия </a:t>
            </a:r>
            <a:r>
              <a:rPr lang="ru-RU" b="1" dirty="0" smtClean="0">
                <a:solidFill>
                  <a:schemeClr val="tx1"/>
                </a:solidFill>
              </a:rPr>
              <a:t>Российская</a:t>
            </a:r>
          </a:p>
          <a:p>
            <a:r>
              <a:rPr lang="ru-RU" sz="3000" b="1" dirty="0" smtClean="0">
                <a:solidFill>
                  <a:schemeClr val="tx1"/>
                </a:solidFill>
              </a:rPr>
              <a:t>(1783, с </a:t>
            </a:r>
            <a:r>
              <a:rPr lang="ru-RU" sz="3000" b="1" dirty="0">
                <a:solidFill>
                  <a:schemeClr val="tx1"/>
                </a:solidFill>
              </a:rPr>
              <a:t>1841 г. </a:t>
            </a:r>
            <a:r>
              <a:rPr lang="ru-RU" sz="3000" b="1" dirty="0" smtClean="0">
                <a:solidFill>
                  <a:schemeClr val="tx1"/>
                </a:solidFill>
              </a:rPr>
              <a:t>Отделение </a:t>
            </a:r>
            <a:r>
              <a:rPr lang="ru-RU" sz="3000" b="1" dirty="0">
                <a:solidFill>
                  <a:schemeClr val="tx1"/>
                </a:solidFill>
              </a:rPr>
              <a:t>русского языка и словесности Петербургской академии </a:t>
            </a:r>
            <a:r>
              <a:rPr lang="ru-RU" sz="3000" b="1" dirty="0" smtClean="0">
                <a:solidFill>
                  <a:schemeClr val="tx1"/>
                </a:solidFill>
              </a:rPr>
              <a:t>наук)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Первый президент – Екатерина </a:t>
            </a:r>
            <a:r>
              <a:rPr lang="ru-RU" b="1" dirty="0">
                <a:solidFill>
                  <a:schemeClr val="tx1"/>
                </a:solidFill>
              </a:rPr>
              <a:t>Романовна Дашкова (</a:t>
            </a:r>
            <a:r>
              <a:rPr lang="ru-RU" b="1" dirty="0" smtClean="0">
                <a:solidFill>
                  <a:schemeClr val="tx1"/>
                </a:solidFill>
              </a:rPr>
              <a:t>1783–1796).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Задача – “</a:t>
            </a:r>
            <a:r>
              <a:rPr lang="ru-RU" b="1" dirty="0">
                <a:solidFill>
                  <a:schemeClr val="tx1"/>
                </a:solidFill>
              </a:rPr>
              <a:t>вычищение и обогащение российского языка, общее установление употребления слов оного, свойственное ему витийство и стихотворение”.</a:t>
            </a:r>
          </a:p>
        </p:txBody>
      </p:sp>
    </p:spTree>
    <p:extLst>
      <p:ext uri="{BB962C8B-B14F-4D97-AF65-F5344CB8AC3E}">
        <p14:creationId xmlns:p14="http://schemas.microsoft.com/office/powerpoint/2010/main" xmlns="" val="10710371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692696"/>
            <a:ext cx="7992888" cy="576064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Гаврила Романович Державин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(1743–1816)</a:t>
            </a:r>
          </a:p>
          <a:p>
            <a:r>
              <a:rPr lang="ru-RU" b="1" dirty="0">
                <a:solidFill>
                  <a:schemeClr val="tx1"/>
                </a:solidFill>
              </a:rPr>
              <a:t>Н. В. </a:t>
            </a:r>
            <a:r>
              <a:rPr lang="ru-RU" b="1" dirty="0" smtClean="0">
                <a:solidFill>
                  <a:schemeClr val="tx1"/>
                </a:solidFill>
              </a:rPr>
              <a:t>Гоголь: </a:t>
            </a:r>
            <a:r>
              <a:rPr lang="ru-RU" b="1" dirty="0">
                <a:solidFill>
                  <a:schemeClr val="tx1"/>
                </a:solidFill>
              </a:rPr>
              <a:t>“Слог у него </a:t>
            </a:r>
            <a:r>
              <a:rPr lang="ru-RU" b="1" dirty="0" smtClean="0">
                <a:solidFill>
                  <a:schemeClr val="tx1"/>
                </a:solidFill>
              </a:rPr>
              <a:t>так </a:t>
            </a:r>
            <a:r>
              <a:rPr lang="ru-RU" b="1" dirty="0">
                <a:solidFill>
                  <a:schemeClr val="tx1"/>
                </a:solidFill>
              </a:rPr>
              <a:t>крупен, как ни у кого из наших поэтов. Разъяв анатомическим ножом, увидишь, что это происходит от необыкновенного соединения самых высоких слоев с самыми низкими и простыми”. </a:t>
            </a:r>
          </a:p>
        </p:txBody>
      </p:sp>
    </p:spTree>
    <p:extLst>
      <p:ext uri="{BB962C8B-B14F-4D97-AF65-F5344CB8AC3E}">
        <p14:creationId xmlns:p14="http://schemas.microsoft.com/office/powerpoint/2010/main" xmlns="" val="29401679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548680"/>
            <a:ext cx="7272808" cy="5760640"/>
          </a:xfrm>
        </p:spPr>
        <p:txBody>
          <a:bodyPr>
            <a:noAutofit/>
          </a:bodyPr>
          <a:lstStyle/>
          <a:p>
            <a:pPr lvl="2" algn="l"/>
            <a:r>
              <a:rPr lang="ru-RU" sz="3200" b="1" dirty="0">
                <a:solidFill>
                  <a:schemeClr val="tx1"/>
                </a:solidFill>
              </a:rPr>
              <a:t>Черные мраки,</a:t>
            </a:r>
          </a:p>
          <a:p>
            <a:pPr lvl="2" algn="l"/>
            <a:r>
              <a:rPr lang="ru-RU" sz="3200" b="1" dirty="0">
                <a:solidFill>
                  <a:schemeClr val="tx1"/>
                </a:solidFill>
              </a:rPr>
              <a:t>Злые призраки</a:t>
            </a:r>
          </a:p>
          <a:p>
            <a:pPr lvl="2" algn="l"/>
            <a:r>
              <a:rPr lang="ru-RU" sz="3200" b="1" dirty="0">
                <a:solidFill>
                  <a:schemeClr val="tx1"/>
                </a:solidFill>
              </a:rPr>
              <a:t>Ужасных страстей!</a:t>
            </a:r>
          </a:p>
          <a:p>
            <a:pPr lvl="2" algn="l"/>
            <a:r>
              <a:rPr lang="ru-RU" sz="3200" b="1" dirty="0">
                <a:solidFill>
                  <a:schemeClr val="tx1"/>
                </a:solidFill>
              </a:rPr>
              <a:t>Бегите из града, </a:t>
            </a:r>
          </a:p>
          <a:p>
            <a:pPr lvl="2" algn="l"/>
            <a:r>
              <a:rPr lang="ru-RU" sz="3200" b="1" dirty="0">
                <a:solidFill>
                  <a:schemeClr val="tx1"/>
                </a:solidFill>
              </a:rPr>
              <a:t>Сокройтесь в дно ада</a:t>
            </a:r>
          </a:p>
          <a:p>
            <a:pPr lvl="2" algn="l"/>
            <a:r>
              <a:rPr lang="ru-RU" sz="3200" b="1" dirty="0">
                <a:solidFill>
                  <a:schemeClr val="tx1"/>
                </a:solidFill>
              </a:rPr>
              <a:t>От наших вы дней!..</a:t>
            </a:r>
          </a:p>
          <a:p>
            <a:pPr algn="l"/>
            <a:r>
              <a:rPr lang="ru-RU" b="1" dirty="0">
                <a:solidFill>
                  <a:schemeClr val="tx1"/>
                </a:solidFill>
              </a:rPr>
              <a:t>Фертиком руки вы в боки,</a:t>
            </a:r>
          </a:p>
          <a:p>
            <a:pPr algn="l"/>
            <a:r>
              <a:rPr lang="ru-RU" b="1" dirty="0">
                <a:solidFill>
                  <a:schemeClr val="tx1"/>
                </a:solidFill>
              </a:rPr>
              <a:t>Делайте легкие скоки;</a:t>
            </a:r>
          </a:p>
          <a:p>
            <a:pPr algn="l"/>
            <a:r>
              <a:rPr lang="ru-RU" b="1" dirty="0" err="1">
                <a:solidFill>
                  <a:schemeClr val="tx1"/>
                </a:solidFill>
              </a:rPr>
              <a:t>Чобот</a:t>
            </a:r>
            <a:r>
              <a:rPr lang="ru-RU" b="1" dirty="0">
                <a:solidFill>
                  <a:schemeClr val="tx1"/>
                </a:solidFill>
              </a:rPr>
              <a:t> о </a:t>
            </a:r>
            <a:r>
              <a:rPr lang="ru-RU" b="1" dirty="0" err="1">
                <a:solidFill>
                  <a:schemeClr val="tx1"/>
                </a:solidFill>
              </a:rPr>
              <a:t>чобот</a:t>
            </a:r>
            <a:r>
              <a:rPr lang="ru-RU" b="1" dirty="0">
                <a:solidFill>
                  <a:schemeClr val="tx1"/>
                </a:solidFill>
              </a:rPr>
              <a:t> стучите,</a:t>
            </a:r>
          </a:p>
          <a:p>
            <a:pPr algn="l"/>
            <a:r>
              <a:rPr lang="ru-RU" b="1" dirty="0">
                <a:solidFill>
                  <a:schemeClr val="tx1"/>
                </a:solidFill>
              </a:rPr>
              <a:t>С </a:t>
            </a:r>
            <a:r>
              <a:rPr lang="ru-RU" b="1" dirty="0" err="1">
                <a:solidFill>
                  <a:schemeClr val="tx1"/>
                </a:solidFill>
              </a:rPr>
              <a:t>наступью</a:t>
            </a:r>
            <a:r>
              <a:rPr lang="ru-RU" b="1" dirty="0">
                <a:solidFill>
                  <a:schemeClr val="tx1"/>
                </a:solidFill>
              </a:rPr>
              <a:t> смелой свищите…</a:t>
            </a:r>
          </a:p>
        </p:txBody>
      </p:sp>
    </p:spTree>
    <p:extLst>
      <p:ext uri="{BB962C8B-B14F-4D97-AF65-F5344CB8AC3E}">
        <p14:creationId xmlns:p14="http://schemas.microsoft.com/office/powerpoint/2010/main" xmlns="" val="12738869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548680"/>
            <a:ext cx="7776864" cy="5760640"/>
          </a:xfrm>
        </p:spPr>
        <p:txBody>
          <a:bodyPr>
            <a:noAutofit/>
          </a:bodyPr>
          <a:lstStyle/>
          <a:p>
            <a:pPr algn="l"/>
            <a:r>
              <a:rPr lang="ru-RU" b="1" dirty="0" smtClean="0">
                <a:solidFill>
                  <a:schemeClr val="tx1"/>
                </a:solidFill>
              </a:rPr>
              <a:t>В.Г. Белинский: "Поэзия </a:t>
            </a:r>
            <a:r>
              <a:rPr lang="ru-RU" b="1" dirty="0">
                <a:solidFill>
                  <a:schemeClr val="tx1"/>
                </a:solidFill>
              </a:rPr>
              <a:t>Державина была первым шагом к переходу вообще русской поэзии от риторики к </a:t>
            </a:r>
            <a:r>
              <a:rPr lang="ru-RU" b="1" dirty="0" smtClean="0">
                <a:solidFill>
                  <a:schemeClr val="tx1"/>
                </a:solidFill>
              </a:rPr>
              <a:t>жизни»...</a:t>
            </a:r>
          </a:p>
          <a:p>
            <a:r>
              <a:rPr lang="ru-RU" b="1" dirty="0">
                <a:solidFill>
                  <a:schemeClr val="tx1"/>
                </a:solidFill>
              </a:rPr>
              <a:t>«Похвала сельской жизни» </a:t>
            </a:r>
          </a:p>
          <a:p>
            <a:pPr algn="l"/>
            <a:r>
              <a:rPr lang="ru-RU" b="1" dirty="0">
                <a:solidFill>
                  <a:schemeClr val="tx1"/>
                </a:solidFill>
              </a:rPr>
              <a:t>Горшок горячих, добрых щей,</a:t>
            </a:r>
          </a:p>
          <a:p>
            <a:pPr algn="l"/>
            <a:r>
              <a:rPr lang="ru-RU" b="1" dirty="0">
                <a:solidFill>
                  <a:schemeClr val="tx1"/>
                </a:solidFill>
              </a:rPr>
              <a:t>Копченый окорок под дымом;</a:t>
            </a:r>
          </a:p>
          <a:p>
            <a:pPr algn="l"/>
            <a:r>
              <a:rPr lang="ru-RU" b="1" dirty="0">
                <a:solidFill>
                  <a:schemeClr val="tx1"/>
                </a:solidFill>
              </a:rPr>
              <a:t>Обсаженный семьей моей,</a:t>
            </a:r>
          </a:p>
          <a:p>
            <a:pPr algn="l"/>
            <a:r>
              <a:rPr lang="ru-RU" b="1" dirty="0">
                <a:solidFill>
                  <a:schemeClr val="tx1"/>
                </a:solidFill>
              </a:rPr>
              <a:t>Средь коей сам я господином,</a:t>
            </a:r>
          </a:p>
          <a:p>
            <a:pPr algn="l"/>
            <a:r>
              <a:rPr lang="ru-RU" b="1" dirty="0">
                <a:solidFill>
                  <a:schemeClr val="tx1"/>
                </a:solidFill>
              </a:rPr>
              <a:t>И тут-то вкусен мне обед!</a:t>
            </a:r>
          </a:p>
          <a:p>
            <a:pPr algn="l"/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0501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548680"/>
            <a:ext cx="7920880" cy="5904656"/>
          </a:xfrm>
        </p:spPr>
        <p:txBody>
          <a:bodyPr>
            <a:normAutofit fontScale="77500" lnSpcReduction="20000"/>
          </a:bodyPr>
          <a:lstStyle/>
          <a:p>
            <a:pPr algn="l">
              <a:lnSpc>
                <a:spcPct val="120000"/>
              </a:lnSpc>
            </a:pPr>
            <a:r>
              <a:rPr lang="ru-RU" sz="3600" b="1" dirty="0" smtClean="0">
                <a:solidFill>
                  <a:schemeClr val="tx1"/>
                </a:solidFill>
              </a:rPr>
              <a:t>Стоя </a:t>
            </a:r>
            <a:r>
              <a:rPr lang="ru-RU" sz="3600" b="1" dirty="0">
                <a:solidFill>
                  <a:schemeClr val="tx1"/>
                </a:solidFill>
              </a:rPr>
              <a:t>в партерах, </a:t>
            </a:r>
            <a:r>
              <a:rPr lang="ru-RU" sz="3600" b="1" dirty="0" smtClean="0">
                <a:solidFill>
                  <a:schemeClr val="tx1"/>
                </a:solidFill>
              </a:rPr>
              <a:t>свел </a:t>
            </a:r>
            <a:r>
              <a:rPr lang="ru-RU" sz="3600" b="1" dirty="0">
                <a:solidFill>
                  <a:schemeClr val="tx1"/>
                </a:solidFill>
              </a:rPr>
              <a:t>я знакомство с сыном одного знатного господина, которому физиономия моя понравилась, но как скоро он спросил меня, </a:t>
            </a:r>
            <a:r>
              <a:rPr lang="ru-RU" sz="3600" b="1" u="sng" dirty="0">
                <a:solidFill>
                  <a:schemeClr val="tx1"/>
                </a:solidFill>
              </a:rPr>
              <a:t>знаю ли я по-французски</a:t>
            </a:r>
            <a:r>
              <a:rPr lang="ru-RU" sz="3600" b="1" dirty="0">
                <a:solidFill>
                  <a:schemeClr val="tx1"/>
                </a:solidFill>
              </a:rPr>
              <a:t>, и услышав от меня, что не знаю, то он вдруг переменился и ко мне похолодел: </a:t>
            </a:r>
            <a:r>
              <a:rPr lang="ru-RU" sz="3600" b="1" u="sng" dirty="0">
                <a:solidFill>
                  <a:schemeClr val="tx1"/>
                </a:solidFill>
              </a:rPr>
              <a:t>он счел меня невеждою и худо воспитанным молодым человеком</a:t>
            </a:r>
            <a:r>
              <a:rPr lang="ru-RU" sz="3600" b="1" dirty="0">
                <a:solidFill>
                  <a:schemeClr val="tx1"/>
                </a:solidFill>
              </a:rPr>
              <a:t>, начал надо мною шпынять... но тут я узнал, </a:t>
            </a:r>
            <a:r>
              <a:rPr lang="ru-RU" sz="3600" b="1" u="sng" dirty="0">
                <a:solidFill>
                  <a:schemeClr val="tx1"/>
                </a:solidFill>
              </a:rPr>
              <a:t>сколько нужен молодому человеку французский язык</a:t>
            </a:r>
            <a:r>
              <a:rPr lang="ru-RU" sz="3600" b="1" dirty="0">
                <a:solidFill>
                  <a:schemeClr val="tx1"/>
                </a:solidFill>
              </a:rPr>
              <a:t> и для того твердо предпринял и начал учиться </a:t>
            </a:r>
            <a:r>
              <a:rPr lang="ru-RU" sz="3600" b="1" dirty="0" smtClean="0">
                <a:solidFill>
                  <a:schemeClr val="tx1"/>
                </a:solidFill>
              </a:rPr>
              <a:t>оному</a:t>
            </a:r>
            <a:r>
              <a:rPr lang="ru-RU" sz="3600" b="1" dirty="0">
                <a:solidFill>
                  <a:schemeClr val="tx1"/>
                </a:solidFill>
              </a:rPr>
              <a:t>.</a:t>
            </a:r>
            <a:endParaRPr lang="ru-RU" sz="3600" b="1" dirty="0" smtClean="0">
              <a:solidFill>
                <a:schemeClr val="tx1"/>
              </a:solidFill>
            </a:endParaRPr>
          </a:p>
          <a:p>
            <a:pPr algn="r">
              <a:lnSpc>
                <a:spcPct val="120000"/>
              </a:lnSpc>
            </a:pPr>
            <a:r>
              <a:rPr lang="ru-RU" sz="3600" b="1" dirty="0" smtClean="0">
                <a:solidFill>
                  <a:schemeClr val="tx1"/>
                </a:solidFill>
              </a:rPr>
              <a:t>Д.И. Фонвизин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53150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26621682"/>
              </p:ext>
            </p:extLst>
          </p:nvPr>
        </p:nvGraphicFramePr>
        <p:xfrm>
          <a:off x="467544" y="1088635"/>
          <a:ext cx="8280920" cy="45726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40460"/>
                <a:gridCol w="4140460"/>
              </a:tblGrid>
              <a:tr h="1067413"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Осень во время осады Очакова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Желание зимы</a:t>
                      </a:r>
                      <a:endParaRPr lang="ru-RU" sz="3200" b="1" dirty="0"/>
                    </a:p>
                  </a:txBody>
                  <a:tcPr/>
                </a:tc>
              </a:tr>
              <a:tr h="1524875">
                <a:tc>
                  <a:txBody>
                    <a:bodyPr/>
                    <a:lstStyle/>
                    <a:p>
                      <a:r>
                        <a:rPr lang="ru-RU" sz="2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Спустил седой Эол Борея </a:t>
                      </a:r>
                    </a:p>
                    <a:p>
                      <a:r>
                        <a:rPr lang="ru-RU" sz="2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цепей чугунных из пещер…</a:t>
                      </a:r>
                    </a:p>
                    <a:p>
                      <a:r>
                        <a:rPr lang="ru-RU" sz="2800" b="1" dirty="0" smtClean="0"/>
                        <a:t>Уже румяна Осень носит </a:t>
                      </a:r>
                    </a:p>
                    <a:p>
                      <a:r>
                        <a:rPr lang="ru-RU" sz="2800" b="1" dirty="0" smtClean="0"/>
                        <a:t>Снопы златые на гумно…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кабаке Борея</a:t>
                      </a:r>
                      <a:endParaRPr lang="ru-RU" sz="2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Эол ударил в нюни…</a:t>
                      </a:r>
                    </a:p>
                    <a:p>
                      <a:endParaRPr lang="ru-RU" sz="28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8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800" b="1" dirty="0" smtClean="0"/>
                        <a:t>Чтоб Осень, баба злая…</a:t>
                      </a:r>
                    </a:p>
                    <a:p>
                      <a:r>
                        <a:rPr lang="ru-RU" sz="2800" b="1" dirty="0" smtClean="0"/>
                        <a:t>Не шлендала в кабак</a:t>
                      </a:r>
                    </a:p>
                    <a:p>
                      <a:r>
                        <a:rPr lang="ru-RU" sz="2800" b="1" dirty="0" smtClean="0"/>
                        <a:t>И не кутила драк…</a:t>
                      </a:r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187576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692696"/>
            <a:ext cx="7992888" cy="5760640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“</a:t>
            </a:r>
            <a:r>
              <a:rPr lang="ru-RU" b="1" dirty="0" smtClean="0">
                <a:solidFill>
                  <a:schemeClr val="tx1"/>
                </a:solidFill>
              </a:rPr>
              <a:t>Словарь </a:t>
            </a:r>
            <a:r>
              <a:rPr lang="ru-RU" b="1" dirty="0">
                <a:solidFill>
                  <a:schemeClr val="tx1"/>
                </a:solidFill>
              </a:rPr>
              <a:t>Академии Российской”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в </a:t>
            </a:r>
            <a:r>
              <a:rPr lang="ru-RU" b="1" dirty="0">
                <a:solidFill>
                  <a:schemeClr val="tx1"/>
                </a:solidFill>
              </a:rPr>
              <a:t>6 </a:t>
            </a:r>
            <a:r>
              <a:rPr lang="ru-RU" b="1" dirty="0" smtClean="0">
                <a:solidFill>
                  <a:schemeClr val="tx1"/>
                </a:solidFill>
              </a:rPr>
              <a:t>томах, </a:t>
            </a:r>
            <a:r>
              <a:rPr lang="ru-RU" b="1" dirty="0">
                <a:solidFill>
                  <a:schemeClr val="tx1"/>
                </a:solidFill>
              </a:rPr>
              <a:t>43000 слов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(</a:t>
            </a:r>
            <a:r>
              <a:rPr lang="ru-RU" b="1" dirty="0">
                <a:solidFill>
                  <a:schemeClr val="tx1"/>
                </a:solidFill>
              </a:rPr>
              <a:t>1-е издание – </a:t>
            </a:r>
            <a:r>
              <a:rPr lang="ru-RU" b="1" dirty="0" smtClean="0">
                <a:solidFill>
                  <a:schemeClr val="tx1"/>
                </a:solidFill>
              </a:rPr>
              <a:t>1789–1794 гг.).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Стилистические пометы:</a:t>
            </a:r>
            <a:endParaRPr lang="ru-RU" b="1" dirty="0">
              <a:solidFill>
                <a:schemeClr val="tx1"/>
              </a:solidFill>
            </a:endParaRPr>
          </a:p>
          <a:p>
            <a:pPr algn="l"/>
            <a:r>
              <a:rPr lang="ru-RU" sz="2800" b="1" dirty="0">
                <a:solidFill>
                  <a:schemeClr val="tx1"/>
                </a:solidFill>
              </a:rPr>
              <a:t>– </a:t>
            </a:r>
            <a:r>
              <a:rPr lang="ru-RU" sz="2800" b="1" dirty="0" err="1">
                <a:solidFill>
                  <a:schemeClr val="tx1"/>
                </a:solidFill>
              </a:rPr>
              <a:t>славенское</a:t>
            </a:r>
            <a:r>
              <a:rPr lang="ru-RU" sz="2800" b="1" dirty="0">
                <a:solidFill>
                  <a:schemeClr val="tx1"/>
                </a:solidFill>
              </a:rPr>
              <a:t>, </a:t>
            </a:r>
            <a:r>
              <a:rPr lang="ru-RU" sz="2800" b="1" dirty="0" err="1">
                <a:solidFill>
                  <a:schemeClr val="tx1"/>
                </a:solidFill>
              </a:rPr>
              <a:t>славенский</a:t>
            </a:r>
            <a:r>
              <a:rPr lang="ru-RU" sz="2800" b="1" dirty="0">
                <a:solidFill>
                  <a:schemeClr val="tx1"/>
                </a:solidFill>
              </a:rPr>
              <a:t> слог, </a:t>
            </a:r>
            <a:r>
              <a:rPr lang="ru-RU" sz="2800" b="1" dirty="0" err="1">
                <a:solidFill>
                  <a:schemeClr val="tx1"/>
                </a:solidFill>
              </a:rPr>
              <a:t>славенское</a:t>
            </a:r>
            <a:r>
              <a:rPr lang="ru-RU" sz="2800" b="1" dirty="0">
                <a:solidFill>
                  <a:schemeClr val="tx1"/>
                </a:solidFill>
              </a:rPr>
              <a:t> употребление;</a:t>
            </a:r>
          </a:p>
          <a:p>
            <a:pPr algn="l"/>
            <a:r>
              <a:rPr lang="ru-RU" sz="2800" b="1" dirty="0">
                <a:solidFill>
                  <a:schemeClr val="tx1"/>
                </a:solidFill>
              </a:rPr>
              <a:t>– общее языка употребление;</a:t>
            </a:r>
          </a:p>
          <a:p>
            <a:pPr algn="l"/>
            <a:r>
              <a:rPr lang="ru-RU" sz="2800" b="1" dirty="0">
                <a:solidFill>
                  <a:schemeClr val="tx1"/>
                </a:solidFill>
              </a:rPr>
              <a:t>– просторечное, простонародное, низкое просторечие, низкий слог, слово низкое, простое употребление, простонародное употребление.</a:t>
            </a:r>
          </a:p>
          <a:p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50764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96752"/>
            <a:ext cx="8424936" cy="3096344"/>
          </a:xfrm>
        </p:spPr>
        <p:txBody>
          <a:bodyPr>
            <a:normAutofit/>
          </a:bodyPr>
          <a:lstStyle/>
          <a:p>
            <a:r>
              <a:rPr lang="ru-RU" b="1" dirty="0"/>
              <a:t>Языковые программы «новаторов» и «архаистов»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00736"/>
            <a:ext cx="6400800" cy="175260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Лекция </a:t>
            </a:r>
            <a:r>
              <a:rPr lang="en-US" b="1" dirty="0" smtClean="0">
                <a:solidFill>
                  <a:schemeClr val="tx1"/>
                </a:solidFill>
              </a:rPr>
              <a:t>1</a:t>
            </a:r>
            <a:r>
              <a:rPr lang="ru-RU" b="1" dirty="0" smtClean="0">
                <a:solidFill>
                  <a:schemeClr val="tx1"/>
                </a:solidFill>
              </a:rPr>
              <a:t>1</a:t>
            </a:r>
            <a:r>
              <a:rPr lang="en-US" b="1" dirty="0" smtClean="0">
                <a:solidFill>
                  <a:schemeClr val="tx1"/>
                </a:solidFill>
              </a:rPr>
              <a:t> (</a:t>
            </a:r>
            <a:r>
              <a:rPr lang="ru-RU" b="1" dirty="0" smtClean="0">
                <a:solidFill>
                  <a:schemeClr val="tx1"/>
                </a:solidFill>
              </a:rPr>
              <a:t>2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60619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548680"/>
            <a:ext cx="8136904" cy="5760640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«Новый слог» Н.М. Карамзина и его школы</a:t>
            </a:r>
            <a:br>
              <a:rPr lang="ru-RU" b="1" dirty="0">
                <a:solidFill>
                  <a:schemeClr val="tx1"/>
                </a:solidFill>
              </a:rPr>
            </a:br>
            <a:endParaRPr lang="ru-RU" sz="800" b="1" dirty="0">
              <a:solidFill>
                <a:schemeClr val="tx1"/>
              </a:solidFill>
            </a:endParaRPr>
          </a:p>
          <a:p>
            <a:pPr algn="l"/>
            <a:r>
              <a:rPr lang="ru-RU" sz="2800" b="1" dirty="0" smtClean="0">
                <a:solidFill>
                  <a:schemeClr val="tx1"/>
                </a:solidFill>
              </a:rPr>
              <a:t>1</a:t>
            </a:r>
            <a:r>
              <a:rPr lang="ru-RU" sz="2800" b="1" dirty="0">
                <a:solidFill>
                  <a:schemeClr val="tx1"/>
                </a:solidFill>
              </a:rPr>
              <a:t>. Выработка языка светского </a:t>
            </a:r>
            <a:r>
              <a:rPr lang="ru-RU" sz="2800" b="1" dirty="0" smtClean="0">
                <a:solidFill>
                  <a:schemeClr val="tx1"/>
                </a:solidFill>
              </a:rPr>
              <a:t>общения</a:t>
            </a:r>
            <a:r>
              <a:rPr lang="ru-RU" sz="2800" b="1" dirty="0">
                <a:solidFill>
                  <a:schemeClr val="tx1"/>
                </a:solidFill>
              </a:rPr>
              <a:t>, светский </a:t>
            </a:r>
            <a:r>
              <a:rPr lang="ru-RU" sz="2800" b="1" dirty="0" smtClean="0">
                <a:solidFill>
                  <a:schemeClr val="tx1"/>
                </a:solidFill>
              </a:rPr>
              <a:t>человек – творец </a:t>
            </a:r>
            <a:r>
              <a:rPr lang="ru-RU" sz="2800" b="1" dirty="0">
                <a:solidFill>
                  <a:schemeClr val="tx1"/>
                </a:solidFill>
              </a:rPr>
              <a:t>образцового </a:t>
            </a:r>
            <a:r>
              <a:rPr lang="ru-RU" sz="2800" b="1" dirty="0" smtClean="0">
                <a:solidFill>
                  <a:schemeClr val="tx1"/>
                </a:solidFill>
              </a:rPr>
              <a:t>языка, "писать</a:t>
            </a:r>
            <a:r>
              <a:rPr lang="ru-RU" sz="2800" b="1" dirty="0">
                <a:solidFill>
                  <a:schemeClr val="tx1"/>
                </a:solidFill>
              </a:rPr>
              <a:t>, как говорят, и говорить, как пишут</a:t>
            </a:r>
            <a:r>
              <a:rPr lang="ru-RU" sz="2800" b="1" dirty="0" smtClean="0">
                <a:solidFill>
                  <a:schemeClr val="tx1"/>
                </a:solidFill>
              </a:rPr>
              <a:t>".</a:t>
            </a:r>
          </a:p>
          <a:p>
            <a:pPr algn="l"/>
            <a:r>
              <a:rPr lang="ru-RU" sz="2800" b="1" dirty="0" smtClean="0">
                <a:solidFill>
                  <a:schemeClr val="tx1"/>
                </a:solidFill>
              </a:rPr>
              <a:t>2</a:t>
            </a:r>
            <a:r>
              <a:rPr lang="ru-RU" sz="2800" b="1" dirty="0">
                <a:solidFill>
                  <a:schemeClr val="tx1"/>
                </a:solidFill>
              </a:rPr>
              <a:t>. </a:t>
            </a:r>
            <a:r>
              <a:rPr lang="ru-RU" sz="2800" b="1" dirty="0" smtClean="0">
                <a:solidFill>
                  <a:schemeClr val="tx1"/>
                </a:solidFill>
              </a:rPr>
              <a:t>Заимствования, кальки: </a:t>
            </a:r>
            <a:r>
              <a:rPr lang="ru-RU" sz="2800" b="1" i="1" dirty="0" smtClean="0">
                <a:solidFill>
                  <a:schemeClr val="tx1"/>
                </a:solidFill>
              </a:rPr>
              <a:t>влияние</a:t>
            </a:r>
            <a:r>
              <a:rPr lang="ru-RU" sz="2800" b="1" i="1" dirty="0">
                <a:solidFill>
                  <a:schemeClr val="tx1"/>
                </a:solidFill>
              </a:rPr>
              <a:t>, извращение, промышленность, </a:t>
            </a:r>
            <a:r>
              <a:rPr lang="ru-RU" sz="2800" b="1" i="1" dirty="0" smtClean="0">
                <a:solidFill>
                  <a:schemeClr val="tx1"/>
                </a:solidFill>
              </a:rPr>
              <a:t>влюбленность.</a:t>
            </a:r>
          </a:p>
          <a:p>
            <a:pPr algn="l"/>
            <a:r>
              <a:rPr lang="ru-RU" sz="2800" b="1" dirty="0" smtClean="0">
                <a:solidFill>
                  <a:schemeClr val="tx1"/>
                </a:solidFill>
              </a:rPr>
              <a:t>3</a:t>
            </a:r>
            <a:r>
              <a:rPr lang="ru-RU" sz="2800" b="1" dirty="0">
                <a:solidFill>
                  <a:schemeClr val="tx1"/>
                </a:solidFill>
              </a:rPr>
              <a:t>. </a:t>
            </a:r>
            <a:r>
              <a:rPr lang="ru-RU" sz="2800" b="1" dirty="0" smtClean="0">
                <a:solidFill>
                  <a:schemeClr val="tx1"/>
                </a:solidFill>
              </a:rPr>
              <a:t>Славянизмы </a:t>
            </a:r>
            <a:r>
              <a:rPr lang="ru-RU" sz="2800" b="1" dirty="0">
                <a:solidFill>
                  <a:schemeClr val="tx1"/>
                </a:solidFill>
              </a:rPr>
              <a:t>и канцеляризмы </a:t>
            </a:r>
            <a:r>
              <a:rPr lang="ru-RU" sz="2800" b="1" dirty="0" smtClean="0">
                <a:solidFill>
                  <a:schemeClr val="tx1"/>
                </a:solidFill>
              </a:rPr>
              <a:t>запрещены. </a:t>
            </a:r>
            <a:r>
              <a:rPr lang="ru-RU" sz="2800" b="1" dirty="0">
                <a:solidFill>
                  <a:schemeClr val="tx1"/>
                </a:solidFill>
              </a:rPr>
              <a:t>“Учинить, вместо сделать, нельзя сказать в разговоре, а особенно молодой девице”. </a:t>
            </a:r>
          </a:p>
        </p:txBody>
      </p:sp>
    </p:spTree>
    <p:extLst>
      <p:ext uri="{BB962C8B-B14F-4D97-AF65-F5344CB8AC3E}">
        <p14:creationId xmlns:p14="http://schemas.microsoft.com/office/powerpoint/2010/main" xmlns="" val="29660283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548680"/>
            <a:ext cx="8136904" cy="5760640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chemeClr val="tx1"/>
                </a:solidFill>
              </a:rPr>
              <a:t>4. </a:t>
            </a:r>
            <a:r>
              <a:rPr lang="ru-RU" sz="2800" b="1" dirty="0">
                <a:solidFill>
                  <a:schemeClr val="tx1"/>
                </a:solidFill>
              </a:rPr>
              <a:t>Исключены провинциализмы и </a:t>
            </a:r>
            <a:r>
              <a:rPr lang="ru-RU" sz="2800" b="1" dirty="0" smtClean="0">
                <a:solidFill>
                  <a:schemeClr val="tx1"/>
                </a:solidFill>
              </a:rPr>
              <a:t>просторечные </a:t>
            </a:r>
            <a:r>
              <a:rPr lang="ru-RU" sz="2800" b="1" dirty="0">
                <a:solidFill>
                  <a:schemeClr val="tx1"/>
                </a:solidFill>
              </a:rPr>
              <a:t>слова . “Один мужик говорит </a:t>
            </a:r>
            <a:r>
              <a:rPr lang="ru-RU" sz="2800" b="1" i="1" dirty="0">
                <a:solidFill>
                  <a:schemeClr val="tx1"/>
                </a:solidFill>
              </a:rPr>
              <a:t>пичужечка</a:t>
            </a:r>
            <a:r>
              <a:rPr lang="ru-RU" sz="2800" b="1" dirty="0">
                <a:solidFill>
                  <a:schemeClr val="tx1"/>
                </a:solidFill>
              </a:rPr>
              <a:t> и </a:t>
            </a:r>
            <a:r>
              <a:rPr lang="ru-RU" sz="2800" b="1" i="1" dirty="0">
                <a:solidFill>
                  <a:schemeClr val="tx1"/>
                </a:solidFill>
              </a:rPr>
              <a:t>парень</a:t>
            </a:r>
            <a:r>
              <a:rPr lang="ru-RU" sz="2800" b="1" dirty="0">
                <a:solidFill>
                  <a:schemeClr val="tx1"/>
                </a:solidFill>
              </a:rPr>
              <a:t>: первое приятно, второе отвратительно... Имя </a:t>
            </a:r>
            <a:r>
              <a:rPr lang="ru-RU" sz="2800" b="1" i="1" dirty="0">
                <a:solidFill>
                  <a:schemeClr val="tx1"/>
                </a:solidFill>
              </a:rPr>
              <a:t>пичужечка</a:t>
            </a:r>
            <a:r>
              <a:rPr lang="ru-RU" sz="2800" b="1" dirty="0">
                <a:solidFill>
                  <a:schemeClr val="tx1"/>
                </a:solidFill>
              </a:rPr>
              <a:t> для меня отменно приятно потому, что я слыхал его в чистом поле от добрых поселян. Оно возбуждает в душе нашей две любезных идеи: о свободе и сельской </a:t>
            </a:r>
            <a:r>
              <a:rPr lang="ru-RU" sz="2800" b="1" dirty="0" smtClean="0">
                <a:solidFill>
                  <a:schemeClr val="tx1"/>
                </a:solidFill>
              </a:rPr>
              <a:t>простоте.</a:t>
            </a:r>
          </a:p>
          <a:p>
            <a:pPr algn="l"/>
            <a:endParaRPr lang="ru-RU" sz="2800" b="1" dirty="0" smtClean="0">
              <a:solidFill>
                <a:schemeClr val="tx1"/>
              </a:solidFill>
            </a:endParaRPr>
          </a:p>
          <a:p>
            <a:pPr algn="l"/>
            <a:r>
              <a:rPr lang="ru-RU" sz="2800" b="1" dirty="0" smtClean="0">
                <a:solidFill>
                  <a:schemeClr val="tx1"/>
                </a:solidFill>
              </a:rPr>
              <a:t>5</a:t>
            </a:r>
            <a:r>
              <a:rPr lang="ru-RU" sz="2800" b="1" dirty="0">
                <a:solidFill>
                  <a:schemeClr val="tx1"/>
                </a:solidFill>
              </a:rPr>
              <a:t>. </a:t>
            </a:r>
            <a:r>
              <a:rPr lang="ru-RU" sz="2800" b="1" dirty="0" smtClean="0">
                <a:solidFill>
                  <a:schemeClr val="tx1"/>
                </a:solidFill>
              </a:rPr>
              <a:t>«Цветы слога»: рубашка – </a:t>
            </a:r>
            <a:r>
              <a:rPr lang="ru-RU" sz="2800" b="1" i="1" dirty="0" smtClean="0">
                <a:solidFill>
                  <a:schemeClr val="tx1"/>
                </a:solidFill>
              </a:rPr>
              <a:t>верная </a:t>
            </a:r>
            <a:r>
              <a:rPr lang="ru-RU" sz="2800" b="1" i="1" dirty="0">
                <a:solidFill>
                  <a:schemeClr val="tx1"/>
                </a:solidFill>
              </a:rPr>
              <a:t>подруга мертвых и живых</a:t>
            </a:r>
            <a:r>
              <a:rPr lang="ru-RU" sz="2800" b="1" dirty="0">
                <a:solidFill>
                  <a:schemeClr val="tx1"/>
                </a:solidFill>
              </a:rPr>
              <a:t>; сапожник </a:t>
            </a:r>
            <a:r>
              <a:rPr lang="ru-RU" sz="2800" b="1" dirty="0" smtClean="0">
                <a:solidFill>
                  <a:schemeClr val="tx1"/>
                </a:solidFill>
              </a:rPr>
              <a:t>– </a:t>
            </a:r>
            <a:r>
              <a:rPr lang="ru-RU" sz="2800" b="1" i="1" dirty="0" smtClean="0">
                <a:solidFill>
                  <a:schemeClr val="tx1"/>
                </a:solidFill>
              </a:rPr>
              <a:t>смиренный </a:t>
            </a:r>
            <a:r>
              <a:rPr lang="ru-RU" sz="2800" b="1" i="1" dirty="0">
                <a:solidFill>
                  <a:schemeClr val="tx1"/>
                </a:solidFill>
              </a:rPr>
              <a:t>ремесленник</a:t>
            </a:r>
            <a:r>
              <a:rPr lang="ru-RU" sz="2800" b="1" dirty="0">
                <a:solidFill>
                  <a:schemeClr val="tx1"/>
                </a:solidFill>
              </a:rPr>
              <a:t>; </a:t>
            </a:r>
            <a:r>
              <a:rPr lang="ru-RU" sz="2800" b="1" dirty="0" smtClean="0">
                <a:solidFill>
                  <a:schemeClr val="tx1"/>
                </a:solidFill>
              </a:rPr>
              <a:t>сабля – </a:t>
            </a:r>
            <a:r>
              <a:rPr lang="ru-RU" sz="2800" b="1" i="1" dirty="0">
                <a:solidFill>
                  <a:schemeClr val="tx1"/>
                </a:solidFill>
              </a:rPr>
              <a:t>губительная сталь</a:t>
            </a:r>
            <a:r>
              <a:rPr lang="ru-RU" sz="2800" b="1" dirty="0">
                <a:solidFill>
                  <a:schemeClr val="tx1"/>
                </a:solidFill>
              </a:rPr>
              <a:t>; </a:t>
            </a:r>
            <a:r>
              <a:rPr lang="ru-RU" sz="2800" b="1" dirty="0" smtClean="0">
                <a:solidFill>
                  <a:schemeClr val="tx1"/>
                </a:solidFill>
              </a:rPr>
              <a:t>весна </a:t>
            </a:r>
            <a:r>
              <a:rPr lang="ru-RU" sz="2800" b="1" dirty="0">
                <a:solidFill>
                  <a:schemeClr val="tx1"/>
                </a:solidFill>
              </a:rPr>
              <a:t>– </a:t>
            </a:r>
            <a:r>
              <a:rPr lang="ru-RU" sz="2800" b="1" i="1" dirty="0">
                <a:solidFill>
                  <a:schemeClr val="tx1"/>
                </a:solidFill>
              </a:rPr>
              <a:t>утро </a:t>
            </a:r>
            <a:r>
              <a:rPr lang="ru-RU" sz="2800" b="1" i="1" dirty="0" smtClean="0">
                <a:solidFill>
                  <a:schemeClr val="tx1"/>
                </a:solidFill>
              </a:rPr>
              <a:t>года.</a:t>
            </a:r>
            <a:endParaRPr lang="ru-RU" sz="28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41303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548680"/>
            <a:ext cx="8136904" cy="5760640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chemeClr val="tx1"/>
                </a:solidFill>
              </a:rPr>
              <a:t>6</a:t>
            </a:r>
            <a:r>
              <a:rPr lang="ru-RU" sz="2800" b="1" dirty="0">
                <a:solidFill>
                  <a:schemeClr val="tx1"/>
                </a:solidFill>
              </a:rPr>
              <a:t>. </a:t>
            </a:r>
            <a:r>
              <a:rPr lang="ru-RU" sz="2800" b="1" dirty="0" smtClean="0">
                <a:solidFill>
                  <a:schemeClr val="tx1"/>
                </a:solidFill>
              </a:rPr>
              <a:t>Устанавливается строгий порядок слов, устраняются устаревшие и разговорные грамматические формы, исключены даже такие книжные союзы, как </a:t>
            </a:r>
            <a:r>
              <a:rPr lang="ru-RU" sz="2800" b="1" i="1" dirty="0" smtClean="0">
                <a:solidFill>
                  <a:schemeClr val="tx1"/>
                </a:solidFill>
              </a:rPr>
              <a:t>ибо, якобы, в силу того что, ежели</a:t>
            </a:r>
            <a:r>
              <a:rPr lang="ru-RU" sz="2800" b="1" dirty="0" smtClean="0">
                <a:solidFill>
                  <a:schemeClr val="tx1"/>
                </a:solidFill>
              </a:rPr>
              <a:t> и др</a:t>
            </a:r>
            <a:r>
              <a:rPr lang="ru-RU" sz="2800" b="1" dirty="0" smtClean="0">
                <a:solidFill>
                  <a:schemeClr val="tx1"/>
                </a:solidFill>
              </a:rPr>
              <a:t>.</a:t>
            </a:r>
            <a:endParaRPr lang="ru-RU" sz="2800" b="1" dirty="0" smtClean="0">
              <a:solidFill>
                <a:schemeClr val="tx1"/>
              </a:solidFill>
            </a:endParaRPr>
          </a:p>
          <a:p>
            <a:pPr algn="l"/>
            <a:endParaRPr lang="ru-RU" sz="2800" b="1" dirty="0" smtClean="0">
              <a:solidFill>
                <a:schemeClr val="tx1"/>
              </a:solidFill>
            </a:endParaRPr>
          </a:p>
          <a:p>
            <a:pPr algn="l"/>
            <a:r>
              <a:rPr lang="ru-RU" sz="2800" b="1" dirty="0" smtClean="0">
                <a:solidFill>
                  <a:schemeClr val="tx1"/>
                </a:solidFill>
              </a:rPr>
              <a:t>7</a:t>
            </a:r>
            <a:r>
              <a:rPr lang="ru-RU" sz="2800" b="1" dirty="0">
                <a:solidFill>
                  <a:schemeClr val="tx1"/>
                </a:solidFill>
              </a:rPr>
              <a:t>. </a:t>
            </a:r>
            <a:r>
              <a:rPr lang="ru-RU" sz="2800" b="1" dirty="0" smtClean="0">
                <a:solidFill>
                  <a:schemeClr val="tx1"/>
                </a:solidFill>
              </a:rPr>
              <a:t>Устраняются различия между стилями: «Высокий слог должен отличаться не словами, фразами, а содержанием, мыслями, чувствованиями, картинами, цветами поэзии» (П. И. Макаров). </a:t>
            </a:r>
            <a:endParaRPr lang="ru-RU" sz="28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7377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476673"/>
            <a:ext cx="777686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А. С. </a:t>
            </a:r>
            <a:r>
              <a:rPr lang="ru-RU" sz="3200" b="1" dirty="0" smtClean="0"/>
              <a:t>Шишков </a:t>
            </a:r>
          </a:p>
          <a:p>
            <a:pPr algn="ctr"/>
            <a:r>
              <a:rPr lang="ru-RU" sz="3200" b="1" dirty="0" smtClean="0"/>
              <a:t>"Рассуждение </a:t>
            </a:r>
            <a:r>
              <a:rPr lang="ru-RU" sz="3200" b="1" dirty="0"/>
              <a:t>о старом и новом слоге Российского языка" (</a:t>
            </a:r>
            <a:r>
              <a:rPr lang="ru-RU" sz="3200" b="1" dirty="0" smtClean="0"/>
              <a:t>1803)</a:t>
            </a:r>
          </a:p>
          <a:p>
            <a:r>
              <a:rPr lang="ru-RU" sz="3000" b="1" dirty="0" smtClean="0"/>
              <a:t>1. Против </a:t>
            </a:r>
            <a:r>
              <a:rPr lang="ru-RU" sz="3000" b="1" dirty="0"/>
              <a:t>стилистического смешения </a:t>
            </a:r>
            <a:r>
              <a:rPr lang="ru-RU" sz="3000" b="1" dirty="0" smtClean="0"/>
              <a:t>слов </a:t>
            </a:r>
            <a:r>
              <a:rPr lang="ru-RU" sz="3000" b="1" dirty="0"/>
              <a:t>“высоких” и “низких</a:t>
            </a:r>
            <a:r>
              <a:rPr lang="ru-RU" sz="3000" b="1" dirty="0" smtClean="0"/>
              <a:t>”: </a:t>
            </a:r>
          </a:p>
          <a:p>
            <a:r>
              <a:rPr lang="ru-RU" sz="3000" b="1" dirty="0" smtClean="0"/>
              <a:t>“</a:t>
            </a:r>
            <a:r>
              <a:rPr lang="ru-RU" sz="3000" b="1" dirty="0"/>
              <a:t>Нельзя сказать в разговоре: "гряди, Суворов, надежда наша, победи врагов</a:t>
            </a:r>
            <a:r>
              <a:rPr lang="ru-RU" sz="3000" b="1" dirty="0" smtClean="0"/>
              <a:t>!», но «…весьма </a:t>
            </a:r>
            <a:r>
              <a:rPr lang="ru-RU" sz="3000" b="1" dirty="0"/>
              <a:t>бы смешно было в похвальном слове какому-нибудь полководцу вместо: "Герой! Вселенная дивится тебе!" – сказать: "Ваше превосходительство! Вселенная вам удивляется!"</a:t>
            </a:r>
          </a:p>
        </p:txBody>
      </p:sp>
    </p:spTree>
    <p:extLst>
      <p:ext uri="{BB962C8B-B14F-4D97-AF65-F5344CB8AC3E}">
        <p14:creationId xmlns:p14="http://schemas.microsoft.com/office/powerpoint/2010/main" xmlns="" val="20800250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8280920" cy="5688632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/>
              <a:t>2. Пуризм: </a:t>
            </a:r>
            <a:r>
              <a:rPr lang="ru-RU" sz="3200" b="1" i="1" dirty="0" smtClean="0"/>
              <a:t>фортепиано – </a:t>
            </a:r>
            <a:r>
              <a:rPr lang="ru-RU" sz="3200" b="1" i="1" dirty="0" err="1" smtClean="0"/>
              <a:t>тихогром</a:t>
            </a:r>
            <a:r>
              <a:rPr lang="ru-RU" sz="3200" b="1" i="1" dirty="0"/>
              <a:t>, </a:t>
            </a:r>
            <a:r>
              <a:rPr lang="ru-RU" sz="3200" b="1" i="1" dirty="0" smtClean="0"/>
              <a:t>калоши – </a:t>
            </a:r>
            <a:r>
              <a:rPr lang="ru-RU" sz="3200" b="1" i="1" dirty="0" err="1" smtClean="0"/>
              <a:t>мокроступы</a:t>
            </a:r>
            <a:r>
              <a:rPr lang="ru-RU" sz="3200" b="1" i="1" dirty="0" smtClean="0"/>
              <a:t>.</a:t>
            </a:r>
            <a:br>
              <a:rPr lang="ru-RU" sz="3200" b="1" i="1" dirty="0" smtClean="0"/>
            </a:br>
            <a:r>
              <a:rPr lang="ru-RU" sz="3200" b="1" i="1" dirty="0"/>
              <a:t/>
            </a:r>
            <a:br>
              <a:rPr lang="ru-RU" sz="3200" b="1" i="1" dirty="0"/>
            </a:br>
            <a:r>
              <a:rPr lang="ru-RU" sz="3200" b="1" dirty="0" smtClean="0"/>
              <a:t>3</a:t>
            </a:r>
            <a:r>
              <a:rPr lang="ru-RU" sz="3200" b="1" dirty="0"/>
              <a:t>. </a:t>
            </a:r>
            <a:r>
              <a:rPr lang="ru-RU" sz="3200" b="1" dirty="0" smtClean="0"/>
              <a:t>«Корнеслов»: искать </a:t>
            </a:r>
            <a:r>
              <a:rPr lang="ru-RU" sz="3200" b="1" dirty="0"/>
              <a:t>нужные </a:t>
            </a:r>
            <a:r>
              <a:rPr lang="ru-RU" sz="3200" b="1" dirty="0" smtClean="0"/>
              <a:t>слова </a:t>
            </a:r>
            <a:r>
              <a:rPr lang="ru-RU" sz="3200" b="1" dirty="0"/>
              <a:t>в церковнославянских </a:t>
            </a:r>
            <a:r>
              <a:rPr lang="ru-RU" sz="3200" b="1" dirty="0" smtClean="0"/>
              <a:t>книгах или </a:t>
            </a:r>
            <a:r>
              <a:rPr lang="ru-RU" sz="3200" b="1" dirty="0"/>
              <a:t>создавать </a:t>
            </a:r>
            <a:r>
              <a:rPr lang="ru-RU" sz="3200" b="1" dirty="0" smtClean="0"/>
              <a:t>из </a:t>
            </a:r>
            <a:r>
              <a:rPr lang="ru-RU" sz="3200" b="1" dirty="0"/>
              <a:t>церковнославянских </a:t>
            </a:r>
            <a:r>
              <a:rPr lang="ru-RU" sz="3200" b="1" dirty="0" smtClean="0"/>
              <a:t>корней.</a:t>
            </a:r>
            <a:endParaRPr lang="ru-RU" sz="3400" b="1" dirty="0"/>
          </a:p>
        </p:txBody>
      </p:sp>
    </p:spTree>
    <p:extLst>
      <p:ext uri="{BB962C8B-B14F-4D97-AF65-F5344CB8AC3E}">
        <p14:creationId xmlns:p14="http://schemas.microsoft.com/office/powerpoint/2010/main" xmlns="" val="1036260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8280920" cy="568863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«Беседа </a:t>
            </a:r>
            <a:r>
              <a:rPr lang="ru-RU" sz="3200" b="1" dirty="0"/>
              <a:t>любителей русского </a:t>
            </a:r>
            <a:r>
              <a:rPr lang="ru-RU" sz="3200" b="1" dirty="0" smtClean="0"/>
              <a:t>слова» </a:t>
            </a:r>
            <a:r>
              <a:rPr lang="ru-RU" sz="3200" b="1" dirty="0"/>
              <a:t>(1811 г</a:t>
            </a:r>
            <a:r>
              <a:rPr lang="ru-RU" sz="3200" b="1" dirty="0" smtClean="0"/>
              <a:t>.)</a:t>
            </a:r>
            <a:br>
              <a:rPr lang="ru-RU" sz="3200" b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smtClean="0"/>
              <a:t>«Арзамас» (1814):</a:t>
            </a:r>
            <a:br>
              <a:rPr lang="ru-RU" sz="3200" b="1" dirty="0" smtClean="0"/>
            </a:br>
            <a:r>
              <a:rPr lang="ru-RU" sz="3200" b="1" dirty="0"/>
              <a:t>В. А. Жуковский, К. Н. Батюшков, П. А. Вяземский, В. Л. Пушкин</a:t>
            </a:r>
          </a:p>
        </p:txBody>
      </p:sp>
    </p:spTree>
    <p:extLst>
      <p:ext uri="{BB962C8B-B14F-4D97-AF65-F5344CB8AC3E}">
        <p14:creationId xmlns:p14="http://schemas.microsoft.com/office/powerpoint/2010/main" xmlns="" val="3440088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548680"/>
            <a:ext cx="7920880" cy="5904656"/>
          </a:xfrm>
        </p:spPr>
        <p:txBody>
          <a:bodyPr>
            <a:normAutofit fontScale="92500" lnSpcReduction="20000"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Галлицизмы</a:t>
            </a:r>
          </a:p>
          <a:p>
            <a:pPr algn="l"/>
            <a:r>
              <a:rPr lang="ru-RU" sz="3400" b="1" dirty="0" smtClean="0">
                <a:solidFill>
                  <a:schemeClr val="tx1"/>
                </a:solidFill>
              </a:rPr>
              <a:t>Фразеологические</a:t>
            </a:r>
            <a:r>
              <a:rPr lang="ru-RU" sz="3400" b="1" dirty="0">
                <a:solidFill>
                  <a:schemeClr val="tx1"/>
                </a:solidFill>
              </a:rPr>
              <a:t>:</a:t>
            </a:r>
            <a:r>
              <a:rPr lang="ru-RU" sz="3400" b="1" i="1" dirty="0">
                <a:solidFill>
                  <a:schemeClr val="tx1"/>
                </a:solidFill>
              </a:rPr>
              <a:t> </a:t>
            </a:r>
            <a:endParaRPr lang="ru-RU" sz="3400" b="1" i="1" dirty="0" smtClean="0">
              <a:solidFill>
                <a:schemeClr val="tx1"/>
              </a:solidFill>
            </a:endParaRPr>
          </a:p>
          <a:p>
            <a:pPr algn="l"/>
            <a:r>
              <a:rPr lang="ru-RU" b="1" i="1" dirty="0" smtClean="0">
                <a:solidFill>
                  <a:schemeClr val="tx1"/>
                </a:solidFill>
              </a:rPr>
              <a:t>не </a:t>
            </a:r>
            <a:r>
              <a:rPr lang="ru-RU" b="1" i="1" dirty="0">
                <a:solidFill>
                  <a:schemeClr val="tx1"/>
                </a:solidFill>
              </a:rPr>
              <a:t>в своей </a:t>
            </a:r>
            <a:r>
              <a:rPr lang="ru-RU" b="1" i="1" dirty="0" smtClean="0">
                <a:solidFill>
                  <a:schemeClr val="tx1"/>
                </a:solidFill>
              </a:rPr>
              <a:t>тарелке, строить куры</a:t>
            </a:r>
            <a:r>
              <a:rPr lang="ru-RU" b="1" i="1" dirty="0">
                <a:solidFill>
                  <a:schemeClr val="tx1"/>
                </a:solidFill>
              </a:rPr>
              <a:t>, черт </a:t>
            </a:r>
            <a:r>
              <a:rPr lang="ru-RU" b="1" i="1" dirty="0" smtClean="0">
                <a:solidFill>
                  <a:schemeClr val="tx1"/>
                </a:solidFill>
              </a:rPr>
              <a:t>побери</a:t>
            </a:r>
            <a:r>
              <a:rPr lang="fr-FR" b="1" i="1" dirty="0" smtClean="0">
                <a:solidFill>
                  <a:schemeClr val="tx1"/>
                </a:solidFill>
              </a:rPr>
              <a:t>, </a:t>
            </a:r>
            <a:r>
              <a:rPr lang="ru-RU" b="1" i="1" dirty="0">
                <a:solidFill>
                  <a:schemeClr val="tx1"/>
                </a:solidFill>
              </a:rPr>
              <a:t>игра не стоит </a:t>
            </a:r>
            <a:r>
              <a:rPr lang="ru-RU" b="1" i="1" dirty="0" smtClean="0">
                <a:solidFill>
                  <a:schemeClr val="tx1"/>
                </a:solidFill>
              </a:rPr>
              <a:t>свеч</a:t>
            </a:r>
            <a:r>
              <a:rPr lang="fr-FR" b="1" i="1" dirty="0" smtClean="0">
                <a:solidFill>
                  <a:schemeClr val="tx1"/>
                </a:solidFill>
              </a:rPr>
              <a:t>, </a:t>
            </a:r>
            <a:r>
              <a:rPr lang="ru-RU" b="1" i="1" dirty="0">
                <a:solidFill>
                  <a:schemeClr val="tx1"/>
                </a:solidFill>
              </a:rPr>
              <a:t>проглотить </a:t>
            </a:r>
            <a:r>
              <a:rPr lang="ru-RU" b="1" i="1" dirty="0" smtClean="0">
                <a:solidFill>
                  <a:schemeClr val="tx1"/>
                </a:solidFill>
              </a:rPr>
              <a:t>пилюлю</a:t>
            </a:r>
            <a:r>
              <a:rPr lang="fr-FR" b="1" i="1" dirty="0" smtClean="0">
                <a:solidFill>
                  <a:schemeClr val="tx1"/>
                </a:solidFill>
              </a:rPr>
              <a:t>, </a:t>
            </a:r>
            <a:r>
              <a:rPr lang="ru-RU" b="1" i="1" dirty="0">
                <a:solidFill>
                  <a:schemeClr val="tx1"/>
                </a:solidFill>
              </a:rPr>
              <a:t>с птичьего </a:t>
            </a:r>
            <a:r>
              <a:rPr lang="ru-RU" b="1" i="1" dirty="0" smtClean="0">
                <a:solidFill>
                  <a:schemeClr val="tx1"/>
                </a:solidFill>
              </a:rPr>
              <a:t>полета</a:t>
            </a:r>
            <a:r>
              <a:rPr lang="fr-FR" b="1" i="1" dirty="0" smtClean="0">
                <a:solidFill>
                  <a:schemeClr val="tx1"/>
                </a:solidFill>
              </a:rPr>
              <a:t>, </a:t>
            </a:r>
            <a:r>
              <a:rPr lang="ru-RU" b="1" i="1" dirty="0">
                <a:solidFill>
                  <a:schemeClr val="tx1"/>
                </a:solidFill>
              </a:rPr>
              <a:t>ловить рыбу в мутной </a:t>
            </a:r>
            <a:r>
              <a:rPr lang="ru-RU" b="1" i="1" dirty="0" smtClean="0">
                <a:solidFill>
                  <a:schemeClr val="tx1"/>
                </a:solidFill>
              </a:rPr>
              <a:t>воде</a:t>
            </a:r>
            <a:r>
              <a:rPr lang="fr-FR" b="1" i="1" dirty="0" smtClean="0">
                <a:solidFill>
                  <a:schemeClr val="tx1"/>
                </a:solidFill>
              </a:rPr>
              <a:t>, </a:t>
            </a:r>
            <a:r>
              <a:rPr lang="ru-RU" b="1" i="1" dirty="0">
                <a:solidFill>
                  <a:schemeClr val="tx1"/>
                </a:solidFill>
              </a:rPr>
              <a:t>видеть все в черном </a:t>
            </a:r>
            <a:r>
              <a:rPr lang="ru-RU" b="1" i="1" dirty="0" smtClean="0">
                <a:solidFill>
                  <a:schemeClr val="tx1"/>
                </a:solidFill>
              </a:rPr>
              <a:t>цвете</a:t>
            </a:r>
            <a:r>
              <a:rPr lang="fr-FR" b="1" i="1" dirty="0" smtClean="0">
                <a:solidFill>
                  <a:schemeClr val="tx1"/>
                </a:solidFill>
              </a:rPr>
              <a:t>, </a:t>
            </a:r>
            <a:r>
              <a:rPr lang="ru-RU" b="1" i="1" dirty="0">
                <a:solidFill>
                  <a:schemeClr val="tx1"/>
                </a:solidFill>
              </a:rPr>
              <a:t>расставить все точки над </a:t>
            </a:r>
            <a:r>
              <a:rPr lang="ru-RU" b="1" i="1" dirty="0" smtClean="0">
                <a:solidFill>
                  <a:schemeClr val="tx1"/>
                </a:solidFill>
              </a:rPr>
              <a:t>и.</a:t>
            </a:r>
          </a:p>
          <a:p>
            <a:pPr algn="l"/>
            <a:endParaRPr lang="ru-RU" sz="900" b="1" dirty="0" smtClean="0">
              <a:solidFill>
                <a:schemeClr val="tx1"/>
              </a:solidFill>
            </a:endParaRP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Синтаксические</a:t>
            </a:r>
            <a:r>
              <a:rPr lang="ru-RU" b="1" dirty="0">
                <a:solidFill>
                  <a:schemeClr val="tx1"/>
                </a:solidFill>
              </a:rPr>
              <a:t>: </a:t>
            </a:r>
          </a:p>
          <a:p>
            <a:pPr algn="l"/>
            <a:r>
              <a:rPr lang="ru-RU" b="1" dirty="0">
                <a:solidFill>
                  <a:schemeClr val="tx1"/>
                </a:solidFill>
              </a:rPr>
              <a:t>независимые от подлежащего деепричастный и причастный обороты. Ср. </a:t>
            </a:r>
            <a:r>
              <a:rPr lang="ru-RU" b="1" i="1" dirty="0" err="1">
                <a:solidFill>
                  <a:schemeClr val="tx1"/>
                </a:solidFill>
              </a:rPr>
              <a:t>l’appetit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vient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en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mangeant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(буквально: </a:t>
            </a:r>
            <a:r>
              <a:rPr lang="ru-RU" b="1" i="1" dirty="0">
                <a:solidFill>
                  <a:schemeClr val="tx1"/>
                </a:solidFill>
              </a:rPr>
              <a:t>аппетит приходит, кушая</a:t>
            </a:r>
            <a:r>
              <a:rPr lang="ru-RU" b="1" dirty="0">
                <a:solidFill>
                  <a:schemeClr val="tx1"/>
                </a:solidFill>
              </a:rPr>
              <a:t>).</a:t>
            </a:r>
            <a:endParaRPr lang="ru-RU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0488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476672"/>
            <a:ext cx="8712968" cy="619268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ru-RU" sz="12800" b="1" dirty="0" smtClean="0">
                <a:solidFill>
                  <a:schemeClr val="tx1"/>
                </a:solidFill>
              </a:rPr>
              <a:t>М.В. Ломоносов: </a:t>
            </a:r>
            <a:r>
              <a:rPr lang="ru-RU" sz="12000" b="1" dirty="0">
                <a:solidFill>
                  <a:schemeClr val="tx1"/>
                </a:solidFill>
              </a:rPr>
              <a:t>“Весьма погрешают те, которые по свойству чужих языков деепричастия от глаголов личных лицами разделяют. Ибо деепричастие должно в лице согласоваться с главным глаголом </a:t>
            </a:r>
            <a:r>
              <a:rPr lang="ru-RU" sz="12000" b="1" dirty="0" smtClean="0">
                <a:solidFill>
                  <a:schemeClr val="tx1"/>
                </a:solidFill>
              </a:rPr>
              <a:t>личным…: </a:t>
            </a:r>
            <a:r>
              <a:rPr lang="ru-RU" sz="12000" b="1" i="1" dirty="0">
                <a:solidFill>
                  <a:schemeClr val="tx1"/>
                </a:solidFill>
              </a:rPr>
              <a:t>идучи в школу, встретился я с приятелем; написав я грамотку, посылаю за море</a:t>
            </a:r>
            <a:r>
              <a:rPr lang="ru-RU" sz="12000" b="1" dirty="0">
                <a:solidFill>
                  <a:schemeClr val="tx1"/>
                </a:solidFill>
              </a:rPr>
              <a:t>. Но многие в противность сему пишут: </a:t>
            </a:r>
            <a:r>
              <a:rPr lang="ru-RU" sz="12000" b="1" i="1" dirty="0">
                <a:solidFill>
                  <a:schemeClr val="tx1"/>
                </a:solidFill>
              </a:rPr>
              <a:t>идучи я в школу, встретился со мной приятель; написав я грамотку, он приехал с </a:t>
            </a:r>
            <a:r>
              <a:rPr lang="ru-RU" sz="12000" b="1" i="1" dirty="0" smtClean="0">
                <a:solidFill>
                  <a:schemeClr val="tx1"/>
                </a:solidFill>
              </a:rPr>
              <a:t>моря</a:t>
            </a:r>
            <a:r>
              <a:rPr lang="ru-RU" sz="12000" b="1" dirty="0" smtClean="0">
                <a:solidFill>
                  <a:schemeClr val="tx1"/>
                </a:solidFill>
              </a:rPr>
              <a:t>…; </a:t>
            </a:r>
            <a:r>
              <a:rPr lang="ru-RU" sz="12000" b="1" dirty="0">
                <a:solidFill>
                  <a:schemeClr val="tx1"/>
                </a:solidFill>
              </a:rPr>
              <a:t>что весьма неправильно и досадно слуху, чувствующему правое российское сочинение</a:t>
            </a:r>
            <a:r>
              <a:rPr lang="ru-RU" sz="12000" b="1" dirty="0" smtClean="0">
                <a:solidFill>
                  <a:schemeClr val="tx1"/>
                </a:solidFill>
              </a:rPr>
              <a:t>”.</a:t>
            </a:r>
            <a:endParaRPr lang="ru-RU" sz="1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5283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1157257"/>
            <a:ext cx="820891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400" b="1" dirty="0"/>
              <a:t>Д. И. </a:t>
            </a:r>
            <a:r>
              <a:rPr lang="ru-RU" sz="3400" b="1" dirty="0" smtClean="0"/>
              <a:t>Фонвизин:</a:t>
            </a:r>
          </a:p>
          <a:p>
            <a:pPr algn="ctr"/>
            <a:r>
              <a:rPr lang="ru-RU" sz="800" b="1" dirty="0" smtClean="0"/>
              <a:t> </a:t>
            </a:r>
          </a:p>
          <a:p>
            <a:pPr algn="ctr"/>
            <a:r>
              <a:rPr lang="ru-RU" sz="3200" b="1" dirty="0" smtClean="0"/>
              <a:t>“</a:t>
            </a:r>
            <a:r>
              <a:rPr lang="ru-RU" sz="3200" b="1" dirty="0"/>
              <a:t>Не имея третий месяц никакого об нас известия, нетерпение наше было несказанное”; </a:t>
            </a:r>
            <a:endParaRPr lang="ru-RU" sz="3200" b="1" dirty="0" smtClean="0"/>
          </a:p>
          <a:p>
            <a:pPr algn="ctr"/>
            <a:endParaRPr lang="ru-RU" sz="800" b="1" dirty="0" smtClean="0"/>
          </a:p>
          <a:p>
            <a:pPr algn="ctr"/>
            <a:r>
              <a:rPr lang="ru-RU" sz="3200" b="1" dirty="0" smtClean="0"/>
              <a:t>“</a:t>
            </a:r>
            <a:r>
              <a:rPr lang="ru-RU" sz="3200" b="1" dirty="0"/>
              <a:t>приехав в Белев..., по </a:t>
            </a:r>
            <a:r>
              <a:rPr lang="ru-RU" sz="3200" b="1" dirty="0" err="1"/>
              <a:t>счастию</a:t>
            </a:r>
            <a:r>
              <a:rPr lang="ru-RU" sz="3200" b="1" dirty="0"/>
              <a:t>, попалась нам хорошая квартира”; </a:t>
            </a:r>
            <a:endParaRPr lang="ru-RU" sz="3200" b="1" dirty="0" smtClean="0"/>
          </a:p>
          <a:p>
            <a:pPr algn="ctr"/>
            <a:endParaRPr lang="ru-RU" sz="800" b="1" dirty="0" smtClean="0"/>
          </a:p>
          <a:p>
            <a:pPr algn="ctr"/>
            <a:r>
              <a:rPr lang="ru-RU" sz="3200" b="1" dirty="0" smtClean="0"/>
              <a:t>“</a:t>
            </a:r>
            <a:r>
              <a:rPr lang="ru-RU" sz="3200" b="1" dirty="0"/>
              <a:t>не доезжая полмили до </a:t>
            </a:r>
            <a:r>
              <a:rPr lang="ru-RU" sz="3200" b="1" dirty="0" err="1"/>
              <a:t>Экау</a:t>
            </a:r>
            <a:r>
              <a:rPr lang="ru-RU" sz="3200" b="1" dirty="0"/>
              <a:t>, переломилась у коляски задняя ось”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xmlns="" val="524361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842497"/>
            <a:ext cx="828092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400" b="1" dirty="0"/>
              <a:t>А. Н. </a:t>
            </a:r>
            <a:r>
              <a:rPr lang="ru-RU" sz="3400" b="1" dirty="0" smtClean="0"/>
              <a:t>Радищев:</a:t>
            </a:r>
          </a:p>
          <a:p>
            <a:pPr algn="ctr"/>
            <a:r>
              <a:rPr lang="ru-RU" sz="800" b="1" dirty="0" smtClean="0"/>
              <a:t> </a:t>
            </a:r>
          </a:p>
          <a:p>
            <a:pPr algn="ctr"/>
            <a:r>
              <a:rPr lang="ru-RU" sz="3400" b="1" dirty="0" smtClean="0"/>
              <a:t>“</a:t>
            </a:r>
            <a:r>
              <a:rPr lang="ru-RU" sz="3400" b="1" dirty="0"/>
              <a:t>Совершив мою молитву, ярость вступила в мое сердце”; </a:t>
            </a:r>
            <a:endParaRPr lang="ru-RU" sz="3400" b="1" dirty="0" smtClean="0"/>
          </a:p>
          <a:p>
            <a:pPr algn="ctr"/>
            <a:endParaRPr lang="ru-RU" sz="800" b="1" dirty="0" smtClean="0"/>
          </a:p>
          <a:p>
            <a:pPr algn="ctr"/>
            <a:r>
              <a:rPr lang="ru-RU" sz="3400" b="1" dirty="0" smtClean="0"/>
              <a:t>“</a:t>
            </a:r>
            <a:r>
              <a:rPr lang="ru-RU" sz="3400" b="1" dirty="0"/>
              <a:t>лежа в кибитке, мысли мои были обращены в неизмеримость мира”.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1048210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476673"/>
            <a:ext cx="792088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XIX в</a:t>
            </a:r>
            <a:r>
              <a:rPr lang="ru-RU" sz="3200" b="1" dirty="0" smtClean="0"/>
              <a:t>. </a:t>
            </a:r>
          </a:p>
          <a:p>
            <a:r>
              <a:rPr lang="ru-RU" sz="3200" b="1" dirty="0" smtClean="0"/>
              <a:t>А</a:t>
            </a:r>
            <a:r>
              <a:rPr lang="ru-RU" sz="3200" b="1" dirty="0"/>
              <a:t>. И. </a:t>
            </a:r>
            <a:r>
              <a:rPr lang="ru-RU" sz="3200" b="1" dirty="0" smtClean="0"/>
              <a:t>Герцен: </a:t>
            </a:r>
          </a:p>
          <a:p>
            <a:endParaRPr lang="ru-RU" sz="800" b="1" dirty="0" smtClean="0"/>
          </a:p>
          <a:p>
            <a:r>
              <a:rPr lang="ru-RU" sz="3200" b="1" dirty="0" smtClean="0"/>
              <a:t>“</a:t>
            </a:r>
            <a:r>
              <a:rPr lang="ru-RU" sz="3200" b="1" dirty="0"/>
              <a:t>Бродя по улицам, мне, наконец, пришел в голову один приятель</a:t>
            </a:r>
            <a:r>
              <a:rPr lang="ru-RU" sz="3200" b="1" dirty="0" smtClean="0"/>
              <a:t>”; </a:t>
            </a:r>
          </a:p>
          <a:p>
            <a:endParaRPr lang="ru-RU" sz="800" b="1" dirty="0"/>
          </a:p>
          <a:p>
            <a:r>
              <a:rPr lang="ru-RU" sz="3200" b="1" dirty="0" smtClean="0"/>
              <a:t>“</a:t>
            </a:r>
            <a:r>
              <a:rPr lang="ru-RU" sz="3200" b="1" dirty="0"/>
              <a:t>Уехав из Вятки, меня долго мучало воспоминание об Р</a:t>
            </a:r>
            <a:r>
              <a:rPr lang="ru-RU" sz="3200" b="1" dirty="0" smtClean="0"/>
              <a:t>.”</a:t>
            </a:r>
          </a:p>
          <a:p>
            <a:endParaRPr lang="ru-RU" sz="3200" b="1" dirty="0" smtClean="0"/>
          </a:p>
          <a:p>
            <a:r>
              <a:rPr lang="ru-RU" sz="3200" b="1" dirty="0" smtClean="0"/>
              <a:t>Л</a:t>
            </a:r>
            <a:r>
              <a:rPr lang="ru-RU" sz="3200" b="1" dirty="0"/>
              <a:t>. Н. </a:t>
            </a:r>
            <a:r>
              <a:rPr lang="ru-RU" sz="3200" b="1" dirty="0" smtClean="0"/>
              <a:t>Толстой: </a:t>
            </a:r>
          </a:p>
          <a:p>
            <a:endParaRPr lang="ru-RU" sz="800" b="1" dirty="0" smtClean="0"/>
          </a:p>
          <a:p>
            <a:r>
              <a:rPr lang="ru-RU" sz="3200" b="1" dirty="0" smtClean="0"/>
              <a:t>“Накурившись</a:t>
            </a:r>
            <a:r>
              <a:rPr lang="ru-RU" sz="3200" b="1" dirty="0"/>
              <a:t>, между солдатами завязался разговор</a:t>
            </a:r>
            <a:r>
              <a:rPr lang="ru-RU" sz="3200" b="1" dirty="0" smtClean="0"/>
              <a:t>”.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163648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1239138"/>
            <a:ext cx="813690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Конструкции </a:t>
            </a:r>
          </a:p>
          <a:p>
            <a:pPr algn="ctr"/>
            <a:r>
              <a:rPr lang="ru-RU" sz="3200" b="1" dirty="0" smtClean="0"/>
              <a:t>с </a:t>
            </a:r>
            <a:r>
              <a:rPr lang="ru-RU" sz="3200" b="1" dirty="0"/>
              <a:t>родительным </a:t>
            </a:r>
            <a:r>
              <a:rPr lang="ru-RU" sz="3200" b="1" dirty="0" smtClean="0"/>
              <a:t>падежом: </a:t>
            </a:r>
          </a:p>
          <a:p>
            <a:endParaRPr lang="ru-RU" sz="800" b="1" i="1" dirty="0" smtClean="0"/>
          </a:p>
          <a:p>
            <a:r>
              <a:rPr lang="ru-RU" sz="3200" b="1" i="1" dirty="0" smtClean="0"/>
              <a:t>предмет</a:t>
            </a:r>
            <a:r>
              <a:rPr lang="ru-RU" sz="3200" b="1" dirty="0" smtClean="0"/>
              <a:t> (как фр. </a:t>
            </a:r>
            <a:r>
              <a:rPr lang="ru-RU" sz="3200" b="1" i="1" dirty="0" err="1" smtClean="0"/>
              <a:t>objet</a:t>
            </a:r>
            <a:r>
              <a:rPr lang="ru-RU" sz="3200" b="1" dirty="0" smtClean="0"/>
              <a:t>) – </a:t>
            </a:r>
            <a:r>
              <a:rPr lang="ru-RU" sz="3200" b="1" i="1" dirty="0"/>
              <a:t>предмет изучения, предмет ссор, предмет </a:t>
            </a:r>
            <a:r>
              <a:rPr lang="ru-RU" sz="3200" b="1" i="1" dirty="0" smtClean="0"/>
              <a:t>кровопролития</a:t>
            </a:r>
            <a:r>
              <a:rPr lang="ru-RU" sz="3200" b="1" dirty="0" smtClean="0"/>
              <a:t>;</a:t>
            </a:r>
          </a:p>
          <a:p>
            <a:endParaRPr lang="ru-RU" sz="800" b="1" dirty="0"/>
          </a:p>
          <a:p>
            <a:r>
              <a:rPr lang="ru-RU" sz="3200" b="1" i="1" dirty="0" smtClean="0"/>
              <a:t>чувство – </a:t>
            </a:r>
            <a:r>
              <a:rPr lang="ru-RU" sz="3200" b="1" i="1" dirty="0"/>
              <a:t>чувство прекрасного, чувство изящного, чувство нового, чувство </a:t>
            </a:r>
            <a:r>
              <a:rPr lang="ru-RU" sz="3200" b="1" i="1" dirty="0" smtClean="0"/>
              <a:t>юмора.</a:t>
            </a:r>
            <a:endParaRPr lang="ru-RU" sz="3200" b="1" i="1" dirty="0"/>
          </a:p>
        </p:txBody>
      </p:sp>
    </p:spTree>
    <p:extLst>
      <p:ext uri="{BB962C8B-B14F-4D97-AF65-F5344CB8AC3E}">
        <p14:creationId xmlns:p14="http://schemas.microsoft.com/office/powerpoint/2010/main" xmlns="" val="27946646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1F497D"/>
      </a:dk2>
      <a:lt2>
        <a:srgbClr val="494429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10191</TotalTime>
  <Words>1917</Words>
  <Application>Microsoft Office PowerPoint</Application>
  <PresentationFormat>Экран (4:3)</PresentationFormat>
  <Paragraphs>209</Paragraphs>
  <Slides>38</Slides>
  <Notes>36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Тема Office</vt:lpstr>
      <vt:lpstr>Трансформация ломоносовской программы в литературной практике второй половины XVIII в.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Языковые программы «новаторов» и «архаистов»</vt:lpstr>
      <vt:lpstr>Слайд 33</vt:lpstr>
      <vt:lpstr>Слайд 34</vt:lpstr>
      <vt:lpstr>Слайд 35</vt:lpstr>
      <vt:lpstr>Слайд 36</vt:lpstr>
      <vt:lpstr>2. Пуризм: фортепиано – тихогром, калоши – мокроступы.  3. «Корнеслов»: искать нужные слова в церковнославянских книгах или создавать из церковнославянских корней.</vt:lpstr>
      <vt:lpstr>«Беседа любителей русского слова» (1811 г.)  «Арзамас» (1814): В. А. Жуковский, К. Н. Батюшков, П. А. Вяземский, В. Л. Пушкин</vt:lpstr>
    </vt:vector>
  </TitlesOfParts>
  <Company>Организация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русского литературного языка как раздел языкознания</dc:title>
  <dc:creator>Пользователь</dc:creator>
  <cp:lastModifiedBy>Пользователь</cp:lastModifiedBy>
  <cp:revision>324</cp:revision>
  <dcterms:created xsi:type="dcterms:W3CDTF">2013-02-14T12:16:36Z</dcterms:created>
  <dcterms:modified xsi:type="dcterms:W3CDTF">2014-01-06T18:09:38Z</dcterms:modified>
</cp:coreProperties>
</file>