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5"/>
  </p:notesMasterIdLst>
  <p:sldIdLst>
    <p:sldId id="256" r:id="rId2"/>
    <p:sldId id="274" r:id="rId3"/>
    <p:sldId id="260" r:id="rId4"/>
    <p:sldId id="313" r:id="rId5"/>
    <p:sldId id="297" r:id="rId6"/>
    <p:sldId id="293" r:id="rId7"/>
    <p:sldId id="299" r:id="rId8"/>
    <p:sldId id="294" r:id="rId9"/>
    <p:sldId id="298" r:id="rId10"/>
    <p:sldId id="275" r:id="rId11"/>
    <p:sldId id="333" r:id="rId12"/>
    <p:sldId id="334" r:id="rId13"/>
    <p:sldId id="340" r:id="rId14"/>
    <p:sldId id="357" r:id="rId15"/>
    <p:sldId id="335" r:id="rId16"/>
    <p:sldId id="336" r:id="rId17"/>
    <p:sldId id="337" r:id="rId18"/>
    <p:sldId id="339" r:id="rId19"/>
    <p:sldId id="338" r:id="rId20"/>
    <p:sldId id="341" r:id="rId21"/>
    <p:sldId id="342" r:id="rId22"/>
    <p:sldId id="343" r:id="rId23"/>
    <p:sldId id="344"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44" y="-4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69B829E-FA5A-4D7D-85A2-40A6A7F3D2AD}" type="datetimeFigureOut">
              <a:rPr lang="ru-RU"/>
              <a:pPr>
                <a:defRPr/>
              </a:pPr>
              <a:t>07.05.2016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FCF720F-FE26-42A0-BD30-078D98F44BE8}" type="slidenum">
              <a:rPr lang="ru-RU"/>
              <a:pPr>
                <a:defRPr/>
              </a:pPr>
              <a:t>‹#›</a:t>
            </a:fld>
            <a:endParaRPr lang="ru-RU"/>
          </a:p>
        </p:txBody>
      </p:sp>
    </p:spTree>
    <p:extLst>
      <p:ext uri="{BB962C8B-B14F-4D97-AF65-F5344CB8AC3E}">
        <p14:creationId xmlns:p14="http://schemas.microsoft.com/office/powerpoint/2010/main" val="21948601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638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79C866-77B2-42B3-BE4E-A3938BEAD613}" type="slidenum">
              <a:rPr lang="ru-RU"/>
              <a:pPr fontAlgn="base">
                <a:spcBef>
                  <a:spcPct val="0"/>
                </a:spcBef>
                <a:spcAft>
                  <a:spcPct val="0"/>
                </a:spcAft>
              </a:pPr>
              <a:t>2</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Образ слайда 1"/>
          <p:cNvSpPr>
            <a:spLocks noGrp="1" noRot="1" noChangeAspect="1"/>
          </p:cNvSpPr>
          <p:nvPr>
            <p:ph type="sldImg"/>
          </p:nvPr>
        </p:nvSpPr>
        <p:spPr bwMode="auto">
          <a:noFill/>
          <a:ln>
            <a:solidFill>
              <a:srgbClr val="000000"/>
            </a:solidFill>
            <a:miter lim="800000"/>
            <a:headEnd/>
            <a:tailEnd/>
          </a:ln>
        </p:spPr>
      </p:sp>
      <p:sp>
        <p:nvSpPr>
          <p:cNvPr id="3481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481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7A2389-8A8B-4937-80F8-F6E6CBDB475B}" type="slidenum">
              <a:rPr lang="ru-RU"/>
              <a:pPr fontAlgn="base">
                <a:spcBef>
                  <a:spcPct val="0"/>
                </a:spcBef>
                <a:spcAft>
                  <a:spcPct val="0"/>
                </a:spcAft>
              </a:pPr>
              <a:t>11</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Образ слайда 1"/>
          <p:cNvSpPr>
            <a:spLocks noGrp="1" noRot="1" noChangeAspect="1"/>
          </p:cNvSpPr>
          <p:nvPr>
            <p:ph type="sldImg"/>
          </p:nvPr>
        </p:nvSpPr>
        <p:spPr bwMode="auto">
          <a:noFill/>
          <a:ln>
            <a:solidFill>
              <a:srgbClr val="000000"/>
            </a:solidFill>
            <a:miter lim="800000"/>
            <a:headEnd/>
            <a:tailEnd/>
          </a:ln>
        </p:spPr>
      </p:sp>
      <p:sp>
        <p:nvSpPr>
          <p:cNvPr id="3686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686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3F259E-1ED1-4354-B005-36E361BC530B}" type="slidenum">
              <a:rPr lang="ru-RU"/>
              <a:pPr fontAlgn="base">
                <a:spcBef>
                  <a:spcPct val="0"/>
                </a:spcBef>
                <a:spcAft>
                  <a:spcPct val="0"/>
                </a:spcAft>
              </a:pPr>
              <a:t>12</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Образ слайда 1"/>
          <p:cNvSpPr>
            <a:spLocks noGrp="1" noRot="1" noChangeAspect="1"/>
          </p:cNvSpPr>
          <p:nvPr>
            <p:ph type="sldImg"/>
          </p:nvPr>
        </p:nvSpPr>
        <p:spPr bwMode="auto">
          <a:noFill/>
          <a:ln>
            <a:solidFill>
              <a:srgbClr val="000000"/>
            </a:solidFill>
            <a:miter lim="800000"/>
            <a:headEnd/>
            <a:tailEnd/>
          </a:ln>
        </p:spPr>
      </p:sp>
      <p:sp>
        <p:nvSpPr>
          <p:cNvPr id="4710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710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A621BC-A2ED-4C26-A0AA-F66C9CC0F555}" type="slidenum">
              <a:rPr lang="ru-RU"/>
              <a:pPr fontAlgn="base">
                <a:spcBef>
                  <a:spcPct val="0"/>
                </a:spcBef>
                <a:spcAft>
                  <a:spcPct val="0"/>
                </a:spcAft>
              </a:pPr>
              <a:t>13</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Образ слайда 1"/>
          <p:cNvSpPr>
            <a:spLocks noGrp="1" noRot="1" noChangeAspect="1"/>
          </p:cNvSpPr>
          <p:nvPr>
            <p:ph type="sldImg"/>
          </p:nvPr>
        </p:nvSpPr>
        <p:spPr bwMode="auto">
          <a:noFill/>
          <a:ln>
            <a:solidFill>
              <a:srgbClr val="000000"/>
            </a:solidFill>
            <a:miter lim="800000"/>
            <a:headEnd/>
            <a:tailEnd/>
          </a:ln>
        </p:spPr>
      </p:sp>
      <p:sp>
        <p:nvSpPr>
          <p:cNvPr id="4915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915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37FF41-C21F-4CB0-9302-B4DC1A95FCAE}" type="slidenum">
              <a:rPr lang="ru-RU"/>
              <a:pPr fontAlgn="base">
                <a:spcBef>
                  <a:spcPct val="0"/>
                </a:spcBef>
                <a:spcAft>
                  <a:spcPct val="0"/>
                </a:spcAft>
              </a:pPr>
              <a:t>14</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Образ слайда 1"/>
          <p:cNvSpPr>
            <a:spLocks noGrp="1" noRot="1" noChangeAspect="1"/>
          </p:cNvSpPr>
          <p:nvPr>
            <p:ph type="sldImg"/>
          </p:nvPr>
        </p:nvSpPr>
        <p:spPr bwMode="auto">
          <a:noFill/>
          <a:ln>
            <a:solidFill>
              <a:srgbClr val="000000"/>
            </a:solidFill>
            <a:miter lim="800000"/>
            <a:headEnd/>
            <a:tailEnd/>
          </a:ln>
        </p:spPr>
      </p:sp>
      <p:sp>
        <p:nvSpPr>
          <p:cNvPr id="3891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891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17B722E-40BE-4DB5-8519-1A2A94B90F00}" type="slidenum">
              <a:rPr lang="ru-RU"/>
              <a:pPr fontAlgn="base">
                <a:spcBef>
                  <a:spcPct val="0"/>
                </a:spcBef>
                <a:spcAft>
                  <a:spcPct val="0"/>
                </a:spcAft>
              </a:pPr>
              <a:t>15</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Образ слайда 1"/>
          <p:cNvSpPr>
            <a:spLocks noGrp="1" noRot="1" noChangeAspect="1"/>
          </p:cNvSpPr>
          <p:nvPr>
            <p:ph type="sldImg"/>
          </p:nvPr>
        </p:nvSpPr>
        <p:spPr bwMode="auto">
          <a:noFill/>
          <a:ln>
            <a:solidFill>
              <a:srgbClr val="000000"/>
            </a:solidFill>
            <a:miter lim="800000"/>
            <a:headEnd/>
            <a:tailEnd/>
          </a:ln>
        </p:spPr>
      </p:sp>
      <p:sp>
        <p:nvSpPr>
          <p:cNvPr id="4096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096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3B8C8F-9A74-406C-93CD-F79FCF6AC2E9}" type="slidenum">
              <a:rPr lang="ru-RU"/>
              <a:pPr fontAlgn="base">
                <a:spcBef>
                  <a:spcPct val="0"/>
                </a:spcBef>
                <a:spcAft>
                  <a:spcPct val="0"/>
                </a:spcAft>
              </a:pPr>
              <a:t>16</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Образ слайда 1"/>
          <p:cNvSpPr>
            <a:spLocks noGrp="1" noRot="1" noChangeAspect="1"/>
          </p:cNvSpPr>
          <p:nvPr>
            <p:ph type="sldImg"/>
          </p:nvPr>
        </p:nvSpPr>
        <p:spPr bwMode="auto">
          <a:noFill/>
          <a:ln>
            <a:solidFill>
              <a:srgbClr val="000000"/>
            </a:solidFill>
            <a:miter lim="800000"/>
            <a:headEnd/>
            <a:tailEnd/>
          </a:ln>
        </p:spPr>
      </p:sp>
      <p:sp>
        <p:nvSpPr>
          <p:cNvPr id="4301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301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2B455F-1FD2-4A76-BE8C-342074C79243}" type="slidenum">
              <a:rPr lang="ru-RU"/>
              <a:pPr fontAlgn="base">
                <a:spcBef>
                  <a:spcPct val="0"/>
                </a:spcBef>
                <a:spcAft>
                  <a:spcPct val="0"/>
                </a:spcAft>
              </a:pPr>
              <a:t>17</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Образ слайда 1"/>
          <p:cNvSpPr>
            <a:spLocks noGrp="1" noRot="1" noChangeAspect="1"/>
          </p:cNvSpPr>
          <p:nvPr>
            <p:ph type="sldImg"/>
          </p:nvPr>
        </p:nvSpPr>
        <p:spPr bwMode="auto">
          <a:noFill/>
          <a:ln>
            <a:solidFill>
              <a:srgbClr val="000000"/>
            </a:solidFill>
            <a:miter lim="800000"/>
            <a:headEnd/>
            <a:tailEnd/>
          </a:ln>
        </p:spPr>
      </p:sp>
      <p:sp>
        <p:nvSpPr>
          <p:cNvPr id="4505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4505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83C2C4-FA2F-41F1-908D-396CC0096A01}" type="slidenum">
              <a:rPr lang="ru-RU"/>
              <a:pPr fontAlgn="base">
                <a:spcBef>
                  <a:spcPct val="0"/>
                </a:spcBef>
                <a:spcAft>
                  <a:spcPct val="0"/>
                </a:spcAft>
              </a:pPr>
              <a:t>18</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Образ слайда 1"/>
          <p:cNvSpPr>
            <a:spLocks noGrp="1" noRot="1" noChangeAspect="1"/>
          </p:cNvSpPr>
          <p:nvPr>
            <p:ph type="sldImg"/>
          </p:nvPr>
        </p:nvSpPr>
        <p:spPr bwMode="auto">
          <a:noFill/>
          <a:ln>
            <a:solidFill>
              <a:srgbClr val="000000"/>
            </a:solidFill>
            <a:miter lim="800000"/>
            <a:headEnd/>
            <a:tailEnd/>
          </a:ln>
        </p:spPr>
      </p:sp>
      <p:sp>
        <p:nvSpPr>
          <p:cNvPr id="5120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5120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8023DD-D6F4-4E92-9BB4-AFBD4A2FEE8E}" type="slidenum">
              <a:rPr lang="ru-RU"/>
              <a:pPr fontAlgn="base">
                <a:spcBef>
                  <a:spcPct val="0"/>
                </a:spcBef>
                <a:spcAft>
                  <a:spcPct val="0"/>
                </a:spcAft>
              </a:pPr>
              <a:t>19</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Образ слайда 1"/>
          <p:cNvSpPr>
            <a:spLocks noGrp="1" noRot="1" noChangeAspect="1"/>
          </p:cNvSpPr>
          <p:nvPr>
            <p:ph type="sldImg"/>
          </p:nvPr>
        </p:nvSpPr>
        <p:spPr bwMode="auto">
          <a:noFill/>
          <a:ln>
            <a:solidFill>
              <a:srgbClr val="000000"/>
            </a:solidFill>
            <a:miter lim="800000"/>
            <a:headEnd/>
            <a:tailEnd/>
          </a:ln>
        </p:spPr>
      </p:sp>
      <p:sp>
        <p:nvSpPr>
          <p:cNvPr id="5325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5325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871309-014C-410B-BCFE-18154A662231}" type="slidenum">
              <a:rPr lang="ru-RU"/>
              <a:pPr fontAlgn="base">
                <a:spcBef>
                  <a:spcPct val="0"/>
                </a:spcBef>
                <a:spcAft>
                  <a:spcPct val="0"/>
                </a:spcAft>
              </a:pPr>
              <a:t>20</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p:cNvSpPr>
          <p:nvPr>
            <p:ph type="sldImg"/>
          </p:nvPr>
        </p:nvSpPr>
        <p:spPr bwMode="auto">
          <a:noFill/>
          <a:ln>
            <a:solidFill>
              <a:srgbClr val="000000"/>
            </a:solidFill>
            <a:miter lim="800000"/>
            <a:headEnd/>
            <a:tailEnd/>
          </a:ln>
        </p:spPr>
      </p:sp>
      <p:sp>
        <p:nvSpPr>
          <p:cNvPr id="1843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843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084186-6ED9-4A44-B1CE-7C9109B3B1FD}" type="slidenum">
              <a:rPr lang="ru-RU"/>
              <a:pPr fontAlgn="base">
                <a:spcBef>
                  <a:spcPct val="0"/>
                </a:spcBef>
                <a:spcAft>
                  <a:spcPct val="0"/>
                </a:spcAft>
              </a:pPr>
              <a:t>3</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Образ слайда 1"/>
          <p:cNvSpPr>
            <a:spLocks noGrp="1" noRot="1" noChangeAspect="1"/>
          </p:cNvSpPr>
          <p:nvPr>
            <p:ph type="sldImg"/>
          </p:nvPr>
        </p:nvSpPr>
        <p:spPr bwMode="auto">
          <a:noFill/>
          <a:ln>
            <a:solidFill>
              <a:srgbClr val="000000"/>
            </a:solidFill>
            <a:miter lim="800000"/>
            <a:headEnd/>
            <a:tailEnd/>
          </a:ln>
        </p:spPr>
      </p:sp>
      <p:sp>
        <p:nvSpPr>
          <p:cNvPr id="5529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5529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C95B27-46D6-4393-BF67-72DE4EEC9395}" type="slidenum">
              <a:rPr lang="ru-RU"/>
              <a:pPr fontAlgn="base">
                <a:spcBef>
                  <a:spcPct val="0"/>
                </a:spcBef>
                <a:spcAft>
                  <a:spcPct val="0"/>
                </a:spcAft>
              </a:pPr>
              <a:t>21</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Образ слайда 1"/>
          <p:cNvSpPr>
            <a:spLocks noGrp="1" noRot="1" noChangeAspect="1"/>
          </p:cNvSpPr>
          <p:nvPr>
            <p:ph type="sldImg"/>
          </p:nvPr>
        </p:nvSpPr>
        <p:spPr bwMode="auto">
          <a:noFill/>
          <a:ln>
            <a:solidFill>
              <a:srgbClr val="000000"/>
            </a:solidFill>
            <a:miter lim="800000"/>
            <a:headEnd/>
            <a:tailEnd/>
          </a:ln>
        </p:spPr>
      </p:sp>
      <p:sp>
        <p:nvSpPr>
          <p:cNvPr id="5734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5734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2E5979-0F07-4508-B788-E35008DFF1AE}" type="slidenum">
              <a:rPr lang="ru-RU"/>
              <a:pPr fontAlgn="base">
                <a:spcBef>
                  <a:spcPct val="0"/>
                </a:spcBef>
                <a:spcAft>
                  <a:spcPct val="0"/>
                </a:spcAft>
              </a:pPr>
              <a:t>22</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Образ слайда 1"/>
          <p:cNvSpPr>
            <a:spLocks noGrp="1" noRot="1" noChangeAspect="1"/>
          </p:cNvSpPr>
          <p:nvPr>
            <p:ph type="sldImg"/>
          </p:nvPr>
        </p:nvSpPr>
        <p:spPr bwMode="auto">
          <a:noFill/>
          <a:ln>
            <a:solidFill>
              <a:srgbClr val="000000"/>
            </a:solidFill>
            <a:miter lim="800000"/>
            <a:headEnd/>
            <a:tailEnd/>
          </a:ln>
        </p:spPr>
      </p:sp>
      <p:sp>
        <p:nvSpPr>
          <p:cNvPr id="5939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5939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B09DD9-6AE3-4BC7-8C91-51C50116E64B}" type="slidenum">
              <a:rPr lang="ru-RU"/>
              <a:pPr fontAlgn="base">
                <a:spcBef>
                  <a:spcPct val="0"/>
                </a:spcBef>
                <a:spcAft>
                  <a:spcPct val="0"/>
                </a:spcAft>
              </a:pPr>
              <a:t>23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Образ слайда 1"/>
          <p:cNvSpPr>
            <a:spLocks noGrp="1" noRot="1" noChangeAspect="1"/>
          </p:cNvSpPr>
          <p:nvPr>
            <p:ph type="sldImg"/>
          </p:nvPr>
        </p:nvSpPr>
        <p:spPr bwMode="auto">
          <a:noFill/>
          <a:ln>
            <a:solidFill>
              <a:srgbClr val="000000"/>
            </a:solidFill>
            <a:miter lim="800000"/>
            <a:headEnd/>
            <a:tailEnd/>
          </a:ln>
        </p:spPr>
      </p:sp>
      <p:sp>
        <p:nvSpPr>
          <p:cNvPr id="2048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048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288C87-7698-456A-B61A-910984FACB75}" type="slidenum">
              <a:rPr lang="ru-RU"/>
              <a:pPr fontAlgn="base">
                <a:spcBef>
                  <a:spcPct val="0"/>
                </a:spcBef>
                <a:spcAft>
                  <a:spcPct val="0"/>
                </a:spcAft>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раз слайда 1"/>
          <p:cNvSpPr>
            <a:spLocks noGrp="1" noRot="1" noChangeAspect="1"/>
          </p:cNvSpPr>
          <p:nvPr>
            <p:ph type="sldImg"/>
          </p:nvPr>
        </p:nvSpPr>
        <p:spPr bwMode="auto">
          <a:noFill/>
          <a:ln>
            <a:solidFill>
              <a:srgbClr val="000000"/>
            </a:solidFill>
            <a:miter lim="800000"/>
            <a:headEnd/>
            <a:tailEnd/>
          </a:ln>
        </p:spPr>
      </p:sp>
      <p:sp>
        <p:nvSpPr>
          <p:cNvPr id="2253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253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5D4366-8D5E-404B-85AB-8E01A7C0835F}" type="slidenum">
              <a:rPr lang="ru-RU"/>
              <a:pPr fontAlgn="base">
                <a:spcBef>
                  <a:spcPct val="0"/>
                </a:spcBef>
                <a:spcAft>
                  <a:spcPct val="0"/>
                </a:spcAft>
              </a:pPr>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bwMode="auto">
          <a:noFill/>
          <a:ln>
            <a:solidFill>
              <a:srgbClr val="000000"/>
            </a:solidFill>
            <a:miter lim="800000"/>
            <a:headEnd/>
            <a:tailEnd/>
          </a:ln>
        </p:spPr>
      </p:sp>
      <p:sp>
        <p:nvSpPr>
          <p:cNvPr id="24578"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4579"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59CF4C-5AA7-4AAC-8201-4CDA72536EE9}" type="slidenum">
              <a:rPr lang="ru-RU"/>
              <a:pPr fontAlgn="base">
                <a:spcBef>
                  <a:spcPct val="0"/>
                </a:spcBef>
                <a:spcAft>
                  <a:spcPct val="0"/>
                </a:spcAft>
              </a:pPr>
              <a:t>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раз слайда 1"/>
          <p:cNvSpPr>
            <a:spLocks noGrp="1" noRot="1" noChangeAspect="1"/>
          </p:cNvSpPr>
          <p:nvPr>
            <p:ph type="sldImg"/>
          </p:nvPr>
        </p:nvSpPr>
        <p:spPr bwMode="auto">
          <a:noFill/>
          <a:ln>
            <a:solidFill>
              <a:srgbClr val="000000"/>
            </a:solidFill>
            <a:miter lim="800000"/>
            <a:headEnd/>
            <a:tailEnd/>
          </a:ln>
        </p:spPr>
      </p:sp>
      <p:sp>
        <p:nvSpPr>
          <p:cNvPr id="2662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662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33C658-398C-489A-89C8-CB249F4AB762}" type="slidenum">
              <a:rPr lang="ru-RU"/>
              <a:pPr fontAlgn="base">
                <a:spcBef>
                  <a:spcPct val="0"/>
                </a:spcBef>
                <a:spcAft>
                  <a:spcPct val="0"/>
                </a:spcAft>
              </a:pPr>
              <a:t>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Образ слайда 1"/>
          <p:cNvSpPr>
            <a:spLocks noGrp="1" noRot="1" noChangeAspect="1"/>
          </p:cNvSpPr>
          <p:nvPr>
            <p:ph type="sldImg"/>
          </p:nvPr>
        </p:nvSpPr>
        <p:spPr bwMode="auto">
          <a:noFill/>
          <a:ln>
            <a:solidFill>
              <a:srgbClr val="000000"/>
            </a:solidFill>
            <a:miter lim="800000"/>
            <a:headEnd/>
            <a:tailEnd/>
          </a:ln>
        </p:spPr>
      </p:sp>
      <p:sp>
        <p:nvSpPr>
          <p:cNvPr id="2867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867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A940DA-B614-4A6A-B93E-6AB11498EC44}" type="slidenum">
              <a:rPr lang="ru-RU"/>
              <a:pPr fontAlgn="base">
                <a:spcBef>
                  <a:spcPct val="0"/>
                </a:spcBef>
                <a:spcAft>
                  <a:spcPct val="0"/>
                </a:spcAft>
              </a:pPr>
              <a:t>8</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Образ слайда 1"/>
          <p:cNvSpPr>
            <a:spLocks noGrp="1" noRot="1" noChangeAspect="1"/>
          </p:cNvSpPr>
          <p:nvPr>
            <p:ph type="sldImg"/>
          </p:nvPr>
        </p:nvSpPr>
        <p:spPr bwMode="auto">
          <a:noFill/>
          <a:ln>
            <a:solidFill>
              <a:srgbClr val="000000"/>
            </a:solidFill>
            <a:miter lim="800000"/>
            <a:headEnd/>
            <a:tailEnd/>
          </a:ln>
        </p:spPr>
      </p:sp>
      <p:sp>
        <p:nvSpPr>
          <p:cNvPr id="3072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072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67CEC6-9F20-4A7E-95A9-B12442DA3F43}" type="slidenum">
              <a:rPr lang="ru-RU"/>
              <a:pPr fontAlgn="base">
                <a:spcBef>
                  <a:spcPct val="0"/>
                </a:spcBef>
                <a:spcAft>
                  <a:spcPct val="0"/>
                </a:spcAft>
              </a:pPr>
              <a:t>9</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277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277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1F3A15-9A78-4240-B49C-7E3C8B4A0A3A}" type="slidenum">
              <a:rPr lang="ru-RU"/>
              <a:pPr fontAlgn="base">
                <a:spcBef>
                  <a:spcPct val="0"/>
                </a:spcBef>
                <a:spcAft>
                  <a:spcPct val="0"/>
                </a:spcAft>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344E9D21-B1D9-4C4C-98D7-08748E4C66BB}" type="datetimeFigureOut">
              <a:rPr lang="ru-RU"/>
              <a:pPr>
                <a:defRPr/>
              </a:pPr>
              <a:t>07.05.2016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FDF8AE9-82C3-411E-BB1C-D47581F778C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9EF3E87-55B6-4DFD-95BC-872A20EC2411}" type="datetimeFigureOut">
              <a:rPr lang="ru-RU"/>
              <a:pPr>
                <a:defRPr/>
              </a:pPr>
              <a:t>07.05.2016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EBB33E4-C1E4-42B6-8EE9-9402B854871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88735A8-8DBD-4D14-BA41-EF32AE6A3473}" type="datetimeFigureOut">
              <a:rPr lang="ru-RU"/>
              <a:pPr>
                <a:defRPr/>
              </a:pPr>
              <a:t>07.05.2016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8A48E6A-8B8D-449E-A4B9-5B324730948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8533CB4-D0FC-4AE0-9428-B1DF11E150BF}" type="datetimeFigureOut">
              <a:rPr lang="ru-RU"/>
              <a:pPr>
                <a:defRPr/>
              </a:pPr>
              <a:t>07.05.2016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78B152E-DA40-428D-9D23-FF29B91B3D4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5FF18D8-C68E-4B6A-98BA-EEECCBFDAB5C}" type="datetimeFigureOut">
              <a:rPr lang="ru-RU"/>
              <a:pPr>
                <a:defRPr/>
              </a:pPr>
              <a:t>07.05.2016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B9963D1-7680-4837-96C7-FD01CFA1E43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9967ABA0-EBF4-470C-A4B8-32BE0863C4F6}" type="datetimeFigureOut">
              <a:rPr lang="ru-RU"/>
              <a:pPr>
                <a:defRPr/>
              </a:pPr>
              <a:t>07.05.2016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0C3BF9F-C7F4-4885-BA73-46C5A5C960F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D68A039-6B79-4886-87AE-728E95A1514E}" type="datetimeFigureOut">
              <a:rPr lang="ru-RU"/>
              <a:pPr>
                <a:defRPr/>
              </a:pPr>
              <a:t>07.05.2016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5C16101-98CF-42EA-8044-E5E72BD8359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E09AA84-5D07-4DA2-884F-2615C21E76FB}" type="datetimeFigureOut">
              <a:rPr lang="ru-RU"/>
              <a:pPr>
                <a:defRPr/>
              </a:pPr>
              <a:t>07.05.2016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5B85574D-A228-473A-8A65-1501201F181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4F47EA70-6451-4EA1-A978-857FE6A9C7A2}" type="datetimeFigureOut">
              <a:rPr lang="ru-RU"/>
              <a:pPr>
                <a:defRPr/>
              </a:pPr>
              <a:t>07.05.2016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F75B6DA-C98F-4F1C-B95D-2E6D12D3C44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31730E6-5993-4FB0-8791-1DFAF644A9D1}" type="datetimeFigureOut">
              <a:rPr lang="ru-RU"/>
              <a:pPr>
                <a:defRPr/>
              </a:pPr>
              <a:t>07.05.2016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1FC6F3D-FF7C-4C92-BEA3-B61AA29C9C3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E4540EC-0E47-49EA-9584-5D49B3203FD8}" type="datetimeFigureOut">
              <a:rPr lang="ru-RU"/>
              <a:pPr>
                <a:defRPr/>
              </a:pPr>
              <a:t>07.05.2016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D185275-2EDE-41FA-AE8B-DFCB73F3022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3BDFD139-298A-4EB8-95A0-880E3CE057B0}" type="datetimeFigureOut">
              <a:rPr lang="ru-RU"/>
              <a:pPr>
                <a:defRPr/>
              </a:pPr>
              <a:t>07.05.2016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20E5B68-70FD-4971-B432-3329E07125F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007" r:id="rId1"/>
    <p:sldLayoutId id="2147484006" r:id="rId2"/>
    <p:sldLayoutId id="2147484005" r:id="rId3"/>
    <p:sldLayoutId id="2147484004" r:id="rId4"/>
    <p:sldLayoutId id="2147484003" r:id="rId5"/>
    <p:sldLayoutId id="2147484002" r:id="rId6"/>
    <p:sldLayoutId id="2147484001" r:id="rId7"/>
    <p:sldLayoutId id="2147484000" r:id="rId8"/>
    <p:sldLayoutId id="2147483999" r:id="rId9"/>
    <p:sldLayoutId id="2147483998" r:id="rId10"/>
    <p:sldLayoutId id="2147483997"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338" name="Заголовок 1"/>
          <p:cNvSpPr>
            <a:spLocks noGrp="1"/>
          </p:cNvSpPr>
          <p:nvPr>
            <p:ph type="ctrTitle"/>
          </p:nvPr>
        </p:nvSpPr>
        <p:spPr>
          <a:xfrm>
            <a:off x="323850" y="1196975"/>
            <a:ext cx="8424863" cy="3095625"/>
          </a:xfrm>
        </p:spPr>
        <p:txBody>
          <a:bodyPr/>
          <a:lstStyle/>
          <a:p>
            <a:r>
              <a:rPr lang="ru-RU" b="1" dirty="0" smtClean="0"/>
              <a:t>А.С. Пушкин – основоположник современного русского литературного языка</a:t>
            </a:r>
            <a:endParaRPr lang="ru-RU" dirty="0" smtClean="0"/>
          </a:p>
        </p:txBody>
      </p:sp>
      <p:sp>
        <p:nvSpPr>
          <p:cNvPr id="14339" name="Подзаголовок 2"/>
          <p:cNvSpPr>
            <a:spLocks noGrp="1"/>
          </p:cNvSpPr>
          <p:nvPr>
            <p:ph type="subTitle" idx="1"/>
          </p:nvPr>
        </p:nvSpPr>
        <p:spPr>
          <a:xfrm>
            <a:off x="1371600" y="4700588"/>
            <a:ext cx="6400800" cy="1752600"/>
          </a:xfrm>
        </p:spPr>
        <p:txBody>
          <a:bodyPr/>
          <a:lstStyle/>
          <a:p>
            <a:r>
              <a:rPr lang="ru-RU" b="1" smtClean="0">
                <a:solidFill>
                  <a:schemeClr val="tx1"/>
                </a:solidFill>
              </a:rPr>
              <a:t>Лекция </a:t>
            </a:r>
            <a:r>
              <a:rPr lang="en-US" b="1" smtClean="0">
                <a:solidFill>
                  <a:schemeClr val="tx1"/>
                </a:solidFill>
              </a:rPr>
              <a:t>12</a:t>
            </a:r>
            <a:endParaRPr lang="ru-RU" b="1"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1746" name="Подзаголовок 2"/>
          <p:cNvSpPr>
            <a:spLocks noGrp="1"/>
          </p:cNvSpPr>
          <p:nvPr>
            <p:ph type="subTitle" idx="1"/>
          </p:nvPr>
        </p:nvSpPr>
        <p:spPr>
          <a:xfrm>
            <a:off x="539750" y="549275"/>
            <a:ext cx="8135938" cy="5832475"/>
          </a:xfrm>
        </p:spPr>
        <p:txBody>
          <a:bodyPr/>
          <a:lstStyle/>
          <a:p>
            <a:r>
              <a:rPr lang="ru-RU" sz="2800" b="1" smtClean="0">
                <a:solidFill>
                  <a:schemeClr val="tx1"/>
                </a:solidFill>
              </a:rPr>
              <a:t>«Есть у нас свой язык: смелее! – обычаи, история, песни, сказки – и проч.» (1822 г.). </a:t>
            </a:r>
          </a:p>
          <a:p>
            <a:r>
              <a:rPr lang="ru-RU" sz="2800" b="1" smtClean="0">
                <a:solidFill>
                  <a:schemeClr val="tx1"/>
                </a:solidFill>
              </a:rPr>
              <a:t>«Разговорный язык простого народа (не читающего иностранных книг и, слава богу, не выражающего, как мы, своих мыслей на французском языке) достоин также глубочайших исследований. Альфиери изучал итальянский язык на флорентийском базаре: не худо нам иногда прислушиваться к московским просвирням. Они говорят удивительно чистым и правильным языком» («Опровержение на критики», 1830).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3794" name="Подзаголовок 2"/>
          <p:cNvSpPr>
            <a:spLocks noGrp="1"/>
          </p:cNvSpPr>
          <p:nvPr>
            <p:ph type="subTitle" idx="1"/>
          </p:nvPr>
        </p:nvSpPr>
        <p:spPr>
          <a:xfrm>
            <a:off x="539750" y="765175"/>
            <a:ext cx="8135938" cy="5832475"/>
          </a:xfrm>
        </p:spPr>
        <p:txBody>
          <a:bodyPr/>
          <a:lstStyle/>
          <a:p>
            <a:r>
              <a:rPr lang="ru-RU" sz="3400" b="1" smtClean="0">
                <a:solidFill>
                  <a:schemeClr val="tx1"/>
                </a:solidFill>
              </a:rPr>
              <a:t>«Может ли письменный язык быть совершенно подобным разговорному? Нет, так же, как разговорный язык никогда не может быть совершенно подобным письменному… Писать единственно языком разговорным – значит не знать языка» </a:t>
            </a:r>
          </a:p>
          <a:p>
            <a:pPr algn="r"/>
            <a:r>
              <a:rPr lang="ru-RU" sz="3400" b="1" smtClean="0">
                <a:solidFill>
                  <a:schemeClr val="tx1"/>
                </a:solidFill>
              </a:rPr>
              <a:t>(«Письмо к издателю» 1836).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5842" name="Подзаголовок 2"/>
          <p:cNvSpPr>
            <a:spLocks noGrp="1"/>
          </p:cNvSpPr>
          <p:nvPr>
            <p:ph type="subTitle" idx="1"/>
          </p:nvPr>
        </p:nvSpPr>
        <p:spPr>
          <a:xfrm>
            <a:off x="611188" y="549275"/>
            <a:ext cx="8137525" cy="5832475"/>
          </a:xfrm>
        </p:spPr>
        <p:txBody>
          <a:bodyPr/>
          <a:lstStyle/>
          <a:p>
            <a:r>
              <a:rPr lang="ru-RU" sz="3000" b="1" dirty="0" smtClean="0">
                <a:solidFill>
                  <a:schemeClr val="tx1"/>
                </a:solidFill>
              </a:rPr>
              <a:t>О влиянии французской словесности: </a:t>
            </a:r>
          </a:p>
          <a:p>
            <a:r>
              <a:rPr lang="ru-RU" sz="3000" b="1" dirty="0" smtClean="0">
                <a:solidFill>
                  <a:schemeClr val="tx1"/>
                </a:solidFill>
              </a:rPr>
              <a:t>«Вредные последствия – манерность, робость, бледность». </a:t>
            </a:r>
          </a:p>
          <a:p>
            <a:r>
              <a:rPr lang="ru-RU" sz="3000" b="1" dirty="0" smtClean="0">
                <a:solidFill>
                  <a:schemeClr val="tx1"/>
                </a:solidFill>
              </a:rPr>
              <a:t>«Как можно ей подражать: ее глупое стихосложение – робкий, бледный язык – вечно на помочах» («О французской словесности» 1822). </a:t>
            </a:r>
          </a:p>
          <a:p>
            <a:r>
              <a:rPr lang="ru-RU" sz="3000" b="1" dirty="0" smtClean="0">
                <a:solidFill>
                  <a:schemeClr val="tx1"/>
                </a:solidFill>
              </a:rPr>
              <a:t>«Я не люблю видеть в первобытном нашем языке следы европейского жеманства и французской утонченности. Грубость и простота более ему пристали» (письмо к </a:t>
            </a:r>
            <a:r>
              <a:rPr lang="ru-RU" sz="3000" b="1" dirty="0" smtClean="0">
                <a:solidFill>
                  <a:schemeClr val="tx1"/>
                </a:solidFill>
              </a:rPr>
              <a:t>П.А</a:t>
            </a:r>
            <a:r>
              <a:rPr lang="ru-RU" sz="3000" b="1" dirty="0" smtClean="0">
                <a:solidFill>
                  <a:schemeClr val="tx1"/>
                </a:solidFill>
              </a:rPr>
              <a:t>. Вяземскому).</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46082" name="Подзаголовок 2"/>
          <p:cNvSpPr>
            <a:spLocks noGrp="1"/>
          </p:cNvSpPr>
          <p:nvPr>
            <p:ph type="subTitle" idx="1"/>
          </p:nvPr>
        </p:nvSpPr>
        <p:spPr>
          <a:xfrm>
            <a:off x="611188" y="476250"/>
            <a:ext cx="7993062" cy="5832475"/>
          </a:xfrm>
        </p:spPr>
        <p:txBody>
          <a:bodyPr/>
          <a:lstStyle/>
          <a:p>
            <a:r>
              <a:rPr lang="ru-RU" b="1" dirty="0" smtClean="0">
                <a:solidFill>
                  <a:schemeClr val="tx1"/>
                </a:solidFill>
              </a:rPr>
              <a:t>Иностранные слова можно употреблять:</a:t>
            </a:r>
          </a:p>
          <a:p>
            <a:pPr algn="l"/>
            <a:r>
              <a:rPr lang="ru-RU" b="1" dirty="0" smtClean="0">
                <a:solidFill>
                  <a:schemeClr val="tx1"/>
                </a:solidFill>
              </a:rPr>
              <a:t>1) если они обозначают предметы или понятия, для которых нет подходящего слова или выражения в самом русском языке: </a:t>
            </a:r>
          </a:p>
          <a:p>
            <a:pPr lvl="2" algn="l"/>
            <a:r>
              <a:rPr lang="ru-RU" sz="3000" b="1" i="1" dirty="0" smtClean="0">
                <a:solidFill>
                  <a:schemeClr val="tx1"/>
                </a:solidFill>
              </a:rPr>
              <a:t>Но панталоны, фрак, жилет, </a:t>
            </a:r>
          </a:p>
          <a:p>
            <a:pPr lvl="2" algn="l"/>
            <a:r>
              <a:rPr lang="ru-RU" sz="3000" b="1" i="1" dirty="0" smtClean="0">
                <a:solidFill>
                  <a:schemeClr val="tx1"/>
                </a:solidFill>
              </a:rPr>
              <a:t>Всех этих слов на русском нет…</a:t>
            </a:r>
          </a:p>
          <a:p>
            <a:pPr algn="l"/>
            <a:r>
              <a:rPr lang="ru-RU" sz="3000" b="1" i="1" dirty="0" smtClean="0">
                <a:solidFill>
                  <a:schemeClr val="tx1"/>
                </a:solidFill>
              </a:rPr>
              <a:t>Она казалась верный снимок </a:t>
            </a:r>
          </a:p>
          <a:p>
            <a:pPr algn="l"/>
            <a:r>
              <a:rPr lang="ru-RU" sz="3000" b="1" i="1" dirty="0" err="1" smtClean="0">
                <a:solidFill>
                  <a:schemeClr val="tx1"/>
                </a:solidFill>
              </a:rPr>
              <a:t>Du</a:t>
            </a:r>
            <a:r>
              <a:rPr lang="ru-RU" sz="3000" b="1" i="1" dirty="0" smtClean="0">
                <a:solidFill>
                  <a:schemeClr val="tx1"/>
                </a:solidFill>
              </a:rPr>
              <a:t> </a:t>
            </a:r>
            <a:r>
              <a:rPr lang="ru-RU" sz="3000" b="1" i="1" dirty="0" err="1" smtClean="0">
                <a:solidFill>
                  <a:schemeClr val="tx1"/>
                </a:solidFill>
              </a:rPr>
              <a:t>comme</a:t>
            </a:r>
            <a:r>
              <a:rPr lang="ru-RU" sz="3000" b="1" i="1" dirty="0" smtClean="0">
                <a:solidFill>
                  <a:schemeClr val="tx1"/>
                </a:solidFill>
              </a:rPr>
              <a:t> </a:t>
            </a:r>
            <a:r>
              <a:rPr lang="ru-RU" sz="3000" b="1" i="1" dirty="0" err="1" smtClean="0">
                <a:solidFill>
                  <a:schemeClr val="tx1"/>
                </a:solidFill>
              </a:rPr>
              <a:t>il</a:t>
            </a:r>
            <a:r>
              <a:rPr lang="ru-RU" sz="3000" b="1" i="1" dirty="0" smtClean="0">
                <a:solidFill>
                  <a:schemeClr val="tx1"/>
                </a:solidFill>
              </a:rPr>
              <a:t> </a:t>
            </a:r>
            <a:r>
              <a:rPr lang="ru-RU" sz="3000" b="1" i="1" dirty="0" err="1" smtClean="0">
                <a:solidFill>
                  <a:schemeClr val="tx1"/>
                </a:solidFill>
              </a:rPr>
              <a:t>faut</a:t>
            </a:r>
            <a:r>
              <a:rPr lang="ru-RU" sz="3000" b="1" i="1" dirty="0" smtClean="0">
                <a:solidFill>
                  <a:schemeClr val="tx1"/>
                </a:solidFill>
              </a:rPr>
              <a:t> (Шишков, прости: </a:t>
            </a:r>
          </a:p>
          <a:p>
            <a:pPr algn="l"/>
            <a:r>
              <a:rPr lang="ru-RU" sz="3000" b="1" i="1" dirty="0" smtClean="0">
                <a:solidFill>
                  <a:schemeClr val="tx1"/>
                </a:solidFill>
              </a:rPr>
              <a:t>Не знаю, как перевести).</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48130" name="Подзаголовок 2"/>
          <p:cNvSpPr>
            <a:spLocks noGrp="1"/>
          </p:cNvSpPr>
          <p:nvPr>
            <p:ph type="subTitle" idx="1"/>
          </p:nvPr>
        </p:nvSpPr>
        <p:spPr>
          <a:xfrm>
            <a:off x="571472" y="714356"/>
            <a:ext cx="7993062" cy="5786478"/>
          </a:xfrm>
        </p:spPr>
        <p:txBody>
          <a:bodyPr/>
          <a:lstStyle/>
          <a:p>
            <a:pPr algn="l"/>
            <a:r>
              <a:rPr lang="ru-RU" b="1" dirty="0" smtClean="0">
                <a:solidFill>
                  <a:schemeClr val="tx1"/>
                </a:solidFill>
              </a:rPr>
              <a:t>Это касается и заимствованных научных терминов: </a:t>
            </a:r>
          </a:p>
          <a:p>
            <a:pPr algn="l"/>
            <a:r>
              <a:rPr lang="ru-RU" b="1" i="1" dirty="0" smtClean="0">
                <a:solidFill>
                  <a:schemeClr val="tx1"/>
                </a:solidFill>
              </a:rPr>
              <a:t>Стихов российских </a:t>
            </a:r>
            <a:r>
              <a:rPr lang="ru-RU" b="1" i="1" u="sng" dirty="0" smtClean="0">
                <a:solidFill>
                  <a:schemeClr val="tx1"/>
                </a:solidFill>
              </a:rPr>
              <a:t>механизма</a:t>
            </a:r>
            <a:r>
              <a:rPr lang="ru-RU" b="1" i="1" dirty="0" smtClean="0">
                <a:solidFill>
                  <a:schemeClr val="tx1"/>
                </a:solidFill>
              </a:rPr>
              <a:t> Едва в те годы не постиг</a:t>
            </a:r>
            <a:r>
              <a:rPr lang="ru-RU" b="1" dirty="0" smtClean="0">
                <a:solidFill>
                  <a:schemeClr val="tx1"/>
                </a:solidFill>
              </a:rPr>
              <a:t>; </a:t>
            </a:r>
          </a:p>
          <a:p>
            <a:pPr algn="l"/>
            <a:r>
              <a:rPr lang="ru-RU" b="1" i="1" dirty="0" smtClean="0">
                <a:solidFill>
                  <a:schemeClr val="tx1"/>
                </a:solidFill>
              </a:rPr>
              <a:t>…таков мой </a:t>
            </a:r>
            <a:r>
              <a:rPr lang="ru-RU" b="1" i="1" u="sng" dirty="0" smtClean="0">
                <a:solidFill>
                  <a:schemeClr val="tx1"/>
                </a:solidFill>
              </a:rPr>
              <a:t>организм</a:t>
            </a:r>
            <a:r>
              <a:rPr lang="ru-RU" b="1" i="1" dirty="0" smtClean="0">
                <a:solidFill>
                  <a:schemeClr val="tx1"/>
                </a:solidFill>
              </a:rPr>
              <a:t> (Извольте мне простить ненужный </a:t>
            </a:r>
            <a:r>
              <a:rPr lang="ru-RU" b="1" i="1" u="sng" dirty="0" smtClean="0">
                <a:solidFill>
                  <a:schemeClr val="tx1"/>
                </a:solidFill>
              </a:rPr>
              <a:t>прозаизм</a:t>
            </a:r>
            <a:r>
              <a:rPr lang="ru-RU" b="1" i="1" dirty="0" smtClean="0">
                <a:solidFill>
                  <a:schemeClr val="tx1"/>
                </a:solidFill>
              </a:rPr>
              <a:t>).</a:t>
            </a:r>
          </a:p>
          <a:p>
            <a:pPr algn="l"/>
            <a:endParaRPr lang="ru-RU" sz="800" b="1" dirty="0" smtClean="0">
              <a:solidFill>
                <a:schemeClr val="tx1"/>
              </a:solidFill>
            </a:endParaRPr>
          </a:p>
          <a:p>
            <a:pPr algn="l"/>
            <a:r>
              <a:rPr lang="ru-RU" b="1" dirty="0" smtClean="0">
                <a:solidFill>
                  <a:schemeClr val="tx1"/>
                </a:solidFill>
              </a:rPr>
              <a:t>2) Для речевой характеристики. </a:t>
            </a:r>
          </a:p>
          <a:p>
            <a:pPr algn="l"/>
            <a:r>
              <a:rPr lang="ru-RU" b="1" i="1" dirty="0" smtClean="0">
                <a:solidFill>
                  <a:schemeClr val="tx1"/>
                </a:solidFill>
              </a:rPr>
              <a:t>Твоей защиты умоляю</a:t>
            </a:r>
            <a:r>
              <a:rPr lang="ru-RU" b="1" dirty="0" smtClean="0">
                <a:solidFill>
                  <a:schemeClr val="tx1"/>
                </a:solidFill>
              </a:rPr>
              <a:t> (письмо Татьяны).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7890" name="Подзаголовок 2"/>
          <p:cNvSpPr>
            <a:spLocks noGrp="1"/>
          </p:cNvSpPr>
          <p:nvPr>
            <p:ph type="subTitle" idx="1"/>
          </p:nvPr>
        </p:nvSpPr>
        <p:spPr>
          <a:xfrm>
            <a:off x="611188" y="549275"/>
            <a:ext cx="8137525" cy="5832475"/>
          </a:xfrm>
        </p:spPr>
        <p:txBody>
          <a:bodyPr/>
          <a:lstStyle/>
          <a:p>
            <a:r>
              <a:rPr lang="ru-RU" b="1" smtClean="0">
                <a:solidFill>
                  <a:schemeClr val="tx1"/>
                </a:solidFill>
              </a:rPr>
              <a:t>Функции славянизмов в творчестве А.С. Пушкина</a:t>
            </a:r>
          </a:p>
          <a:p>
            <a:pPr algn="l"/>
            <a:r>
              <a:rPr lang="ru-RU" sz="3000" b="1" smtClean="0">
                <a:solidFill>
                  <a:schemeClr val="tx1"/>
                </a:solidFill>
              </a:rPr>
              <a:t>1. Придание торжественного тона. </a:t>
            </a:r>
          </a:p>
          <a:p>
            <a:pPr algn="l"/>
            <a:r>
              <a:rPr lang="ru-RU" sz="3000" b="1" smtClean="0">
                <a:solidFill>
                  <a:schemeClr val="tx1"/>
                </a:solidFill>
              </a:rPr>
              <a:t>“Перед гробницею святой...” (1831 г.):</a:t>
            </a:r>
          </a:p>
          <a:p>
            <a:pPr algn="l"/>
            <a:r>
              <a:rPr lang="ru-RU" sz="3000" b="1" i="1" smtClean="0">
                <a:solidFill>
                  <a:schemeClr val="tx1"/>
                </a:solidFill>
              </a:rPr>
              <a:t>Под ними спит сей властелин, </a:t>
            </a:r>
          </a:p>
          <a:p>
            <a:pPr algn="l"/>
            <a:r>
              <a:rPr lang="ru-RU" sz="3000" b="1" i="1" smtClean="0">
                <a:solidFill>
                  <a:schemeClr val="tx1"/>
                </a:solidFill>
              </a:rPr>
              <a:t>Сей идол северных дружин, </a:t>
            </a:r>
          </a:p>
          <a:p>
            <a:pPr algn="l"/>
            <a:r>
              <a:rPr lang="ru-RU" sz="3000" b="1" i="1" smtClean="0">
                <a:solidFill>
                  <a:schemeClr val="tx1"/>
                </a:solidFill>
              </a:rPr>
              <a:t>Маститый страж страны державной, </a:t>
            </a:r>
          </a:p>
          <a:p>
            <a:pPr algn="l"/>
            <a:r>
              <a:rPr lang="ru-RU" sz="3000" b="1" i="1" smtClean="0">
                <a:solidFill>
                  <a:schemeClr val="tx1"/>
                </a:solidFill>
              </a:rPr>
              <a:t>Смиритель всех ея врагов! </a:t>
            </a:r>
          </a:p>
          <a:p>
            <a:pPr algn="l"/>
            <a:r>
              <a:rPr lang="ru-RU" sz="3000" b="1" i="1" smtClean="0">
                <a:solidFill>
                  <a:schemeClr val="tx1"/>
                </a:solidFill>
              </a:rPr>
              <a:t>Сей остальной из стаи славной </a:t>
            </a:r>
          </a:p>
          <a:p>
            <a:pPr algn="l"/>
            <a:r>
              <a:rPr lang="ru-RU" sz="3000" b="1" i="1" smtClean="0">
                <a:solidFill>
                  <a:schemeClr val="tx1"/>
                </a:solidFill>
              </a:rPr>
              <a:t>Екатерининских орлов</a:t>
            </a:r>
            <a:r>
              <a:rPr lang="ru-RU" sz="3000" b="1" smtClean="0">
                <a:solidFill>
                  <a:schemeClr val="tx1"/>
                </a:solidFill>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9938" name="Подзаголовок 2"/>
          <p:cNvSpPr>
            <a:spLocks noGrp="1"/>
          </p:cNvSpPr>
          <p:nvPr>
            <p:ph type="subTitle" idx="1"/>
          </p:nvPr>
        </p:nvSpPr>
        <p:spPr>
          <a:xfrm>
            <a:off x="611188" y="549275"/>
            <a:ext cx="8137525" cy="5832475"/>
          </a:xfrm>
        </p:spPr>
        <p:txBody>
          <a:bodyPr/>
          <a:lstStyle/>
          <a:p>
            <a:pPr algn="l"/>
            <a:r>
              <a:rPr lang="ru-RU" b="1" smtClean="0">
                <a:solidFill>
                  <a:schemeClr val="tx1"/>
                </a:solidFill>
              </a:rPr>
              <a:t>2. Создание исторического колорита эпохи. </a:t>
            </a:r>
          </a:p>
          <a:p>
            <a:pPr algn="l"/>
            <a:r>
              <a:rPr lang="ru-RU" b="1" smtClean="0">
                <a:solidFill>
                  <a:schemeClr val="tx1"/>
                </a:solidFill>
              </a:rPr>
              <a:t>“Песнь о вещем Олеге”:</a:t>
            </a:r>
          </a:p>
          <a:p>
            <a:pPr algn="l"/>
            <a:r>
              <a:rPr lang="ru-RU" b="1" i="1" smtClean="0">
                <a:solidFill>
                  <a:schemeClr val="tx1"/>
                </a:solidFill>
              </a:rPr>
              <a:t>сбирается, отмстить, обрек, тризна, отрок </a:t>
            </a:r>
            <a:r>
              <a:rPr lang="ru-RU" b="1" smtClean="0">
                <a:solidFill>
                  <a:schemeClr val="tx1"/>
                </a:solidFill>
              </a:rPr>
              <a:t>(слуга), </a:t>
            </a:r>
            <a:r>
              <a:rPr lang="ru-RU" b="1" i="1" smtClean="0">
                <a:solidFill>
                  <a:schemeClr val="tx1"/>
                </a:solidFill>
              </a:rPr>
              <a:t>волхв.</a:t>
            </a:r>
          </a:p>
          <a:p>
            <a:pPr algn="l"/>
            <a:r>
              <a:rPr lang="ru-RU" b="1" smtClean="0">
                <a:solidFill>
                  <a:schemeClr val="tx1"/>
                </a:solidFill>
              </a:rPr>
              <a:t>“Капитанская дочка”:</a:t>
            </a:r>
          </a:p>
          <a:p>
            <a:pPr lvl="2" algn="l"/>
            <a:r>
              <a:rPr lang="ru-RU" sz="3000" b="1" i="1" smtClean="0">
                <a:solidFill>
                  <a:schemeClr val="tx1"/>
                </a:solidFill>
              </a:rPr>
              <a:t>Мысль любовну истребляя, </a:t>
            </a:r>
          </a:p>
          <a:p>
            <a:pPr lvl="2" algn="l"/>
            <a:r>
              <a:rPr lang="ru-RU" sz="3000" b="1" i="1" smtClean="0">
                <a:solidFill>
                  <a:schemeClr val="tx1"/>
                </a:solidFill>
              </a:rPr>
              <a:t>Тщусь прекрасную забыть, </a:t>
            </a:r>
          </a:p>
          <a:p>
            <a:pPr lvl="2" algn="l"/>
            <a:r>
              <a:rPr lang="ru-RU" sz="3000" b="1" i="1" smtClean="0">
                <a:solidFill>
                  <a:schemeClr val="tx1"/>
                </a:solidFill>
              </a:rPr>
              <a:t>И ах, Машу избегая, </a:t>
            </a:r>
          </a:p>
          <a:p>
            <a:pPr lvl="2" algn="l"/>
            <a:r>
              <a:rPr lang="ru-RU" sz="3000" b="1" i="1" smtClean="0">
                <a:solidFill>
                  <a:schemeClr val="tx1"/>
                </a:solidFill>
              </a:rPr>
              <a:t>Мышлю вольность получить!</a:t>
            </a:r>
          </a:p>
          <a:p>
            <a:pPr algn="l"/>
            <a:endParaRPr lang="ru-RU" b="1" smtClean="0">
              <a:solidFill>
                <a:schemeClr val="tx1"/>
              </a:solidFill>
            </a:endParaRPr>
          </a:p>
          <a:p>
            <a:pPr algn="l"/>
            <a:endParaRPr lang="ru-RU" sz="3000" b="1" smtClean="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41986" name="Подзаголовок 2"/>
          <p:cNvSpPr>
            <a:spLocks noGrp="1"/>
          </p:cNvSpPr>
          <p:nvPr>
            <p:ph type="subTitle" idx="1"/>
          </p:nvPr>
        </p:nvSpPr>
        <p:spPr>
          <a:xfrm>
            <a:off x="468313" y="404813"/>
            <a:ext cx="8424862" cy="6119812"/>
          </a:xfrm>
        </p:spPr>
        <p:txBody>
          <a:bodyPr/>
          <a:lstStyle/>
          <a:p>
            <a:pPr algn="l"/>
            <a:r>
              <a:rPr lang="ru-RU" b="1" smtClean="0">
                <a:solidFill>
                  <a:schemeClr val="tx1"/>
                </a:solidFill>
              </a:rPr>
              <a:t>3. Выражение сатиры и иронии.</a:t>
            </a:r>
          </a:p>
          <a:p>
            <a:pPr lvl="1" algn="l"/>
            <a:r>
              <a:rPr lang="ru-RU" b="1" i="1" smtClean="0">
                <a:solidFill>
                  <a:schemeClr val="tx1"/>
                </a:solidFill>
              </a:rPr>
              <a:t>Когда б писать ты начал сдуру,</a:t>
            </a:r>
          </a:p>
          <a:p>
            <a:pPr lvl="1" algn="l"/>
            <a:r>
              <a:rPr lang="ru-RU" b="1" i="1" smtClean="0">
                <a:solidFill>
                  <a:schemeClr val="tx1"/>
                </a:solidFill>
              </a:rPr>
              <a:t>Тогда б, наверно, ты пролез</a:t>
            </a:r>
          </a:p>
          <a:p>
            <a:pPr lvl="1" algn="l"/>
            <a:r>
              <a:rPr lang="ru-RU" b="1" i="1" smtClean="0">
                <a:solidFill>
                  <a:schemeClr val="tx1"/>
                </a:solidFill>
              </a:rPr>
              <a:t>Сквозь нашу тесную цензуру,</a:t>
            </a:r>
          </a:p>
          <a:p>
            <a:pPr lvl="1" algn="l"/>
            <a:r>
              <a:rPr lang="ru-RU" b="1" i="1" smtClean="0">
                <a:solidFill>
                  <a:schemeClr val="tx1"/>
                </a:solidFill>
              </a:rPr>
              <a:t>Как </a:t>
            </a:r>
            <a:r>
              <a:rPr lang="ru-RU" b="1" i="1" u="sng" smtClean="0">
                <a:solidFill>
                  <a:schemeClr val="tx1"/>
                </a:solidFill>
              </a:rPr>
              <a:t>внидешь в царствие небес</a:t>
            </a:r>
            <a:r>
              <a:rPr lang="ru-RU" b="1" i="1" smtClean="0">
                <a:solidFill>
                  <a:schemeClr val="tx1"/>
                </a:solidFill>
              </a:rPr>
              <a:t>.</a:t>
            </a:r>
          </a:p>
          <a:p>
            <a:pPr algn="l"/>
            <a:r>
              <a:rPr lang="ru-RU" sz="2800" b="1" smtClean="0">
                <a:solidFill>
                  <a:schemeClr val="tx1"/>
                </a:solidFill>
              </a:rPr>
              <a:t>«Станционный смотритель»: </a:t>
            </a:r>
          </a:p>
          <a:p>
            <a:pPr algn="l"/>
            <a:r>
              <a:rPr lang="ru-RU" sz="2800" b="1" i="1" smtClean="0">
                <a:solidFill>
                  <a:schemeClr val="tx1"/>
                </a:solidFill>
              </a:rPr>
              <a:t>Далее, промотавшийся юноша, в рубище и треугольной шляпе, пасет свиней и разделяет с ними трапезу… блудный сын стоит на коленях; в перспективе повар убивает упитанного тельца, и старший брат вопрошает слуг о причине таковой радости</a:t>
            </a:r>
            <a:r>
              <a:rPr lang="ru-RU" sz="2800" b="1" smtClean="0">
                <a:solidFill>
                  <a:schemeClr val="tx1"/>
                </a:solidFill>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44034" name="Подзаголовок 2"/>
          <p:cNvSpPr>
            <a:spLocks noGrp="1"/>
          </p:cNvSpPr>
          <p:nvPr>
            <p:ph type="subTitle" idx="1"/>
          </p:nvPr>
        </p:nvSpPr>
        <p:spPr>
          <a:xfrm>
            <a:off x="468313" y="549275"/>
            <a:ext cx="8280400" cy="5832475"/>
          </a:xfrm>
        </p:spPr>
        <p:txBody>
          <a:bodyPr/>
          <a:lstStyle/>
          <a:p>
            <a:pPr algn="l"/>
            <a:r>
              <a:rPr lang="ru-RU" b="1" smtClean="0">
                <a:solidFill>
                  <a:schemeClr val="tx1"/>
                </a:solidFill>
              </a:rPr>
              <a:t>4. Использование как поэтизмов: </a:t>
            </a:r>
          </a:p>
          <a:p>
            <a:pPr algn="l"/>
            <a:r>
              <a:rPr lang="ru-RU" sz="2800" b="1" i="1" smtClean="0">
                <a:solidFill>
                  <a:schemeClr val="tx1"/>
                </a:solidFill>
              </a:rPr>
              <a:t>наслажденье, младой, мрак, блаженство, уединенный, исполнен отвагой, дохнул осенний хлад,</a:t>
            </a:r>
            <a:r>
              <a:rPr lang="ru-RU" sz="2800" b="1" smtClean="0">
                <a:solidFill>
                  <a:schemeClr val="tx1"/>
                </a:solidFill>
              </a:rPr>
              <a:t> рифмы на </a:t>
            </a:r>
            <a:r>
              <a:rPr lang="ru-RU" sz="2800" b="1" i="1" smtClean="0">
                <a:solidFill>
                  <a:schemeClr val="tx1"/>
                </a:solidFill>
              </a:rPr>
              <a:t>е</a:t>
            </a:r>
            <a:r>
              <a:rPr lang="ru-RU" sz="2800" b="1" smtClean="0">
                <a:solidFill>
                  <a:schemeClr val="tx1"/>
                </a:solidFill>
              </a:rPr>
              <a:t> </a:t>
            </a:r>
            <a:r>
              <a:rPr lang="ru-RU" sz="2800" b="1" i="1" smtClean="0">
                <a:solidFill>
                  <a:schemeClr val="tx1"/>
                </a:solidFill>
              </a:rPr>
              <a:t>(вдохновенный – удаленный).</a:t>
            </a:r>
          </a:p>
          <a:p>
            <a:pPr lvl="1" algn="l"/>
            <a:r>
              <a:rPr lang="ru-RU" b="1" i="1" smtClean="0">
                <a:solidFill>
                  <a:schemeClr val="tx1"/>
                </a:solidFill>
              </a:rPr>
              <a:t>Склонись ко мне главою нежной,</a:t>
            </a:r>
          </a:p>
          <a:p>
            <a:pPr lvl="1" algn="l"/>
            <a:r>
              <a:rPr lang="ru-RU" b="1" i="1" smtClean="0">
                <a:solidFill>
                  <a:schemeClr val="tx1"/>
                </a:solidFill>
              </a:rPr>
              <a:t>И да почию безмятежный,</a:t>
            </a:r>
          </a:p>
          <a:p>
            <a:pPr lvl="1" algn="l"/>
            <a:r>
              <a:rPr lang="ru-RU" b="1" i="1" smtClean="0">
                <a:solidFill>
                  <a:schemeClr val="tx1"/>
                </a:solidFill>
              </a:rPr>
              <a:t>Пока дохнет веселый день</a:t>
            </a:r>
          </a:p>
          <a:p>
            <a:pPr lvl="1" algn="l"/>
            <a:r>
              <a:rPr lang="ru-RU" b="1" i="1" smtClean="0">
                <a:solidFill>
                  <a:schemeClr val="tx1"/>
                </a:solidFill>
              </a:rPr>
              <a:t>И двигнется ночная тень.</a:t>
            </a:r>
          </a:p>
          <a:p>
            <a:pPr algn="l"/>
            <a:endParaRPr lang="ru-RU" b="1" i="1" smtClean="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50178" name="Подзаголовок 2"/>
          <p:cNvSpPr>
            <a:spLocks noGrp="1"/>
          </p:cNvSpPr>
          <p:nvPr>
            <p:ph type="subTitle" idx="1"/>
          </p:nvPr>
        </p:nvSpPr>
        <p:spPr>
          <a:xfrm>
            <a:off x="395288" y="549275"/>
            <a:ext cx="8353425" cy="5832475"/>
          </a:xfrm>
        </p:spPr>
        <p:txBody>
          <a:bodyPr/>
          <a:lstStyle/>
          <a:p>
            <a:pPr algn="l"/>
            <a:r>
              <a:rPr lang="ru-RU" b="1" smtClean="0">
                <a:solidFill>
                  <a:schemeClr val="tx1"/>
                </a:solidFill>
              </a:rPr>
              <a:t>Точность и краткость – вот первые достоинства прозы: она требует мыслей и мыслей – без неё блестящие выражения ни к чему не служат.</a:t>
            </a:r>
          </a:p>
          <a:p>
            <a:pPr algn="l"/>
            <a:endParaRPr lang="ru-RU" sz="3000" b="1" i="1" smtClean="0">
              <a:solidFill>
                <a:schemeClr val="tx1"/>
              </a:solidFill>
            </a:endParaRPr>
          </a:p>
          <a:p>
            <a:pPr algn="l"/>
            <a:r>
              <a:rPr lang="ru-RU" sz="3000" b="1" i="1" smtClean="0">
                <a:solidFill>
                  <a:schemeClr val="tx1"/>
                </a:solidFill>
              </a:rPr>
              <a:t>Слуга вскочил на облучок, ямщик свистнул, лошади поскакали</a:t>
            </a:r>
            <a:r>
              <a:rPr lang="ru-RU" sz="3000" b="1" smtClean="0">
                <a:solidFill>
                  <a:schemeClr val="tx1"/>
                </a:solidFill>
              </a:rPr>
              <a:t>.</a:t>
            </a:r>
          </a:p>
          <a:p>
            <a:pPr algn="l"/>
            <a:r>
              <a:rPr lang="ru-RU" sz="3000" b="1" i="1" smtClean="0">
                <a:solidFill>
                  <a:schemeClr val="tx1"/>
                </a:solidFill>
              </a:rPr>
              <a:t>Погода была ужасная: ветер выл, мягкий снег падал хлопьями, фонари светились тускло; улицы были пусты </a:t>
            </a:r>
            <a:r>
              <a:rPr lang="ru-RU" sz="3000" b="1" smtClean="0">
                <a:solidFill>
                  <a:schemeClr val="tx1"/>
                </a:solidFill>
              </a:rPr>
              <a:t>(«Пиковая дама»).</a:t>
            </a:r>
            <a:endParaRPr lang="ru-RU" sz="3000" b="1" i="1"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15362" name="Подзаголовок 2"/>
          <p:cNvSpPr>
            <a:spLocks noGrp="1"/>
          </p:cNvSpPr>
          <p:nvPr>
            <p:ph type="subTitle" idx="1"/>
          </p:nvPr>
        </p:nvSpPr>
        <p:spPr>
          <a:xfrm>
            <a:off x="539750" y="476250"/>
            <a:ext cx="8280400" cy="5976938"/>
          </a:xfrm>
        </p:spPr>
        <p:txBody>
          <a:bodyPr/>
          <a:lstStyle/>
          <a:p>
            <a:pPr algn="l">
              <a:lnSpc>
                <a:spcPct val="120000"/>
              </a:lnSpc>
            </a:pPr>
            <a:r>
              <a:rPr lang="ru-RU" sz="3000" b="1" smtClean="0">
                <a:solidFill>
                  <a:schemeClr val="tx1"/>
                </a:solidFill>
              </a:rPr>
              <a:t>Г.О. Винокур: </a:t>
            </a:r>
          </a:p>
          <a:p>
            <a:pPr algn="l">
              <a:lnSpc>
                <a:spcPct val="120000"/>
              </a:lnSpc>
            </a:pPr>
            <a:r>
              <a:rPr lang="ru-RU" sz="3000" b="1" smtClean="0">
                <a:solidFill>
                  <a:schemeClr val="tx1"/>
                </a:solidFill>
              </a:rPr>
              <a:t>«Старым словам, обладавшим в прошлом разного рода «высокой» экспрессией… была сообщена экспрессия «сладостности», нежности, пластичности и музыкальности… </a:t>
            </a:r>
            <a:r>
              <a:rPr lang="ru-RU" sz="3000" b="1" u="sng" smtClean="0">
                <a:solidFill>
                  <a:schemeClr val="tx1"/>
                </a:solidFill>
              </a:rPr>
              <a:t>Славянизм ли данное слово или нет, это безразлично</a:t>
            </a:r>
            <a:r>
              <a:rPr lang="ru-RU" sz="3000" b="1" smtClean="0">
                <a:solidFill>
                  <a:schemeClr val="tx1"/>
                </a:solidFill>
              </a:rPr>
              <a:t>, – важно, чтобы его можно было нагрузить соответствующими экспрессивными обертонами».</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750" y="714375"/>
            <a:ext cx="8135938" cy="5594350"/>
          </a:xfrm>
        </p:spPr>
        <p:txBody>
          <a:bodyPr rtlCol="0">
            <a:normAutofit fontScale="92500" lnSpcReduction="10000"/>
          </a:bodyPr>
          <a:lstStyle/>
          <a:p>
            <a:pPr fontAlgn="auto">
              <a:spcAft>
                <a:spcPts val="0"/>
              </a:spcAft>
              <a:buFont typeface="Arial" pitchFamily="34" charset="0"/>
              <a:buNone/>
              <a:defRPr/>
            </a:pPr>
            <a:r>
              <a:rPr lang="ru-RU" b="1" dirty="0">
                <a:solidFill>
                  <a:schemeClr val="tx1"/>
                </a:solidFill>
              </a:rPr>
              <a:t>Язык поэзии </a:t>
            </a:r>
            <a:r>
              <a:rPr lang="ru-RU" b="1" dirty="0" smtClean="0">
                <a:solidFill>
                  <a:schemeClr val="tx1"/>
                </a:solidFill>
              </a:rPr>
              <a:t>по </a:t>
            </a:r>
            <a:r>
              <a:rPr lang="ru-RU" b="1" dirty="0">
                <a:solidFill>
                  <a:schemeClr val="tx1"/>
                </a:solidFill>
              </a:rPr>
              <a:t>отношению к языку </a:t>
            </a:r>
            <a:r>
              <a:rPr lang="ru-RU" b="1" dirty="0" smtClean="0">
                <a:solidFill>
                  <a:schemeClr val="tx1"/>
                </a:solidFill>
              </a:rPr>
              <a:t>прозы</a:t>
            </a:r>
          </a:p>
          <a:p>
            <a:pPr lvl="2" algn="l" fontAlgn="auto">
              <a:spcAft>
                <a:spcPts val="0"/>
              </a:spcAft>
              <a:buFont typeface="Arial" pitchFamily="34" charset="0"/>
              <a:buNone/>
              <a:defRPr/>
            </a:pPr>
            <a:endParaRPr lang="ru-RU" sz="900" b="1" i="1" dirty="0" smtClean="0">
              <a:solidFill>
                <a:schemeClr val="tx1"/>
              </a:solidFill>
            </a:endParaRPr>
          </a:p>
          <a:p>
            <a:pPr lvl="2" algn="l" fontAlgn="auto">
              <a:spcAft>
                <a:spcPts val="0"/>
              </a:spcAft>
              <a:buFont typeface="Arial" pitchFamily="34" charset="0"/>
              <a:buNone/>
              <a:defRPr/>
            </a:pPr>
            <a:r>
              <a:rPr lang="ru-RU" sz="3000" b="1" i="1" dirty="0" smtClean="0">
                <a:solidFill>
                  <a:schemeClr val="tx1"/>
                </a:solidFill>
              </a:rPr>
              <a:t>В </a:t>
            </a:r>
            <a:r>
              <a:rPr lang="ru-RU" sz="3000" b="1" i="1" dirty="0">
                <a:solidFill>
                  <a:schemeClr val="tx1"/>
                </a:solidFill>
              </a:rPr>
              <a:t>тот грозный год </a:t>
            </a:r>
          </a:p>
          <a:p>
            <a:pPr lvl="2" algn="l" fontAlgn="auto">
              <a:spcAft>
                <a:spcPts val="0"/>
              </a:spcAft>
              <a:buFont typeface="Arial" pitchFamily="34" charset="0"/>
              <a:buNone/>
              <a:defRPr/>
            </a:pPr>
            <a:r>
              <a:rPr lang="ru-RU" sz="3000" b="1" i="1" dirty="0">
                <a:solidFill>
                  <a:schemeClr val="tx1"/>
                </a:solidFill>
              </a:rPr>
              <a:t>Покойный царь еще Россией </a:t>
            </a:r>
          </a:p>
          <a:p>
            <a:pPr lvl="2" algn="l" fontAlgn="auto">
              <a:spcAft>
                <a:spcPts val="0"/>
              </a:spcAft>
              <a:buFont typeface="Arial" pitchFamily="34" charset="0"/>
              <a:buNone/>
              <a:defRPr/>
            </a:pPr>
            <a:r>
              <a:rPr lang="ru-RU" sz="3000" b="1" i="1" dirty="0">
                <a:solidFill>
                  <a:schemeClr val="tx1"/>
                </a:solidFill>
              </a:rPr>
              <a:t>Со славой правил. На балкон,</a:t>
            </a:r>
          </a:p>
          <a:p>
            <a:pPr lvl="2" algn="l" fontAlgn="auto">
              <a:spcAft>
                <a:spcPts val="0"/>
              </a:spcAft>
              <a:buFont typeface="Arial" pitchFamily="34" charset="0"/>
              <a:buNone/>
              <a:defRPr/>
            </a:pPr>
            <a:r>
              <a:rPr lang="ru-RU" sz="3000" b="1" i="1" dirty="0">
                <a:solidFill>
                  <a:schemeClr val="tx1"/>
                </a:solidFill>
              </a:rPr>
              <a:t>Печален, смутен, вышел он</a:t>
            </a:r>
          </a:p>
          <a:p>
            <a:pPr lvl="2" algn="l" fontAlgn="auto">
              <a:spcAft>
                <a:spcPts val="0"/>
              </a:spcAft>
              <a:buFont typeface="Arial" pitchFamily="34" charset="0"/>
              <a:buNone/>
              <a:defRPr/>
            </a:pPr>
            <a:r>
              <a:rPr lang="ru-RU" sz="3000" b="1" i="1" dirty="0">
                <a:solidFill>
                  <a:schemeClr val="tx1"/>
                </a:solidFill>
              </a:rPr>
              <a:t>И молвил: «С божией стихией</a:t>
            </a:r>
          </a:p>
          <a:p>
            <a:pPr lvl="2" algn="l" fontAlgn="auto">
              <a:spcAft>
                <a:spcPts val="0"/>
              </a:spcAft>
              <a:buFont typeface="Arial" pitchFamily="34" charset="0"/>
              <a:buNone/>
              <a:defRPr/>
            </a:pPr>
            <a:r>
              <a:rPr lang="ru-RU" sz="3000" b="1" i="1" dirty="0">
                <a:solidFill>
                  <a:schemeClr val="tx1"/>
                </a:solidFill>
              </a:rPr>
              <a:t>Царям не совладеть». Он сел </a:t>
            </a:r>
          </a:p>
          <a:p>
            <a:pPr lvl="2" algn="l" fontAlgn="auto">
              <a:spcAft>
                <a:spcPts val="0"/>
              </a:spcAft>
              <a:buFont typeface="Arial" pitchFamily="34" charset="0"/>
              <a:buNone/>
              <a:defRPr/>
            </a:pPr>
            <a:r>
              <a:rPr lang="ru-RU" sz="3000" b="1" i="1" dirty="0">
                <a:solidFill>
                  <a:schemeClr val="tx1"/>
                </a:solidFill>
              </a:rPr>
              <a:t>И в думе скорбными очами </a:t>
            </a:r>
          </a:p>
          <a:p>
            <a:pPr lvl="2" algn="l" fontAlgn="auto">
              <a:spcAft>
                <a:spcPts val="0"/>
              </a:spcAft>
              <a:buFont typeface="Arial" pitchFamily="34" charset="0"/>
              <a:buNone/>
              <a:defRPr/>
            </a:pPr>
            <a:r>
              <a:rPr lang="ru-RU" sz="3000" b="1" i="1" dirty="0">
                <a:solidFill>
                  <a:schemeClr val="tx1"/>
                </a:solidFill>
              </a:rPr>
              <a:t>На злое бедствие глядел. </a:t>
            </a:r>
          </a:p>
          <a:p>
            <a:pPr fontAlgn="auto">
              <a:spcAft>
                <a:spcPts val="0"/>
              </a:spcAft>
              <a:buFont typeface="Arial" pitchFamily="34" charset="0"/>
              <a:buNone/>
              <a:defRPr/>
            </a:pPr>
            <a:r>
              <a:rPr lang="ru-RU" b="1" dirty="0">
                <a:solidFill>
                  <a:schemeClr val="tx1"/>
                </a:solidFill>
              </a:rPr>
              <a:t>(«Медный всадник»)</a:t>
            </a:r>
          </a:p>
          <a:p>
            <a:pPr fontAlgn="auto">
              <a:spcAft>
                <a:spcPts val="0"/>
              </a:spcAft>
              <a:buFont typeface="Arial" pitchFamily="34" charset="0"/>
              <a:buNone/>
              <a:defRPr/>
            </a:pPr>
            <a:endParaRPr lang="ru-RU" b="1"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54274" name="Подзаголовок 2"/>
          <p:cNvSpPr>
            <a:spLocks noGrp="1"/>
          </p:cNvSpPr>
          <p:nvPr>
            <p:ph type="subTitle" idx="1"/>
          </p:nvPr>
        </p:nvSpPr>
        <p:spPr>
          <a:xfrm>
            <a:off x="323850" y="549275"/>
            <a:ext cx="8424863" cy="5975350"/>
          </a:xfrm>
        </p:spPr>
        <p:txBody>
          <a:bodyPr/>
          <a:lstStyle/>
          <a:p>
            <a:r>
              <a:rPr lang="ru-RU" b="1" i="1" smtClean="0">
                <a:solidFill>
                  <a:schemeClr val="tx1"/>
                </a:solidFill>
              </a:rPr>
              <a:t>Учёность, политика, философия ещё по-русски не изъяснялись – метафизического языка у нас вовсе не существует.</a:t>
            </a:r>
          </a:p>
          <a:p>
            <a:endParaRPr lang="ru-RU" sz="800" b="1" i="1" smtClean="0">
              <a:solidFill>
                <a:schemeClr val="tx1"/>
              </a:solidFill>
            </a:endParaRPr>
          </a:p>
          <a:p>
            <a:r>
              <a:rPr lang="ru-RU" b="1" i="1" smtClean="0">
                <a:solidFill>
                  <a:schemeClr val="tx1"/>
                </a:solidFill>
              </a:rPr>
              <a:t>Когда-нибудь должно же вслух сказать, что русский метафизический язык находится у нас еще в диком состоянии. Дай бог ему когда-нибудь образоваться наподобие французского (ясного, точного языка прозы – т. е. языка мыслей).</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56322" name="Подзаголовок 2"/>
          <p:cNvSpPr>
            <a:spLocks noGrp="1"/>
          </p:cNvSpPr>
          <p:nvPr>
            <p:ph type="subTitle" idx="1"/>
          </p:nvPr>
        </p:nvSpPr>
        <p:spPr>
          <a:xfrm>
            <a:off x="395288" y="476250"/>
            <a:ext cx="8353425" cy="5976938"/>
          </a:xfrm>
        </p:spPr>
        <p:txBody>
          <a:bodyPr/>
          <a:lstStyle/>
          <a:p>
            <a:r>
              <a:rPr lang="ru-RU" b="1" dirty="0" smtClean="0">
                <a:solidFill>
                  <a:schemeClr val="tx1"/>
                </a:solidFill>
              </a:rPr>
              <a:t>Н.В</a:t>
            </a:r>
            <a:r>
              <a:rPr lang="ru-RU" b="1" dirty="0" smtClean="0">
                <a:solidFill>
                  <a:schemeClr val="tx1"/>
                </a:solidFill>
              </a:rPr>
              <a:t>. Гоголь: </a:t>
            </a:r>
            <a:r>
              <a:rPr lang="ru-RU" b="1" i="1" dirty="0" smtClean="0">
                <a:solidFill>
                  <a:schemeClr val="tx1"/>
                </a:solidFill>
              </a:rPr>
              <a:t>Истинная национальность состоит не в описании сарафана, но в самом духе народа. Поэт даже может быть и тогда национален, когда описывает совершенно сторонний мир, но глядит на него глазами своей национальной стихии, глазами своего народа, когда чувствует и говорит так, что соотечественникам его кажется, будто это чувствуют и говорят они сами.</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58370" name="Подзаголовок 2"/>
          <p:cNvSpPr>
            <a:spLocks noGrp="1"/>
          </p:cNvSpPr>
          <p:nvPr>
            <p:ph type="subTitle" idx="1"/>
          </p:nvPr>
        </p:nvSpPr>
        <p:spPr>
          <a:xfrm>
            <a:off x="611188" y="765175"/>
            <a:ext cx="7993062" cy="5976938"/>
          </a:xfrm>
        </p:spPr>
        <p:txBody>
          <a:bodyPr/>
          <a:lstStyle/>
          <a:p>
            <a:r>
              <a:rPr lang="ru-RU" b="1" dirty="0" smtClean="0">
                <a:solidFill>
                  <a:schemeClr val="tx1"/>
                </a:solidFill>
              </a:rPr>
              <a:t>Н.В</a:t>
            </a:r>
            <a:r>
              <a:rPr lang="ru-RU" b="1" dirty="0" smtClean="0">
                <a:solidFill>
                  <a:schemeClr val="tx1"/>
                </a:solidFill>
              </a:rPr>
              <a:t>. Гоголь: </a:t>
            </a:r>
            <a:r>
              <a:rPr lang="ru-RU" b="1" i="1" dirty="0" smtClean="0">
                <a:solidFill>
                  <a:schemeClr val="tx1"/>
                </a:solidFill>
              </a:rPr>
              <a:t>В нём, как будто в лексиконе, заключилось всё богатство, сила и гибкость нашего языка. Он более всех, он далее раздвинул ему границы и более показал всё его пространство… </a:t>
            </a:r>
          </a:p>
          <a:p>
            <a:r>
              <a:rPr lang="ru-RU" b="1" i="1" dirty="0" smtClean="0">
                <a:solidFill>
                  <a:schemeClr val="tx1"/>
                </a:solidFill>
              </a:rPr>
              <a:t>Слов немного, но они так точны, что обозначают всё… Никто из наших поэтов не был ещё так скуп на слова и выражения, как Пушкин</a:t>
            </a:r>
            <a:r>
              <a:rPr lang="ru-RU" b="1" dirty="0" smtClean="0">
                <a:solidFill>
                  <a:schemeClr val="tx1"/>
                </a:solidFill>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288" y="333375"/>
            <a:ext cx="8353425" cy="6335713"/>
          </a:xfrm>
        </p:spPr>
        <p:txBody>
          <a:bodyPr rtlCol="0">
            <a:normAutofit fontScale="85000" lnSpcReduction="20000"/>
          </a:bodyPr>
          <a:lstStyle/>
          <a:p>
            <a:pPr fontAlgn="auto">
              <a:lnSpc>
                <a:spcPct val="120000"/>
              </a:lnSpc>
              <a:spcAft>
                <a:spcPts val="0"/>
              </a:spcAft>
              <a:buFont typeface="Arial" pitchFamily="34" charset="0"/>
              <a:buNone/>
              <a:defRPr/>
            </a:pPr>
            <a:r>
              <a:rPr lang="ru-RU" sz="3300" b="1" dirty="0">
                <a:solidFill>
                  <a:schemeClr val="tx1"/>
                </a:solidFill>
              </a:rPr>
              <a:t>Василий Андреевич Жуковский (</a:t>
            </a:r>
            <a:r>
              <a:rPr lang="ru-RU" sz="3300" b="1" dirty="0" smtClean="0">
                <a:solidFill>
                  <a:schemeClr val="tx1"/>
                </a:solidFill>
              </a:rPr>
              <a:t>1783–1852</a:t>
            </a:r>
            <a:r>
              <a:rPr lang="ru-RU" sz="3300" b="1" dirty="0" smtClean="0">
                <a:solidFill>
                  <a:schemeClr val="tx1"/>
                </a:solidFill>
              </a:rPr>
              <a:t>)</a:t>
            </a:r>
          </a:p>
          <a:p>
            <a:pPr fontAlgn="auto">
              <a:lnSpc>
                <a:spcPct val="120000"/>
              </a:lnSpc>
              <a:spcAft>
                <a:spcPts val="0"/>
              </a:spcAft>
              <a:buFont typeface="Arial" pitchFamily="34" charset="0"/>
              <a:buNone/>
              <a:defRPr/>
            </a:pPr>
            <a:r>
              <a:rPr lang="ru-RU" sz="3300" b="1" dirty="0" smtClean="0">
                <a:solidFill>
                  <a:schemeClr val="tx1"/>
                </a:solidFill>
              </a:rPr>
              <a:t>Песня</a:t>
            </a:r>
            <a:endParaRPr lang="ru-RU" sz="3300" b="1" dirty="0">
              <a:solidFill>
                <a:schemeClr val="tx1"/>
              </a:solidFill>
            </a:endParaRPr>
          </a:p>
          <a:p>
            <a:pPr lvl="2" algn="l" fontAlgn="auto">
              <a:lnSpc>
                <a:spcPct val="120000"/>
              </a:lnSpc>
              <a:spcAft>
                <a:spcPts val="0"/>
              </a:spcAft>
              <a:buFont typeface="Arial" pitchFamily="34" charset="0"/>
              <a:buNone/>
              <a:defRPr/>
            </a:pPr>
            <a:r>
              <a:rPr lang="ru-RU" sz="3300" b="1" dirty="0">
                <a:solidFill>
                  <a:schemeClr val="tx1"/>
                </a:solidFill>
              </a:rPr>
              <a:t>О милый гость, святое Прежде,</a:t>
            </a:r>
          </a:p>
          <a:p>
            <a:pPr lvl="2" algn="l" fontAlgn="auto">
              <a:lnSpc>
                <a:spcPct val="120000"/>
              </a:lnSpc>
              <a:spcAft>
                <a:spcPts val="0"/>
              </a:spcAft>
              <a:buFont typeface="Arial" pitchFamily="34" charset="0"/>
              <a:buNone/>
              <a:defRPr/>
            </a:pPr>
            <a:r>
              <a:rPr lang="ru-RU" sz="3300" b="1" dirty="0">
                <a:solidFill>
                  <a:schemeClr val="tx1"/>
                </a:solidFill>
              </a:rPr>
              <a:t>Зачем в мою теснишься грудь?</a:t>
            </a:r>
          </a:p>
          <a:p>
            <a:pPr lvl="2" algn="l" fontAlgn="auto">
              <a:lnSpc>
                <a:spcPct val="120000"/>
              </a:lnSpc>
              <a:spcAft>
                <a:spcPts val="0"/>
              </a:spcAft>
              <a:buFont typeface="Arial" pitchFamily="34" charset="0"/>
              <a:buNone/>
              <a:defRPr/>
            </a:pPr>
            <a:r>
              <a:rPr lang="ru-RU" sz="3300" b="1" dirty="0">
                <a:solidFill>
                  <a:schemeClr val="tx1"/>
                </a:solidFill>
              </a:rPr>
              <a:t>Могу ль сказать: живи надежде?</a:t>
            </a:r>
          </a:p>
          <a:p>
            <a:pPr lvl="2" algn="l" fontAlgn="auto">
              <a:lnSpc>
                <a:spcPct val="120000"/>
              </a:lnSpc>
              <a:spcAft>
                <a:spcPts val="0"/>
              </a:spcAft>
              <a:buFont typeface="Arial" pitchFamily="34" charset="0"/>
              <a:buNone/>
              <a:defRPr/>
            </a:pPr>
            <a:r>
              <a:rPr lang="ru-RU" sz="3300" b="1" dirty="0">
                <a:solidFill>
                  <a:schemeClr val="tx1"/>
                </a:solidFill>
              </a:rPr>
              <a:t>Скажу ль тому, что было: будь?</a:t>
            </a:r>
          </a:p>
          <a:p>
            <a:pPr fontAlgn="auto">
              <a:lnSpc>
                <a:spcPct val="120000"/>
              </a:lnSpc>
              <a:spcAft>
                <a:spcPts val="0"/>
              </a:spcAft>
              <a:buFont typeface="Arial" pitchFamily="34" charset="0"/>
              <a:buNone/>
              <a:defRPr/>
            </a:pPr>
            <a:endParaRPr lang="ru-RU" sz="3300" b="1" dirty="0" smtClean="0">
              <a:solidFill>
                <a:schemeClr val="tx1"/>
              </a:solidFill>
            </a:endParaRPr>
          </a:p>
          <a:p>
            <a:pPr fontAlgn="auto">
              <a:lnSpc>
                <a:spcPct val="120000"/>
              </a:lnSpc>
              <a:spcAft>
                <a:spcPts val="0"/>
              </a:spcAft>
              <a:buFont typeface="Arial" pitchFamily="34" charset="0"/>
              <a:buNone/>
              <a:defRPr/>
            </a:pPr>
            <a:r>
              <a:rPr lang="ru-RU" sz="3300" b="1" dirty="0" smtClean="0">
                <a:solidFill>
                  <a:schemeClr val="tx1"/>
                </a:solidFill>
              </a:rPr>
              <a:t>Весеннее чувство</a:t>
            </a:r>
            <a:endParaRPr lang="ru-RU" sz="3300" b="1" dirty="0">
              <a:solidFill>
                <a:schemeClr val="tx1"/>
              </a:solidFill>
            </a:endParaRPr>
          </a:p>
          <a:p>
            <a:pPr lvl="3" algn="l" fontAlgn="auto">
              <a:lnSpc>
                <a:spcPct val="120000"/>
              </a:lnSpc>
              <a:spcAft>
                <a:spcPts val="0"/>
              </a:spcAft>
              <a:buFont typeface="Arial" pitchFamily="34" charset="0"/>
              <a:buNone/>
              <a:defRPr/>
            </a:pPr>
            <a:r>
              <a:rPr lang="ru-RU" sz="3300" b="1" dirty="0">
                <a:solidFill>
                  <a:schemeClr val="tx1"/>
                </a:solidFill>
              </a:rPr>
              <a:t>Легкий, легкий ветерок,</a:t>
            </a:r>
          </a:p>
          <a:p>
            <a:pPr lvl="3" algn="l" fontAlgn="auto">
              <a:lnSpc>
                <a:spcPct val="120000"/>
              </a:lnSpc>
              <a:spcAft>
                <a:spcPts val="0"/>
              </a:spcAft>
              <a:buFont typeface="Arial" pitchFamily="34" charset="0"/>
              <a:buNone/>
              <a:defRPr/>
            </a:pPr>
            <a:r>
              <a:rPr lang="ru-RU" sz="3300" b="1" dirty="0">
                <a:solidFill>
                  <a:schemeClr val="tx1"/>
                </a:solidFill>
              </a:rPr>
              <a:t>Что так сладко, тихо веешь?</a:t>
            </a:r>
          </a:p>
          <a:p>
            <a:pPr lvl="3" algn="l" fontAlgn="auto">
              <a:lnSpc>
                <a:spcPct val="120000"/>
              </a:lnSpc>
              <a:spcAft>
                <a:spcPts val="0"/>
              </a:spcAft>
              <a:buFont typeface="Arial" pitchFamily="34" charset="0"/>
              <a:buNone/>
              <a:defRPr/>
            </a:pPr>
            <a:r>
              <a:rPr lang="ru-RU" sz="3300" b="1" dirty="0">
                <a:solidFill>
                  <a:schemeClr val="tx1"/>
                </a:solidFill>
              </a:rPr>
              <a:t>Что играешь, что светлеешь,</a:t>
            </a:r>
          </a:p>
          <a:p>
            <a:pPr lvl="3" algn="l" fontAlgn="auto">
              <a:lnSpc>
                <a:spcPct val="120000"/>
              </a:lnSpc>
              <a:spcAft>
                <a:spcPts val="0"/>
              </a:spcAft>
              <a:buFont typeface="Arial" pitchFamily="34" charset="0"/>
              <a:buNone/>
              <a:defRPr/>
            </a:pPr>
            <a:r>
              <a:rPr lang="ru-RU" sz="3300" b="1" dirty="0">
                <a:solidFill>
                  <a:schemeClr val="tx1"/>
                </a:solidFill>
              </a:rPr>
              <a:t>Очарованный поток?</a:t>
            </a:r>
          </a:p>
          <a:p>
            <a:pPr fontAlgn="auto">
              <a:lnSpc>
                <a:spcPct val="120000"/>
              </a:lnSpc>
              <a:spcAft>
                <a:spcPts val="0"/>
              </a:spcAft>
              <a:buFont typeface="Arial" pitchFamily="34" charset="0"/>
              <a:buNone/>
              <a:defRPr/>
            </a:pPr>
            <a:endParaRPr lang="ru-RU" sz="3400"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19458" name="Подзаголовок 2"/>
          <p:cNvSpPr>
            <a:spLocks noGrp="1"/>
          </p:cNvSpPr>
          <p:nvPr>
            <p:ph type="subTitle" idx="1"/>
          </p:nvPr>
        </p:nvSpPr>
        <p:spPr>
          <a:xfrm>
            <a:off x="250825" y="404813"/>
            <a:ext cx="8893175" cy="6119812"/>
          </a:xfrm>
        </p:spPr>
        <p:txBody>
          <a:bodyPr/>
          <a:lstStyle/>
          <a:p>
            <a:r>
              <a:rPr lang="ru-RU" sz="2800" b="1" dirty="0" smtClean="0">
                <a:solidFill>
                  <a:schemeClr val="tx1"/>
                </a:solidFill>
              </a:rPr>
              <a:t>Константин Николаевич Батюшков </a:t>
            </a:r>
          </a:p>
          <a:p>
            <a:r>
              <a:rPr lang="ru-RU" sz="2800" b="1" dirty="0" smtClean="0">
                <a:solidFill>
                  <a:schemeClr val="tx1"/>
                </a:solidFill>
              </a:rPr>
              <a:t>(</a:t>
            </a:r>
            <a:r>
              <a:rPr lang="ru-RU" sz="2800" b="1" dirty="0" smtClean="0">
                <a:solidFill>
                  <a:schemeClr val="tx1"/>
                </a:solidFill>
              </a:rPr>
              <a:t>1787–1855</a:t>
            </a:r>
            <a:r>
              <a:rPr lang="ru-RU" sz="2800" b="1" dirty="0" smtClean="0">
                <a:solidFill>
                  <a:schemeClr val="tx1"/>
                </a:solidFill>
              </a:rPr>
              <a:t>)</a:t>
            </a:r>
          </a:p>
          <a:p>
            <a:endParaRPr lang="ru-RU" sz="800" b="1" dirty="0" smtClean="0">
              <a:solidFill>
                <a:schemeClr val="tx1"/>
              </a:solidFill>
            </a:endParaRPr>
          </a:p>
          <a:p>
            <a:r>
              <a:rPr lang="ru-RU" sz="2800" b="1" dirty="0" smtClean="0">
                <a:solidFill>
                  <a:schemeClr val="tx1"/>
                </a:solidFill>
              </a:rPr>
              <a:t>К Никите </a:t>
            </a:r>
          </a:p>
          <a:p>
            <a:r>
              <a:rPr lang="ru-RU" sz="2800" b="1" i="1" dirty="0" smtClean="0">
                <a:solidFill>
                  <a:schemeClr val="tx1"/>
                </a:solidFill>
              </a:rPr>
              <a:t>Как сладко слышать у шатра</a:t>
            </a:r>
            <a:endParaRPr lang="ru-RU" sz="2800" b="1" dirty="0" smtClean="0">
              <a:solidFill>
                <a:schemeClr val="tx1"/>
              </a:solidFill>
            </a:endParaRPr>
          </a:p>
          <a:p>
            <a:r>
              <a:rPr lang="ru-RU" sz="2800" b="1" i="1" dirty="0" smtClean="0">
                <a:solidFill>
                  <a:schemeClr val="tx1"/>
                </a:solidFill>
              </a:rPr>
              <a:t>Вечерней пушки гул далекий</a:t>
            </a:r>
            <a:endParaRPr lang="ru-RU" sz="2800" b="1" dirty="0" smtClean="0">
              <a:solidFill>
                <a:schemeClr val="tx1"/>
              </a:solidFill>
            </a:endParaRPr>
          </a:p>
          <a:p>
            <a:r>
              <a:rPr lang="ru-RU" sz="2800" b="1" i="1" dirty="0" smtClean="0">
                <a:solidFill>
                  <a:schemeClr val="tx1"/>
                </a:solidFill>
              </a:rPr>
              <a:t>И погрузиться до утра</a:t>
            </a:r>
            <a:endParaRPr lang="ru-RU" sz="2800" b="1" dirty="0" smtClean="0">
              <a:solidFill>
                <a:schemeClr val="tx1"/>
              </a:solidFill>
            </a:endParaRPr>
          </a:p>
          <a:p>
            <a:r>
              <a:rPr lang="ru-RU" sz="2800" b="1" i="1" dirty="0" smtClean="0">
                <a:solidFill>
                  <a:schemeClr val="tx1"/>
                </a:solidFill>
              </a:rPr>
              <a:t>Под теплой буркой в сон глубокий…</a:t>
            </a:r>
            <a:endParaRPr lang="ru-RU" sz="2800" b="1" dirty="0" smtClean="0">
              <a:solidFill>
                <a:schemeClr val="tx1"/>
              </a:solidFill>
            </a:endParaRPr>
          </a:p>
          <a:p>
            <a:r>
              <a:rPr lang="ru-RU" sz="2800" b="1" i="1" dirty="0" smtClean="0">
                <a:solidFill>
                  <a:schemeClr val="tx1"/>
                </a:solidFill>
              </a:rPr>
              <a:t>Как весело перед строями </a:t>
            </a:r>
            <a:endParaRPr lang="ru-RU" sz="2800" b="1" dirty="0" smtClean="0">
              <a:solidFill>
                <a:schemeClr val="tx1"/>
              </a:solidFill>
            </a:endParaRPr>
          </a:p>
          <a:p>
            <a:r>
              <a:rPr lang="ru-RU" sz="2800" b="1" i="1" dirty="0" smtClean="0">
                <a:solidFill>
                  <a:schemeClr val="tx1"/>
                </a:solidFill>
              </a:rPr>
              <a:t>Летать на ухарском коне</a:t>
            </a:r>
            <a:endParaRPr lang="ru-RU" sz="2800" b="1" dirty="0" smtClean="0">
              <a:solidFill>
                <a:schemeClr val="tx1"/>
              </a:solidFill>
            </a:endParaRPr>
          </a:p>
          <a:p>
            <a:r>
              <a:rPr lang="ru-RU" sz="2800" b="1" i="1" dirty="0" smtClean="0">
                <a:solidFill>
                  <a:schemeClr val="tx1"/>
                </a:solidFill>
              </a:rPr>
              <a:t>И с первыми, в дыму, в огне,</a:t>
            </a:r>
            <a:endParaRPr lang="ru-RU" sz="2800" b="1" dirty="0" smtClean="0">
              <a:solidFill>
                <a:schemeClr val="tx1"/>
              </a:solidFill>
            </a:endParaRPr>
          </a:p>
          <a:p>
            <a:r>
              <a:rPr lang="ru-RU" sz="2800" b="1" i="1" dirty="0" smtClean="0">
                <a:solidFill>
                  <a:schemeClr val="tx1"/>
                </a:solidFill>
              </a:rPr>
              <a:t>Ударить с криком за врагами!</a:t>
            </a:r>
            <a:endParaRPr lang="ru-RU" sz="2800" b="1" dirty="0" smtClean="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1506" name="Подзаголовок 2"/>
          <p:cNvSpPr>
            <a:spLocks noGrp="1"/>
          </p:cNvSpPr>
          <p:nvPr>
            <p:ph type="subTitle" idx="1"/>
          </p:nvPr>
        </p:nvSpPr>
        <p:spPr>
          <a:xfrm>
            <a:off x="179388" y="476250"/>
            <a:ext cx="8713787" cy="6192838"/>
          </a:xfrm>
        </p:spPr>
        <p:txBody>
          <a:bodyPr/>
          <a:lstStyle/>
          <a:p>
            <a:pPr>
              <a:lnSpc>
                <a:spcPct val="120000"/>
              </a:lnSpc>
            </a:pPr>
            <a:r>
              <a:rPr lang="ru-RU" sz="2800" b="1" smtClean="0">
                <a:solidFill>
                  <a:schemeClr val="tx1"/>
                </a:solidFill>
              </a:rPr>
              <a:t>Иван Андреевич Крылов (1769–1844)</a:t>
            </a:r>
          </a:p>
          <a:p>
            <a:pPr>
              <a:lnSpc>
                <a:spcPct val="120000"/>
              </a:lnSpc>
            </a:pPr>
            <a:endParaRPr lang="ru-RU" sz="2800" b="1" smtClean="0">
              <a:solidFill>
                <a:schemeClr val="tx1"/>
              </a:solidFill>
            </a:endParaRPr>
          </a:p>
          <a:p>
            <a:pPr>
              <a:lnSpc>
                <a:spcPct val="120000"/>
              </a:lnSpc>
            </a:pPr>
            <a:r>
              <a:rPr lang="ru-RU" sz="2800" b="1" smtClean="0">
                <a:solidFill>
                  <a:schemeClr val="tx1"/>
                </a:solidFill>
              </a:rPr>
              <a:t>Лягушка и вол</a:t>
            </a:r>
          </a:p>
          <a:p>
            <a:pPr>
              <a:lnSpc>
                <a:spcPct val="120000"/>
              </a:lnSpc>
            </a:pPr>
            <a:r>
              <a:rPr lang="ru-RU" sz="2800" b="1" smtClean="0">
                <a:solidFill>
                  <a:schemeClr val="tx1"/>
                </a:solidFill>
              </a:rPr>
              <a:t>– Смотри-ка, квакушка, что буду ль я с него? – </a:t>
            </a:r>
          </a:p>
          <a:p>
            <a:pPr>
              <a:lnSpc>
                <a:spcPct val="120000"/>
              </a:lnSpc>
            </a:pPr>
            <a:r>
              <a:rPr lang="ru-RU" sz="2800" b="1" smtClean="0">
                <a:solidFill>
                  <a:schemeClr val="tx1"/>
                </a:solidFill>
              </a:rPr>
              <a:t>Подруге говорит. – </a:t>
            </a:r>
          </a:p>
          <a:p>
            <a:pPr>
              <a:lnSpc>
                <a:spcPct val="120000"/>
              </a:lnSpc>
            </a:pPr>
            <a:r>
              <a:rPr lang="ru-RU" sz="2800" b="1" smtClean="0">
                <a:solidFill>
                  <a:schemeClr val="tx1"/>
                </a:solidFill>
              </a:rPr>
              <a:t>Нет, кумушка, далеко! – </a:t>
            </a:r>
          </a:p>
          <a:p>
            <a:pPr>
              <a:lnSpc>
                <a:spcPct val="120000"/>
              </a:lnSpc>
            </a:pPr>
            <a:r>
              <a:rPr lang="ru-RU" sz="2800" b="1" smtClean="0">
                <a:solidFill>
                  <a:schemeClr val="tx1"/>
                </a:solidFill>
              </a:rPr>
              <a:t>Гляди же, как теперь раздуюсь я широко. </a:t>
            </a:r>
          </a:p>
          <a:p>
            <a:pPr>
              <a:lnSpc>
                <a:spcPct val="120000"/>
              </a:lnSpc>
            </a:pPr>
            <a:r>
              <a:rPr lang="ru-RU" sz="2800" b="1" smtClean="0">
                <a:solidFill>
                  <a:schemeClr val="tx1"/>
                </a:solidFill>
              </a:rPr>
              <a:t>Ну, каково? Пополнилась ли я? – </a:t>
            </a:r>
          </a:p>
          <a:p>
            <a:pPr>
              <a:lnSpc>
                <a:spcPct val="120000"/>
              </a:lnSpc>
            </a:pPr>
            <a:r>
              <a:rPr lang="ru-RU" sz="2800" b="1" smtClean="0">
                <a:solidFill>
                  <a:schemeClr val="tx1"/>
                </a:solidFill>
              </a:rPr>
              <a:t>Почти что ничего. – </a:t>
            </a:r>
          </a:p>
          <a:p>
            <a:pPr>
              <a:lnSpc>
                <a:spcPct val="120000"/>
              </a:lnSpc>
            </a:pPr>
            <a:r>
              <a:rPr lang="ru-RU" sz="2800" b="1" smtClean="0">
                <a:solidFill>
                  <a:schemeClr val="tx1"/>
                </a:solidFill>
              </a:rPr>
              <a:t>Ну, как теперь? – Все то ж.</a:t>
            </a:r>
          </a:p>
          <a:p>
            <a:pPr>
              <a:lnSpc>
                <a:spcPct val="120000"/>
              </a:lnSpc>
            </a:pPr>
            <a:endParaRPr lang="ru-RU" sz="2800" b="1" smtClean="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3554" name="Прямоугольник 2"/>
          <p:cNvSpPr>
            <a:spLocks noChangeArrowheads="1"/>
          </p:cNvSpPr>
          <p:nvPr/>
        </p:nvSpPr>
        <p:spPr bwMode="auto">
          <a:xfrm>
            <a:off x="539750" y="1157288"/>
            <a:ext cx="8208963" cy="4555093"/>
          </a:xfrm>
          <a:prstGeom prst="rect">
            <a:avLst/>
          </a:prstGeom>
          <a:noFill/>
          <a:ln w="9525">
            <a:noFill/>
            <a:miter lim="800000"/>
            <a:headEnd/>
            <a:tailEnd/>
          </a:ln>
        </p:spPr>
        <p:txBody>
          <a:bodyPr>
            <a:spAutoFit/>
          </a:bodyPr>
          <a:lstStyle/>
          <a:p>
            <a:pPr algn="ctr"/>
            <a:r>
              <a:rPr lang="ru-RU" sz="3400" b="1" dirty="0"/>
              <a:t>Крылатые выражения:</a:t>
            </a:r>
          </a:p>
          <a:p>
            <a:pPr algn="ctr"/>
            <a:r>
              <a:rPr lang="ru-RU" sz="3200" b="1" i="1" dirty="0"/>
              <a:t>Ай, моська, знать она сильна, что лает на слона; </a:t>
            </a:r>
          </a:p>
          <a:p>
            <a:pPr algn="ctr"/>
            <a:r>
              <a:rPr lang="ru-RU" sz="3200" b="1" i="1" dirty="0"/>
              <a:t>как белка в колесе; </a:t>
            </a:r>
          </a:p>
          <a:p>
            <a:pPr algn="ctr"/>
            <a:r>
              <a:rPr lang="ru-RU" sz="3200" b="1" i="1" dirty="0"/>
              <a:t>слона-то я и не приметил; услужливый </a:t>
            </a:r>
            <a:r>
              <a:rPr lang="ru-RU" sz="3200" b="1" i="1" dirty="0" err="1"/>
              <a:t>дурак</a:t>
            </a:r>
            <a:r>
              <a:rPr lang="ru-RU" sz="3200" b="1" i="1" dirty="0"/>
              <a:t> опаснее </a:t>
            </a:r>
            <a:r>
              <a:rPr lang="ru-RU" sz="3200" b="1" i="1" dirty="0" smtClean="0"/>
              <a:t>врага; </a:t>
            </a:r>
            <a:endParaRPr lang="ru-RU" sz="3200" b="1" i="1" dirty="0"/>
          </a:p>
          <a:p>
            <a:pPr algn="ctr"/>
            <a:r>
              <a:rPr lang="ru-RU" sz="3200" b="1" i="1" dirty="0"/>
              <a:t>а Васька слушает да </a:t>
            </a:r>
            <a:r>
              <a:rPr lang="ru-RU" sz="3200" b="1" i="1" dirty="0" smtClean="0"/>
              <a:t>ест;</a:t>
            </a:r>
          </a:p>
          <a:p>
            <a:pPr algn="ctr"/>
            <a:r>
              <a:rPr lang="ru-RU" sz="3200" b="1" i="1" dirty="0" smtClean="0"/>
              <a:t>Демьянова уха;</a:t>
            </a:r>
          </a:p>
          <a:p>
            <a:pPr algn="ctr"/>
            <a:r>
              <a:rPr lang="ru-RU" sz="3200" b="1" i="1" dirty="0" smtClean="0"/>
              <a:t>а ларчик просто открывался</a:t>
            </a:r>
            <a:endParaRPr lang="fr-FR" sz="3200"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5602" name="Прямоугольник 3"/>
          <p:cNvSpPr>
            <a:spLocks noChangeArrowheads="1"/>
          </p:cNvSpPr>
          <p:nvPr/>
        </p:nvSpPr>
        <p:spPr bwMode="auto">
          <a:xfrm>
            <a:off x="468313" y="665163"/>
            <a:ext cx="8280400" cy="5140325"/>
          </a:xfrm>
          <a:prstGeom prst="rect">
            <a:avLst/>
          </a:prstGeom>
          <a:noFill/>
          <a:ln w="9525">
            <a:noFill/>
            <a:miter lim="800000"/>
            <a:headEnd/>
            <a:tailEnd/>
          </a:ln>
        </p:spPr>
        <p:txBody>
          <a:bodyPr>
            <a:spAutoFit/>
          </a:bodyPr>
          <a:lstStyle/>
          <a:p>
            <a:pPr algn="ctr"/>
            <a:r>
              <a:rPr lang="ru-RU" sz="3400" b="1" dirty="0"/>
              <a:t>Александр Сергеевич Грибоедов  (1790 или </a:t>
            </a:r>
            <a:r>
              <a:rPr lang="ru-RU" sz="3400" b="1" dirty="0" smtClean="0"/>
              <a:t>1795–1829</a:t>
            </a:r>
            <a:r>
              <a:rPr lang="ru-RU" sz="3400" b="1" dirty="0"/>
              <a:t>)</a:t>
            </a:r>
          </a:p>
          <a:p>
            <a:pPr algn="ctr"/>
            <a:endParaRPr lang="ru-RU" sz="3400" b="1" dirty="0"/>
          </a:p>
          <a:p>
            <a:pPr algn="ctr"/>
            <a:r>
              <a:rPr lang="ru-RU" sz="3400" b="1" dirty="0"/>
              <a:t>Крылатые выражения:</a:t>
            </a:r>
          </a:p>
          <a:p>
            <a:pPr algn="ctr"/>
            <a:r>
              <a:rPr lang="ru-RU" sz="3200" b="1" i="1" dirty="0"/>
              <a:t>Злые языки страшнее пистолета,</a:t>
            </a:r>
          </a:p>
          <a:p>
            <a:pPr algn="ctr"/>
            <a:r>
              <a:rPr lang="ru-RU" sz="3200" b="1" i="1" dirty="0"/>
              <a:t>счастливые часов не наблюдают,</a:t>
            </a:r>
          </a:p>
          <a:p>
            <a:pPr algn="ctr"/>
            <a:r>
              <a:rPr lang="ru-RU" sz="3200" b="1" i="1" dirty="0"/>
              <a:t>Свежо предание, а верится с трудом,</a:t>
            </a:r>
          </a:p>
          <a:p>
            <a:pPr algn="ctr"/>
            <a:r>
              <a:rPr lang="ru-RU" sz="3200" b="1" i="1" dirty="0"/>
              <a:t>и дым отечества нам сладок и приятен,</a:t>
            </a:r>
          </a:p>
          <a:p>
            <a:pPr algn="ctr"/>
            <a:r>
              <a:rPr lang="ru-RU" sz="3200" b="1" i="1" dirty="0"/>
              <a:t>а судьи кто?</a:t>
            </a:r>
            <a:endParaRPr lang="ru-RU" sz="3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7650" name="Прямоугольник 3"/>
          <p:cNvSpPr>
            <a:spLocks noChangeArrowheads="1"/>
          </p:cNvSpPr>
          <p:nvPr/>
        </p:nvSpPr>
        <p:spPr bwMode="auto">
          <a:xfrm>
            <a:off x="684213" y="1196975"/>
            <a:ext cx="7920037" cy="3538538"/>
          </a:xfrm>
          <a:prstGeom prst="rect">
            <a:avLst/>
          </a:prstGeom>
          <a:noFill/>
          <a:ln w="9525">
            <a:noFill/>
            <a:miter lim="800000"/>
            <a:headEnd/>
            <a:tailEnd/>
          </a:ln>
        </p:spPr>
        <p:txBody>
          <a:bodyPr>
            <a:spAutoFit/>
          </a:bodyPr>
          <a:lstStyle/>
          <a:p>
            <a:pPr algn="ctr"/>
            <a:r>
              <a:rPr lang="ru-RU" sz="3200" b="1" i="1" dirty="0"/>
              <a:t>Пушкину одному пришлось исполнить две работы, в других странах разделённые целыми столетиями, и больше, а именно: установить язык и создать литературу.</a:t>
            </a:r>
          </a:p>
          <a:p>
            <a:pPr algn="r"/>
            <a:r>
              <a:rPr lang="ru-RU" sz="3200" b="1" dirty="0" smtClean="0"/>
              <a:t>И.С</a:t>
            </a:r>
            <a:r>
              <a:rPr lang="ru-RU" sz="3200" b="1" dirty="0"/>
              <a:t>. Тургенев</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9698" name="Прямоугольник 2"/>
          <p:cNvSpPr>
            <a:spLocks noChangeArrowheads="1"/>
          </p:cNvSpPr>
          <p:nvPr/>
        </p:nvSpPr>
        <p:spPr bwMode="auto">
          <a:xfrm>
            <a:off x="611188" y="692150"/>
            <a:ext cx="8137525" cy="5510213"/>
          </a:xfrm>
          <a:prstGeom prst="rect">
            <a:avLst/>
          </a:prstGeom>
          <a:noFill/>
          <a:ln w="9525">
            <a:noFill/>
            <a:miter lim="800000"/>
            <a:headEnd/>
            <a:tailEnd/>
          </a:ln>
        </p:spPr>
        <p:txBody>
          <a:bodyPr>
            <a:spAutoFit/>
          </a:bodyPr>
          <a:lstStyle/>
          <a:p>
            <a:pPr algn="ctr"/>
            <a:r>
              <a:rPr lang="ru-RU" sz="3200" b="1" dirty="0"/>
              <a:t>А.С. Пушкин – противник </a:t>
            </a:r>
            <a:r>
              <a:rPr lang="ru-RU" sz="3200" b="1" dirty="0" smtClean="0"/>
              <a:t>«искусства</a:t>
            </a:r>
            <a:r>
              <a:rPr lang="ru-RU" sz="3200" b="1" dirty="0"/>
              <a:t>, ограниченного кругом языка условленного, избранного», но и консервативного национализма </a:t>
            </a:r>
            <a:r>
              <a:rPr lang="ru-RU" sz="3200" b="1" dirty="0" err="1"/>
              <a:t>шишковцев</a:t>
            </a:r>
            <a:r>
              <a:rPr lang="ru-RU" sz="3200" b="1" dirty="0"/>
              <a:t>.</a:t>
            </a:r>
          </a:p>
          <a:p>
            <a:pPr algn="ctr"/>
            <a:endParaRPr lang="ru-RU" sz="3200" b="1" i="1" dirty="0"/>
          </a:p>
          <a:p>
            <a:pPr algn="ctr"/>
            <a:r>
              <a:rPr lang="ru-RU" sz="3200" b="1" i="1" dirty="0"/>
              <a:t>Истинный вкус состоит не в безотчетном отвержении такого-то слова, такого-то оборота, но в </a:t>
            </a:r>
            <a:r>
              <a:rPr lang="ru-RU" sz="3200" b="1" i="1" u="sng" dirty="0"/>
              <a:t>чувстве соразмерности и сообразности</a:t>
            </a:r>
            <a:r>
              <a:rPr lang="ru-RU" sz="3200" b="1" i="1" dirty="0"/>
              <a:t>.</a:t>
            </a:r>
          </a:p>
        </p:txBody>
      </p:sp>
    </p:spTree>
  </p:cSld>
  <p:clrMapOvr>
    <a:masterClrMapping/>
  </p:clrMapOvr>
</p:sld>
</file>

<file path=ppt/theme/theme1.xml><?xml version="1.0" encoding="utf-8"?>
<a:theme xmlns:a="http://schemas.openxmlformats.org/drawingml/2006/main" name="Тема Office">
  <a:themeElements>
    <a:clrScheme name="Другая 2">
      <a:dk1>
        <a:sysClr val="windowText" lastClr="000000"/>
      </a:dk1>
      <a:lt1>
        <a:sysClr val="window" lastClr="FFFFFF"/>
      </a:lt1>
      <a:dk2>
        <a:srgbClr val="1F497D"/>
      </a:dk2>
      <a:lt2>
        <a:srgbClr val="494429"/>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14599</TotalTime>
  <Words>1245</Words>
  <Application>Microsoft Office PowerPoint</Application>
  <PresentationFormat>Экран (4:3)</PresentationFormat>
  <Paragraphs>152</Paragraphs>
  <Slides>23</Slides>
  <Notes>22</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А.С. Пушкин – основоположник современного русского литературного языка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Организация</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русского литературного языка как раздел языкознания</dc:title>
  <dc:creator>Пользователь</dc:creator>
  <cp:lastModifiedBy>Lenovo</cp:lastModifiedBy>
  <cp:revision>256</cp:revision>
  <dcterms:created xsi:type="dcterms:W3CDTF">2013-02-14T12:16:36Z</dcterms:created>
  <dcterms:modified xsi:type="dcterms:W3CDTF">2016-05-07T08:02:57Z</dcterms:modified>
</cp:coreProperties>
</file>