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37"/>
  </p:notesMasterIdLst>
  <p:sldIdLst>
    <p:sldId id="256" r:id="rId2"/>
    <p:sldId id="274" r:id="rId3"/>
    <p:sldId id="367" r:id="rId4"/>
    <p:sldId id="368" r:id="rId5"/>
    <p:sldId id="260" r:id="rId6"/>
    <p:sldId id="363" r:id="rId7"/>
    <p:sldId id="359" r:id="rId8"/>
    <p:sldId id="297" r:id="rId9"/>
    <p:sldId id="365" r:id="rId10"/>
    <p:sldId id="366" r:id="rId11"/>
    <p:sldId id="293" r:id="rId12"/>
    <p:sldId id="313" r:id="rId13"/>
    <p:sldId id="299" r:id="rId14"/>
    <p:sldId id="294" r:id="rId15"/>
    <p:sldId id="364" r:id="rId16"/>
    <p:sldId id="298" r:id="rId17"/>
    <p:sldId id="275" r:id="rId18"/>
    <p:sldId id="338" r:id="rId19"/>
    <p:sldId id="358" r:id="rId20"/>
    <p:sldId id="333" r:id="rId21"/>
    <p:sldId id="334" r:id="rId22"/>
    <p:sldId id="335" r:id="rId23"/>
    <p:sldId id="336" r:id="rId24"/>
    <p:sldId id="337" r:id="rId25"/>
    <p:sldId id="339" r:id="rId26"/>
    <p:sldId id="369" r:id="rId27"/>
    <p:sldId id="340" r:id="rId28"/>
    <p:sldId id="357" r:id="rId29"/>
    <p:sldId id="341" r:id="rId30"/>
    <p:sldId id="342" r:id="rId31"/>
    <p:sldId id="362" r:id="rId32"/>
    <p:sldId id="343" r:id="rId33"/>
    <p:sldId id="344" r:id="rId34"/>
    <p:sldId id="360" r:id="rId35"/>
    <p:sldId id="361"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73C4C-2DEF-4E70-9589-8EABD42DA955}" type="datetimeFigureOut">
              <a:rPr lang="ru-RU" smtClean="0"/>
              <a:pPr/>
              <a:t>19.10.2016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653B7C-D16F-40CE-90A1-F1403FA6B314}" type="slidenum">
              <a:rPr lang="ru-RU" smtClean="0"/>
              <a:pPr/>
              <a:t>‹#›</a:t>
            </a:fld>
            <a:endParaRPr lang="ru-RU"/>
          </a:p>
        </p:txBody>
      </p:sp>
    </p:spTree>
    <p:extLst>
      <p:ext uri="{BB962C8B-B14F-4D97-AF65-F5344CB8AC3E}">
        <p14:creationId xmlns:p14="http://schemas.microsoft.com/office/powerpoint/2010/main" val="102658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11</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12</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13</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14</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15</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16</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17</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18</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19</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20</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21</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22</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23</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24</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25</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26</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27</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28</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29</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30</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4</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31</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32</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33</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34</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35</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5</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6</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7</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8</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9</a:t>
            </a:fld>
            <a:endParaRPr lang="ru-RU"/>
          </a:p>
        </p:txBody>
      </p:sp>
    </p:spTree>
    <p:extLst>
      <p:ext uri="{BB962C8B-B14F-4D97-AF65-F5344CB8AC3E}">
        <p14:creationId xmlns:p14="http://schemas.microsoft.com/office/powerpoint/2010/main" val="1116713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653B7C-D16F-40CE-90A1-F1403FA6B314}" type="slidenum">
              <a:rPr lang="ru-RU" smtClean="0"/>
              <a:pPr/>
              <a:t>10</a:t>
            </a:fld>
            <a:endParaRPr lang="ru-RU"/>
          </a:p>
        </p:txBody>
      </p:sp>
    </p:spTree>
    <p:extLst>
      <p:ext uri="{BB962C8B-B14F-4D97-AF65-F5344CB8AC3E}">
        <p14:creationId xmlns:p14="http://schemas.microsoft.com/office/powerpoint/2010/main" val="111671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405897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101564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416060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366285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420194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259190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2460524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358737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188118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326609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212694-7076-43E2-BA40-DF599BB6D4CE}" type="datetimeFigureOut">
              <a:rPr lang="ru-RU" smtClean="0"/>
              <a:pPr/>
              <a:t>19.10.2016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9CB552-100B-47A0-8A98-B874F5F10716}" type="slidenum">
              <a:rPr lang="ru-RU" smtClean="0"/>
              <a:pPr/>
              <a:t>‹#›</a:t>
            </a:fld>
            <a:endParaRPr lang="ru-RU"/>
          </a:p>
        </p:txBody>
      </p:sp>
    </p:spTree>
    <p:extLst>
      <p:ext uri="{BB962C8B-B14F-4D97-AF65-F5344CB8AC3E}">
        <p14:creationId xmlns:p14="http://schemas.microsoft.com/office/powerpoint/2010/main" val="339602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12694-7076-43E2-BA40-DF599BB6D4CE}" type="datetimeFigureOut">
              <a:rPr lang="ru-RU" smtClean="0"/>
              <a:pPr/>
              <a:t>19.10.2016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CB552-100B-47A0-8A98-B874F5F10716}" type="slidenum">
              <a:rPr lang="ru-RU" smtClean="0"/>
              <a:pPr/>
              <a:t>‹#›</a:t>
            </a:fld>
            <a:endParaRPr lang="ru-RU"/>
          </a:p>
        </p:txBody>
      </p:sp>
    </p:spTree>
    <p:extLst>
      <p:ext uri="{BB962C8B-B14F-4D97-AF65-F5344CB8AC3E}">
        <p14:creationId xmlns:p14="http://schemas.microsoft.com/office/powerpoint/2010/main" val="2944857440"/>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96752"/>
            <a:ext cx="8424936" cy="3096344"/>
          </a:xfrm>
        </p:spPr>
        <p:txBody>
          <a:bodyPr>
            <a:normAutofit/>
          </a:bodyPr>
          <a:lstStyle/>
          <a:p>
            <a:r>
              <a:rPr lang="ru-RU" b="1" dirty="0"/>
              <a:t>Закрепление и развитие пушкинских традиций </a:t>
            </a:r>
            <a:r>
              <a:rPr lang="ru-RU" b="1" dirty="0" smtClean="0"/>
              <a:t/>
            </a:r>
            <a:br>
              <a:rPr lang="ru-RU" b="1" dirty="0" smtClean="0"/>
            </a:br>
            <a:r>
              <a:rPr lang="ru-RU" b="1" dirty="0" smtClean="0"/>
              <a:t>в </a:t>
            </a:r>
            <a:r>
              <a:rPr lang="ru-RU" b="1" dirty="0"/>
              <a:t>литературном языке середины ХIХ в.</a:t>
            </a:r>
            <a:endParaRPr lang="ru-RU" dirty="0"/>
          </a:p>
        </p:txBody>
      </p:sp>
      <p:sp>
        <p:nvSpPr>
          <p:cNvPr id="3" name="Подзаголовок 2"/>
          <p:cNvSpPr>
            <a:spLocks noGrp="1"/>
          </p:cNvSpPr>
          <p:nvPr>
            <p:ph type="subTitle" idx="1"/>
          </p:nvPr>
        </p:nvSpPr>
        <p:spPr>
          <a:xfrm>
            <a:off x="1371600" y="4700736"/>
            <a:ext cx="6400800" cy="1752600"/>
          </a:xfrm>
        </p:spPr>
        <p:txBody>
          <a:bodyPr/>
          <a:lstStyle/>
          <a:p>
            <a:r>
              <a:rPr lang="ru-RU" b="1" dirty="0">
                <a:solidFill>
                  <a:schemeClr val="tx1"/>
                </a:solidFill>
              </a:rPr>
              <a:t>Лекция </a:t>
            </a:r>
            <a:r>
              <a:rPr lang="en-US" b="1" dirty="0" smtClean="0">
                <a:solidFill>
                  <a:schemeClr val="tx1"/>
                </a:solidFill>
              </a:rPr>
              <a:t>13</a:t>
            </a:r>
            <a:endParaRPr lang="ru-RU" b="1" dirty="0">
              <a:solidFill>
                <a:schemeClr val="tx1"/>
              </a:solidFill>
            </a:endParaRPr>
          </a:p>
        </p:txBody>
      </p:sp>
    </p:spTree>
    <p:extLst>
      <p:ext uri="{BB962C8B-B14F-4D97-AF65-F5344CB8AC3E}">
        <p14:creationId xmlns:p14="http://schemas.microsoft.com/office/powerpoint/2010/main" val="187236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692696"/>
            <a:ext cx="7992888" cy="5616624"/>
          </a:xfrm>
        </p:spPr>
        <p:txBody>
          <a:bodyPr>
            <a:normAutofit lnSpcReduction="10000"/>
          </a:bodyPr>
          <a:lstStyle/>
          <a:p>
            <a:pPr>
              <a:lnSpc>
                <a:spcPct val="120000"/>
              </a:lnSpc>
            </a:pPr>
            <a:r>
              <a:rPr lang="ru-RU" b="1" dirty="0" smtClean="0">
                <a:solidFill>
                  <a:schemeClr val="tx1"/>
                </a:solidFill>
              </a:rPr>
              <a:t>В.Г. Белинский: </a:t>
            </a:r>
            <a:r>
              <a:rPr lang="ru-RU" b="1" i="1" dirty="0" smtClean="0">
                <a:solidFill>
                  <a:schemeClr val="tx1"/>
                </a:solidFill>
              </a:rPr>
              <a:t>Воля его казацкой удали, а мы, люди письменные, равно не понимаем ни </a:t>
            </a:r>
            <a:r>
              <a:rPr lang="ru-RU" b="1" i="1" dirty="0" smtClean="0">
                <a:solidFill>
                  <a:srgbClr val="C00000"/>
                </a:solidFill>
              </a:rPr>
              <a:t>уторопи</a:t>
            </a:r>
            <a:r>
              <a:rPr lang="ru-RU" b="1" i="1" dirty="0" smtClean="0">
                <a:solidFill>
                  <a:schemeClr val="tx1"/>
                </a:solidFill>
              </a:rPr>
              <a:t>, ни </a:t>
            </a:r>
            <a:r>
              <a:rPr lang="ru-RU" b="1" i="1" dirty="0" err="1" smtClean="0">
                <a:solidFill>
                  <a:srgbClr val="C00000"/>
                </a:solidFill>
              </a:rPr>
              <a:t>назёрки</a:t>
            </a:r>
            <a:r>
              <a:rPr lang="ru-RU" b="1" i="1" dirty="0" smtClean="0">
                <a:solidFill>
                  <a:schemeClr val="tx1"/>
                </a:solidFill>
              </a:rPr>
              <a:t>, ни </a:t>
            </a:r>
            <a:r>
              <a:rPr lang="ru-RU" b="1" i="1" dirty="0" err="1" smtClean="0">
                <a:solidFill>
                  <a:srgbClr val="C00000"/>
                </a:solidFill>
              </a:rPr>
              <a:t>набедр</a:t>
            </a:r>
            <a:r>
              <a:rPr lang="ru-RU" b="1" i="1" dirty="0" smtClean="0">
                <a:solidFill>
                  <a:schemeClr val="tx1"/>
                </a:solidFill>
              </a:rPr>
              <a:t>, ни </a:t>
            </a:r>
            <a:r>
              <a:rPr lang="ru-RU" b="1" i="1" dirty="0" err="1" smtClean="0">
                <a:solidFill>
                  <a:srgbClr val="C00000"/>
                </a:solidFill>
              </a:rPr>
              <a:t>спопутности</a:t>
            </a:r>
            <a:r>
              <a:rPr lang="ru-RU" b="1" i="1" dirty="0" smtClean="0">
                <a:solidFill>
                  <a:schemeClr val="tx1"/>
                </a:solidFill>
              </a:rPr>
              <a:t>. Переменять же нам Карамзина, Жуковского, Батюшкова, Грибоедова, Пушкина на гувернёров из простонародья в овчинных тулупах и смурых кафтанах – уже поздно.</a:t>
            </a:r>
            <a:endParaRPr lang="ru-RU" b="1" i="1" dirty="0">
              <a:solidFill>
                <a:schemeClr val="tx1"/>
              </a:solidFill>
            </a:endParaRPr>
          </a:p>
        </p:txBody>
      </p:sp>
    </p:spTree>
    <p:extLst>
      <p:ext uri="{BB962C8B-B14F-4D97-AF65-F5344CB8AC3E}">
        <p14:creationId xmlns:p14="http://schemas.microsoft.com/office/powerpoint/2010/main" val="4092961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539552" y="778053"/>
            <a:ext cx="8208912" cy="5416868"/>
          </a:xfrm>
          <a:prstGeom prst="rect">
            <a:avLst/>
          </a:prstGeom>
        </p:spPr>
        <p:txBody>
          <a:bodyPr wrap="square">
            <a:spAutoFit/>
          </a:bodyPr>
          <a:lstStyle/>
          <a:p>
            <a:pPr algn="ctr"/>
            <a:r>
              <a:rPr lang="ru-RU" sz="3400" b="1" dirty="0" smtClean="0"/>
              <a:t>Диалектизмы, ставшие общеупотребительными</a:t>
            </a:r>
          </a:p>
          <a:p>
            <a:pPr algn="ctr"/>
            <a:endParaRPr lang="ru-RU" sz="800" b="1" i="1" dirty="0" smtClean="0"/>
          </a:p>
          <a:p>
            <a:pPr algn="ctr"/>
            <a:r>
              <a:rPr lang="ru-RU" sz="3000" b="1" i="1" dirty="0"/>
              <a:t>голодовка, </a:t>
            </a:r>
            <a:r>
              <a:rPr lang="ru-RU" sz="3000" b="1" i="1" dirty="0" smtClean="0"/>
              <a:t>беднота</a:t>
            </a:r>
            <a:r>
              <a:rPr lang="ru-RU" sz="3000" b="1" i="1" dirty="0"/>
              <a:t>, батрак</a:t>
            </a:r>
            <a:r>
              <a:rPr lang="ru-RU" sz="3000" b="1" i="1" dirty="0" smtClean="0"/>
              <a:t>, </a:t>
            </a:r>
            <a:r>
              <a:rPr lang="ru-RU" sz="3000" b="1" i="1" dirty="0"/>
              <a:t>попрошайка, подхалим, самодур, завсегдатай, </a:t>
            </a:r>
            <a:r>
              <a:rPr lang="ru-RU" sz="3000" b="1" i="1" dirty="0" smtClean="0"/>
              <a:t>нытик, </a:t>
            </a:r>
            <a:r>
              <a:rPr lang="ru-RU" sz="3000" b="1" i="1" dirty="0"/>
              <a:t>ерунда, чепуха, чушь</a:t>
            </a:r>
            <a:r>
              <a:rPr lang="ru-RU" sz="3000" b="1" i="1" dirty="0" smtClean="0"/>
              <a:t>, задор</a:t>
            </a:r>
            <a:r>
              <a:rPr lang="ru-RU" sz="3000" b="1" i="1" dirty="0"/>
              <a:t>, </a:t>
            </a:r>
            <a:r>
              <a:rPr lang="ru-RU" sz="3000" b="1" i="1" dirty="0" smtClean="0"/>
              <a:t>очень</a:t>
            </a:r>
            <a:r>
              <a:rPr lang="ru-RU" sz="3000" b="1" i="1" dirty="0"/>
              <a:t>, </a:t>
            </a:r>
            <a:r>
              <a:rPr lang="ru-RU" sz="3000" b="1" i="1" dirty="0" smtClean="0"/>
              <a:t>огулом</a:t>
            </a:r>
            <a:r>
              <a:rPr lang="ru-RU" sz="3000" b="1" i="1" dirty="0"/>
              <a:t>, </a:t>
            </a:r>
            <a:r>
              <a:rPr lang="ru-RU" sz="3000" b="1" i="1" dirty="0" smtClean="0"/>
              <a:t>гуртом</a:t>
            </a:r>
            <a:r>
              <a:rPr lang="ru-RU" sz="3000" b="1" i="1" dirty="0"/>
              <a:t>, </a:t>
            </a:r>
            <a:r>
              <a:rPr lang="ru-RU" sz="3000" b="1" i="1" dirty="0" smtClean="0"/>
              <a:t>наобум, </a:t>
            </a:r>
            <a:r>
              <a:rPr lang="ru-RU" sz="3000" b="1" i="1" dirty="0"/>
              <a:t>улыбаться, прикорнуть</a:t>
            </a:r>
            <a:r>
              <a:rPr lang="ru-RU" sz="3000" b="1" i="1" dirty="0" smtClean="0"/>
              <a:t>, осечься, мямлить</a:t>
            </a:r>
            <a:r>
              <a:rPr lang="ru-RU" sz="3000" b="1" dirty="0" smtClean="0"/>
              <a:t>, </a:t>
            </a:r>
            <a:r>
              <a:rPr lang="ru-RU" sz="3000" b="1" i="1" dirty="0"/>
              <a:t>клянчить, </a:t>
            </a:r>
            <a:r>
              <a:rPr lang="ru-RU" sz="3000" b="1" i="1" dirty="0" smtClean="0"/>
              <a:t>огорошить</a:t>
            </a:r>
            <a:r>
              <a:rPr lang="ru-RU" sz="3000" b="1" i="1" dirty="0"/>
              <a:t>, очуметь</a:t>
            </a:r>
            <a:r>
              <a:rPr lang="ru-RU" sz="3000" b="1" i="1" dirty="0" smtClean="0"/>
              <a:t>, </a:t>
            </a:r>
            <a:r>
              <a:rPr lang="ru-RU" sz="3000" b="1" i="1" dirty="0"/>
              <a:t>нудный, </a:t>
            </a:r>
            <a:r>
              <a:rPr lang="ru-RU" sz="3000" b="1" i="1" dirty="0" smtClean="0"/>
              <a:t>шустрый</a:t>
            </a:r>
            <a:r>
              <a:rPr lang="ru-RU" sz="3000" b="1" i="1" dirty="0"/>
              <a:t>, </a:t>
            </a:r>
            <a:r>
              <a:rPr lang="ru-RU" sz="3000" b="1" i="1" dirty="0" smtClean="0"/>
              <a:t>щуплый</a:t>
            </a:r>
            <a:r>
              <a:rPr lang="ru-RU" sz="3000" b="1" i="1" dirty="0"/>
              <a:t>, </a:t>
            </a:r>
            <a:r>
              <a:rPr lang="ru-RU" sz="3000" b="1" i="1" dirty="0" smtClean="0"/>
              <a:t>хилый</a:t>
            </a:r>
            <a:r>
              <a:rPr lang="ru-RU" sz="3000" b="1" i="1" dirty="0"/>
              <a:t>, напускной, </a:t>
            </a:r>
            <a:r>
              <a:rPr lang="ru-RU" sz="3000" b="1" i="1" dirty="0" smtClean="0"/>
              <a:t>назойливый </a:t>
            </a:r>
            <a:r>
              <a:rPr lang="ru-RU" sz="3000" b="1" dirty="0" smtClean="0"/>
              <a:t>и др.</a:t>
            </a:r>
            <a:endParaRPr lang="fr-FR" sz="3000" b="1" i="1" dirty="0"/>
          </a:p>
        </p:txBody>
      </p:sp>
    </p:spTree>
    <p:extLst>
      <p:ext uri="{BB962C8B-B14F-4D97-AF65-F5344CB8AC3E}">
        <p14:creationId xmlns:p14="http://schemas.microsoft.com/office/powerpoint/2010/main" val="52436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04664"/>
            <a:ext cx="8568952" cy="6120680"/>
          </a:xfrm>
        </p:spPr>
        <p:txBody>
          <a:bodyPr>
            <a:normAutofit lnSpcReduction="10000"/>
          </a:bodyPr>
          <a:lstStyle/>
          <a:p>
            <a:r>
              <a:rPr lang="ru-RU" sz="3000" b="1" dirty="0">
                <a:solidFill>
                  <a:schemeClr val="tx1"/>
                </a:solidFill>
              </a:rPr>
              <a:t>Н.В. </a:t>
            </a:r>
            <a:r>
              <a:rPr lang="ru-RU" sz="3000" b="1" dirty="0" smtClean="0">
                <a:solidFill>
                  <a:schemeClr val="tx1"/>
                </a:solidFill>
              </a:rPr>
              <a:t>Гоголь «Вечера </a:t>
            </a:r>
            <a:r>
              <a:rPr lang="ru-RU" sz="3000" b="1" dirty="0">
                <a:solidFill>
                  <a:schemeClr val="tx1"/>
                </a:solidFill>
              </a:rPr>
              <a:t>на хуторе близ Диканьки</a:t>
            </a:r>
            <a:r>
              <a:rPr lang="ru-RU" sz="3000" b="1" dirty="0" smtClean="0">
                <a:solidFill>
                  <a:schemeClr val="tx1"/>
                </a:solidFill>
              </a:rPr>
              <a:t>»: </a:t>
            </a:r>
            <a:r>
              <a:rPr lang="ru-RU" sz="3000" b="1" i="1" dirty="0" smtClean="0">
                <a:solidFill>
                  <a:schemeClr val="tx1"/>
                </a:solidFill>
              </a:rPr>
              <a:t>парубки, дивчина, </a:t>
            </a:r>
            <a:r>
              <a:rPr lang="ru-RU" sz="3000" b="1" i="1" dirty="0" err="1" smtClean="0">
                <a:solidFill>
                  <a:schemeClr val="tx1"/>
                </a:solidFill>
              </a:rPr>
              <a:t>дивчата</a:t>
            </a:r>
            <a:r>
              <a:rPr lang="ru-RU" sz="3000" b="1" i="1" dirty="0" smtClean="0">
                <a:solidFill>
                  <a:schemeClr val="tx1"/>
                </a:solidFill>
              </a:rPr>
              <a:t>, жинка, люлька, свитка, галушки, </a:t>
            </a:r>
            <a:r>
              <a:rPr lang="ru-RU" sz="3000" b="1" i="1" dirty="0" err="1" smtClean="0">
                <a:solidFill>
                  <a:schemeClr val="tx1"/>
                </a:solidFill>
              </a:rPr>
              <a:t>буряк</a:t>
            </a:r>
            <a:r>
              <a:rPr lang="ru-RU" sz="3000" b="1" i="1" dirty="0" smtClean="0">
                <a:solidFill>
                  <a:schemeClr val="tx1"/>
                </a:solidFill>
              </a:rPr>
              <a:t>. </a:t>
            </a:r>
            <a:r>
              <a:rPr lang="ru-RU" sz="3000" b="1" dirty="0" smtClean="0">
                <a:solidFill>
                  <a:schemeClr val="tx1"/>
                </a:solidFill>
              </a:rPr>
              <a:t> </a:t>
            </a:r>
          </a:p>
          <a:p>
            <a:endParaRPr lang="ru-RU" sz="3000" b="1" dirty="0" smtClean="0">
              <a:solidFill>
                <a:schemeClr val="tx1"/>
              </a:solidFill>
            </a:endParaRPr>
          </a:p>
          <a:p>
            <a:r>
              <a:rPr lang="ru-RU" sz="3000" b="1" dirty="0" smtClean="0">
                <a:solidFill>
                  <a:schemeClr val="tx1"/>
                </a:solidFill>
              </a:rPr>
              <a:t>Русское областное просторечие: </a:t>
            </a:r>
            <a:r>
              <a:rPr lang="ru-RU" sz="3000" b="1" i="1" dirty="0">
                <a:solidFill>
                  <a:schemeClr val="tx1"/>
                </a:solidFill>
              </a:rPr>
              <a:t>мужики обыкновенно </a:t>
            </a:r>
            <a:r>
              <a:rPr lang="ru-RU" sz="3000" b="1" i="1" u="sng" dirty="0">
                <a:solidFill>
                  <a:schemeClr val="tx1"/>
                </a:solidFill>
              </a:rPr>
              <a:t>тыкают</a:t>
            </a:r>
            <a:r>
              <a:rPr lang="ru-RU" sz="3000" b="1" i="1" dirty="0">
                <a:solidFill>
                  <a:schemeClr val="tx1"/>
                </a:solidFill>
              </a:rPr>
              <a:t> пальцами; о чём </a:t>
            </a:r>
            <a:r>
              <a:rPr lang="ru-RU" sz="3000" b="1" i="1" u="sng" dirty="0">
                <a:solidFill>
                  <a:schemeClr val="tx1"/>
                </a:solidFill>
              </a:rPr>
              <a:t>калякает</a:t>
            </a:r>
            <a:r>
              <a:rPr lang="ru-RU" sz="3000" b="1" i="1" dirty="0">
                <a:solidFill>
                  <a:schemeClr val="tx1"/>
                </a:solidFill>
              </a:rPr>
              <a:t> народ</a:t>
            </a:r>
            <a:r>
              <a:rPr lang="ru-RU" sz="3000" b="1" dirty="0">
                <a:solidFill>
                  <a:schemeClr val="tx1"/>
                </a:solidFill>
              </a:rPr>
              <a:t> («Портрет»); </a:t>
            </a:r>
            <a:endParaRPr lang="ru-RU" sz="3000" b="1" dirty="0" smtClean="0">
              <a:solidFill>
                <a:schemeClr val="tx1"/>
              </a:solidFill>
            </a:endParaRPr>
          </a:p>
          <a:p>
            <a:r>
              <a:rPr lang="ru-RU" sz="3000" b="1" i="1" dirty="0" smtClean="0">
                <a:solidFill>
                  <a:schemeClr val="tx1"/>
                </a:solidFill>
              </a:rPr>
              <a:t>вот </a:t>
            </a:r>
            <a:r>
              <a:rPr lang="ru-RU" sz="3000" b="1" i="1" dirty="0">
                <a:solidFill>
                  <a:schemeClr val="tx1"/>
                </a:solidFill>
              </a:rPr>
              <a:t>он </a:t>
            </a:r>
            <a:r>
              <a:rPr lang="ru-RU" sz="3000" b="1" i="1" u="sng" dirty="0">
                <a:solidFill>
                  <a:schemeClr val="tx1"/>
                </a:solidFill>
              </a:rPr>
              <a:t>продрался таки</a:t>
            </a:r>
            <a:r>
              <a:rPr lang="ru-RU" sz="3000" b="1" i="1" dirty="0">
                <a:solidFill>
                  <a:schemeClr val="tx1"/>
                </a:solidFill>
              </a:rPr>
              <a:t> вперед; Миллера это как </a:t>
            </a:r>
            <a:r>
              <a:rPr lang="ru-RU" sz="3000" b="1" i="1" u="sng" dirty="0">
                <a:solidFill>
                  <a:schemeClr val="tx1"/>
                </a:solidFill>
              </a:rPr>
              <a:t>бомбою хватило</a:t>
            </a:r>
            <a:r>
              <a:rPr lang="ru-RU" sz="3000" b="1" i="1" dirty="0">
                <a:solidFill>
                  <a:schemeClr val="tx1"/>
                </a:solidFill>
              </a:rPr>
              <a:t>; поцелуй, который, уходя, Пирогов </a:t>
            </a:r>
            <a:r>
              <a:rPr lang="ru-RU" sz="3000" b="1" i="1" u="sng" dirty="0">
                <a:solidFill>
                  <a:schemeClr val="tx1"/>
                </a:solidFill>
              </a:rPr>
              <a:t>влепил нахально</a:t>
            </a:r>
            <a:r>
              <a:rPr lang="ru-RU" sz="3000" b="1" i="1" dirty="0">
                <a:solidFill>
                  <a:schemeClr val="tx1"/>
                </a:solidFill>
              </a:rPr>
              <a:t> в самые губки; живет </a:t>
            </a:r>
            <a:r>
              <a:rPr lang="ru-RU" sz="3000" b="1" i="1" u="sng" dirty="0">
                <a:solidFill>
                  <a:schemeClr val="tx1"/>
                </a:solidFill>
              </a:rPr>
              <a:t>на фу-фу</a:t>
            </a:r>
            <a:r>
              <a:rPr lang="ru-RU" sz="3000" b="1" i="1" dirty="0">
                <a:solidFill>
                  <a:schemeClr val="tx1"/>
                </a:solidFill>
              </a:rPr>
              <a:t>; он уже совершенно был </a:t>
            </a:r>
            <a:r>
              <a:rPr lang="ru-RU" sz="3000" b="1" i="1" u="sng" dirty="0">
                <a:solidFill>
                  <a:schemeClr val="tx1"/>
                </a:solidFill>
              </a:rPr>
              <a:t>накоротке</a:t>
            </a:r>
            <a:r>
              <a:rPr lang="ru-RU" sz="3000" b="1" dirty="0">
                <a:solidFill>
                  <a:schemeClr val="tx1"/>
                </a:solidFill>
              </a:rPr>
              <a:t> и др. («Невский </a:t>
            </a:r>
            <a:r>
              <a:rPr lang="ru-RU" sz="3000" b="1" dirty="0" smtClean="0">
                <a:solidFill>
                  <a:schemeClr val="tx1"/>
                </a:solidFill>
              </a:rPr>
              <a:t>проспект</a:t>
            </a:r>
            <a:r>
              <a:rPr lang="ru-RU" sz="3000" b="1" dirty="0">
                <a:solidFill>
                  <a:schemeClr val="tx1"/>
                </a:solidFill>
              </a:rPr>
              <a:t>»).</a:t>
            </a:r>
            <a:endParaRPr lang="ru-RU" sz="3000" b="1" dirty="0" smtClean="0">
              <a:solidFill>
                <a:schemeClr val="tx1"/>
              </a:solidFill>
            </a:endParaRPr>
          </a:p>
        </p:txBody>
      </p:sp>
    </p:spTree>
    <p:extLst>
      <p:ext uri="{BB962C8B-B14F-4D97-AF65-F5344CB8AC3E}">
        <p14:creationId xmlns:p14="http://schemas.microsoft.com/office/powerpoint/2010/main" val="395048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467544" y="665395"/>
            <a:ext cx="8280920" cy="5324535"/>
          </a:xfrm>
          <a:prstGeom prst="rect">
            <a:avLst/>
          </a:prstGeom>
        </p:spPr>
        <p:txBody>
          <a:bodyPr wrap="square">
            <a:spAutoFit/>
          </a:bodyPr>
          <a:lstStyle/>
          <a:p>
            <a:pPr algn="ctr"/>
            <a:r>
              <a:rPr lang="ru-RU" sz="3400" b="1" dirty="0"/>
              <a:t>И.С. Тургенев «</a:t>
            </a:r>
            <a:r>
              <a:rPr lang="ru-RU" sz="3400" b="1" dirty="0" smtClean="0"/>
              <a:t>Записки </a:t>
            </a:r>
            <a:r>
              <a:rPr lang="ru-RU" sz="3400" b="1" dirty="0"/>
              <a:t>охотника</a:t>
            </a:r>
            <a:r>
              <a:rPr lang="ru-RU" sz="3400" b="1" dirty="0" smtClean="0"/>
              <a:t>»: </a:t>
            </a:r>
          </a:p>
          <a:p>
            <a:pPr algn="ctr"/>
            <a:endParaRPr lang="ru-RU" sz="3400" b="1" i="1" dirty="0"/>
          </a:p>
          <a:p>
            <a:pPr algn="ctr"/>
            <a:r>
              <a:rPr lang="ru-RU" sz="3400" b="1" i="1" dirty="0" smtClean="0"/>
              <a:t>бучило </a:t>
            </a:r>
            <a:r>
              <a:rPr lang="ru-RU" sz="3400" b="1" dirty="0"/>
              <a:t>(яма с водой, оставшаяся после половодья), </a:t>
            </a:r>
            <a:endParaRPr lang="ru-RU" sz="3400" b="1" dirty="0" smtClean="0"/>
          </a:p>
          <a:p>
            <a:pPr algn="ctr"/>
            <a:r>
              <a:rPr lang="ru-RU" sz="3400" b="1" i="1" dirty="0" err="1" smtClean="0"/>
              <a:t>казюля</a:t>
            </a:r>
            <a:r>
              <a:rPr lang="ru-RU" sz="3400" b="1" i="1" dirty="0" smtClean="0"/>
              <a:t> </a:t>
            </a:r>
            <a:r>
              <a:rPr lang="ru-RU" sz="3400" b="1" dirty="0"/>
              <a:t>(змея, гадюка), </a:t>
            </a:r>
            <a:endParaRPr lang="ru-RU" sz="3400" b="1" dirty="0" smtClean="0"/>
          </a:p>
          <a:p>
            <a:pPr algn="ctr"/>
            <a:r>
              <a:rPr lang="ru-RU" sz="3400" b="1" i="1" dirty="0" err="1" smtClean="0"/>
              <a:t>лотошить</a:t>
            </a:r>
            <a:r>
              <a:rPr lang="ru-RU" sz="3400" b="1" dirty="0" smtClean="0"/>
              <a:t> </a:t>
            </a:r>
            <a:r>
              <a:rPr lang="ru-RU" sz="3400" b="1" dirty="0"/>
              <a:t>(суетиться), </a:t>
            </a:r>
            <a:endParaRPr lang="ru-RU" sz="3400" b="1" dirty="0" smtClean="0"/>
          </a:p>
          <a:p>
            <a:pPr algn="ctr"/>
            <a:r>
              <a:rPr lang="ru-RU" sz="3400" b="1" i="1" dirty="0" smtClean="0"/>
              <a:t>обалдуй</a:t>
            </a:r>
            <a:r>
              <a:rPr lang="ru-RU" sz="3400" b="1" dirty="0" smtClean="0"/>
              <a:t> (прозвище крестьянина, «</a:t>
            </a:r>
            <a:r>
              <a:rPr lang="ru-RU" sz="3400" b="1" dirty="0"/>
              <a:t>Певцы»), </a:t>
            </a:r>
            <a:endParaRPr lang="ru-RU" sz="3400" b="1" dirty="0" smtClean="0"/>
          </a:p>
          <a:p>
            <a:pPr algn="ctr"/>
            <a:r>
              <a:rPr lang="ru-RU" sz="3400" b="1" i="1" dirty="0" smtClean="0"/>
              <a:t>засеки</a:t>
            </a:r>
            <a:r>
              <a:rPr lang="ru-RU" sz="3400" b="1" i="1" dirty="0"/>
              <a:t>, </a:t>
            </a:r>
            <a:r>
              <a:rPr lang="ru-RU" sz="3400" b="1" i="1" dirty="0" err="1"/>
              <a:t>брехунец</a:t>
            </a:r>
            <a:r>
              <a:rPr lang="ru-RU" sz="3400" b="1" i="1" dirty="0"/>
              <a:t>, </a:t>
            </a:r>
            <a:r>
              <a:rPr lang="ru-RU" sz="3400" b="1" i="1" dirty="0" smtClean="0"/>
              <a:t>зыбка</a:t>
            </a:r>
            <a:r>
              <a:rPr lang="ru-RU" sz="3400" b="1" dirty="0" smtClean="0"/>
              <a:t> </a:t>
            </a:r>
          </a:p>
          <a:p>
            <a:pPr algn="ctr"/>
            <a:endParaRPr lang="ru-RU" sz="3400" b="1" dirty="0"/>
          </a:p>
        </p:txBody>
      </p:sp>
    </p:spTree>
    <p:extLst>
      <p:ext uri="{BB962C8B-B14F-4D97-AF65-F5344CB8AC3E}">
        <p14:creationId xmlns:p14="http://schemas.microsoft.com/office/powerpoint/2010/main" val="104821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611560" y="584096"/>
            <a:ext cx="7920880" cy="5693866"/>
          </a:xfrm>
          <a:prstGeom prst="rect">
            <a:avLst/>
          </a:prstGeom>
        </p:spPr>
        <p:txBody>
          <a:bodyPr wrap="square">
            <a:spAutoFit/>
          </a:bodyPr>
          <a:lstStyle/>
          <a:p>
            <a:pPr algn="ctr"/>
            <a:r>
              <a:rPr lang="ru-RU" sz="3200" b="1" dirty="0"/>
              <a:t>Н.А. </a:t>
            </a:r>
            <a:r>
              <a:rPr lang="ru-RU" sz="3200" b="1" dirty="0" smtClean="0"/>
              <a:t>Некрасов: </a:t>
            </a:r>
          </a:p>
          <a:p>
            <a:pPr algn="ctr"/>
            <a:endParaRPr lang="ru-RU" sz="3200" b="1" dirty="0" smtClean="0"/>
          </a:p>
          <a:p>
            <a:pPr algn="ctr"/>
            <a:r>
              <a:rPr lang="ru-RU" sz="3000" b="1" i="1" dirty="0" smtClean="0"/>
              <a:t>Жаль </a:t>
            </a:r>
            <a:r>
              <a:rPr lang="ru-RU" sz="3000" b="1" i="1" dirty="0"/>
              <a:t>бедного крестьянина, </a:t>
            </a:r>
            <a:endParaRPr lang="ru-RU" sz="3000" b="1" i="1" dirty="0" smtClean="0"/>
          </a:p>
          <a:p>
            <a:pPr algn="ctr"/>
            <a:r>
              <a:rPr lang="ru-RU" sz="3000" b="1" i="1" dirty="0" smtClean="0"/>
              <a:t>А </a:t>
            </a:r>
            <a:r>
              <a:rPr lang="ru-RU" sz="3000" b="1" i="1" dirty="0"/>
              <a:t>пуще жаль скотинушку; </a:t>
            </a:r>
            <a:endParaRPr lang="ru-RU" sz="3000" b="1" i="1" dirty="0" smtClean="0"/>
          </a:p>
          <a:p>
            <a:pPr algn="ctr"/>
            <a:r>
              <a:rPr lang="ru-RU" sz="3000" b="1" i="1" dirty="0" smtClean="0"/>
              <a:t>Скормив </a:t>
            </a:r>
            <a:r>
              <a:rPr lang="ru-RU" sz="3000" b="1" i="1" dirty="0"/>
              <a:t>запасы скудные, </a:t>
            </a:r>
            <a:endParaRPr lang="ru-RU" sz="3000" b="1" i="1" dirty="0" smtClean="0"/>
          </a:p>
          <a:p>
            <a:pPr algn="ctr"/>
            <a:r>
              <a:rPr lang="ru-RU" sz="3000" b="1" i="1" dirty="0" smtClean="0"/>
              <a:t>Хозяин </a:t>
            </a:r>
            <a:r>
              <a:rPr lang="ru-RU" sz="3000" b="1" i="1" dirty="0"/>
              <a:t>хворостиною </a:t>
            </a:r>
            <a:endParaRPr lang="ru-RU" sz="3000" b="1" i="1" dirty="0" smtClean="0"/>
          </a:p>
          <a:p>
            <a:pPr algn="ctr"/>
            <a:r>
              <a:rPr lang="ru-RU" sz="3000" b="1" i="1" dirty="0" smtClean="0"/>
              <a:t>Погнал </a:t>
            </a:r>
            <a:r>
              <a:rPr lang="ru-RU" sz="3000" b="1" i="1" dirty="0"/>
              <a:t>её в луга. </a:t>
            </a:r>
            <a:endParaRPr lang="ru-RU" sz="3000" b="1" i="1" dirty="0" smtClean="0"/>
          </a:p>
          <a:p>
            <a:pPr algn="ctr"/>
            <a:r>
              <a:rPr lang="ru-RU" sz="3000" b="1" i="1" dirty="0" smtClean="0"/>
              <a:t>А </a:t>
            </a:r>
            <a:r>
              <a:rPr lang="ru-RU" sz="3000" b="1" i="1" dirty="0"/>
              <a:t>что там взять? </a:t>
            </a:r>
            <a:r>
              <a:rPr lang="ru-RU" sz="3000" b="1" i="1" dirty="0" smtClean="0"/>
              <a:t>Чернёхонько</a:t>
            </a:r>
            <a:r>
              <a:rPr lang="ru-RU" sz="3000" b="1" i="1" dirty="0"/>
              <a:t>! </a:t>
            </a:r>
            <a:endParaRPr lang="ru-RU" sz="3000" b="1" i="1" dirty="0" smtClean="0"/>
          </a:p>
          <a:p>
            <a:pPr algn="ctr"/>
            <a:r>
              <a:rPr lang="ru-RU" sz="3000" b="1" i="1" dirty="0" smtClean="0"/>
              <a:t>Лишь </a:t>
            </a:r>
            <a:r>
              <a:rPr lang="ru-RU" sz="3000" b="1" i="1" dirty="0"/>
              <a:t>на Николу вешнего </a:t>
            </a:r>
            <a:endParaRPr lang="ru-RU" sz="3000" b="1" i="1" dirty="0" smtClean="0"/>
          </a:p>
          <a:p>
            <a:pPr algn="ctr"/>
            <a:r>
              <a:rPr lang="ru-RU" sz="3000" b="1" i="1" dirty="0" smtClean="0"/>
              <a:t>Погода </a:t>
            </a:r>
            <a:r>
              <a:rPr lang="ru-RU" sz="3000" b="1" i="1" dirty="0" err="1"/>
              <a:t>поуставилась</a:t>
            </a:r>
            <a:r>
              <a:rPr lang="ru-RU" sz="3000" b="1" i="1" dirty="0"/>
              <a:t>, </a:t>
            </a:r>
            <a:endParaRPr lang="ru-RU" sz="3000" b="1" i="1" dirty="0" smtClean="0"/>
          </a:p>
          <a:p>
            <a:pPr algn="ctr"/>
            <a:r>
              <a:rPr lang="ru-RU" sz="3000" b="1" i="1" dirty="0" smtClean="0"/>
              <a:t>Зелёной </a:t>
            </a:r>
            <a:r>
              <a:rPr lang="ru-RU" sz="3000" b="1" i="1" dirty="0"/>
              <a:t>свежей травушкой </a:t>
            </a:r>
            <a:endParaRPr lang="ru-RU" sz="3000" b="1" i="1" dirty="0" smtClean="0"/>
          </a:p>
          <a:p>
            <a:pPr algn="ctr"/>
            <a:r>
              <a:rPr lang="ru-RU" sz="3000" b="1" i="1" dirty="0" smtClean="0"/>
              <a:t>Полакомился скот…</a:t>
            </a:r>
          </a:p>
        </p:txBody>
      </p:sp>
    </p:spTree>
    <p:extLst>
      <p:ext uri="{BB962C8B-B14F-4D97-AF65-F5344CB8AC3E}">
        <p14:creationId xmlns:p14="http://schemas.microsoft.com/office/powerpoint/2010/main" val="16364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764704"/>
            <a:ext cx="7992888" cy="5736130"/>
          </a:xfrm>
        </p:spPr>
        <p:txBody>
          <a:bodyPr>
            <a:noAutofit/>
          </a:bodyPr>
          <a:lstStyle/>
          <a:p>
            <a:pPr algn="l"/>
            <a:r>
              <a:rPr lang="ru-RU" sz="2800" b="1" dirty="0" smtClean="0">
                <a:solidFill>
                  <a:schemeClr val="tx1"/>
                </a:solidFill>
              </a:rPr>
              <a:t>В те же годы пользуются популярностью напыщенные романтические произведения</a:t>
            </a:r>
          </a:p>
          <a:p>
            <a:endParaRPr lang="ru-RU" sz="1000" b="1" i="1" dirty="0" smtClean="0">
              <a:solidFill>
                <a:schemeClr val="tx1"/>
              </a:solidFill>
            </a:endParaRPr>
          </a:p>
          <a:p>
            <a:r>
              <a:rPr lang="ru-RU" sz="2800" b="1" i="1" dirty="0" smtClean="0">
                <a:solidFill>
                  <a:schemeClr val="tx1"/>
                </a:solidFill>
              </a:rPr>
              <a:t>А.А</a:t>
            </a:r>
            <a:r>
              <a:rPr lang="ru-RU" sz="2800" b="1" i="1" dirty="0">
                <a:solidFill>
                  <a:schemeClr val="tx1"/>
                </a:solidFill>
              </a:rPr>
              <a:t>. Бестужев-Марлинский </a:t>
            </a:r>
            <a:r>
              <a:rPr lang="ru-RU" sz="2800" b="1" i="1" dirty="0" smtClean="0">
                <a:solidFill>
                  <a:schemeClr val="tx1"/>
                </a:solidFill>
              </a:rPr>
              <a:t>«Роман </a:t>
            </a:r>
            <a:r>
              <a:rPr lang="ru-RU" sz="2800" b="1" i="1" dirty="0">
                <a:solidFill>
                  <a:schemeClr val="tx1"/>
                </a:solidFill>
              </a:rPr>
              <a:t>в семи письмах</a:t>
            </a:r>
            <a:r>
              <a:rPr lang="ru-RU" sz="2800" b="1" i="1" dirty="0" smtClean="0">
                <a:solidFill>
                  <a:schemeClr val="tx1"/>
                </a:solidFill>
              </a:rPr>
              <a:t>» : </a:t>
            </a:r>
            <a:r>
              <a:rPr lang="ru-RU" sz="2800" b="1" i="1" dirty="0">
                <a:solidFill>
                  <a:schemeClr val="tx1"/>
                </a:solidFill>
              </a:rPr>
              <a:t>«Зачем, например, не похож я… на товарища моего </a:t>
            </a:r>
            <a:r>
              <a:rPr lang="ru-RU" sz="2800" b="1" i="1" dirty="0" err="1">
                <a:solidFill>
                  <a:schemeClr val="tx1"/>
                </a:solidFill>
              </a:rPr>
              <a:t>Форста</a:t>
            </a:r>
            <a:r>
              <a:rPr lang="ru-RU" sz="2800" b="1" i="1" dirty="0">
                <a:solidFill>
                  <a:schemeClr val="tx1"/>
                </a:solidFill>
              </a:rPr>
              <a:t>, который </a:t>
            </a:r>
            <a:r>
              <a:rPr lang="ru-RU" sz="2800" b="1" i="1" u="sng" dirty="0">
                <a:solidFill>
                  <a:schemeClr val="tx1"/>
                </a:solidFill>
              </a:rPr>
              <a:t>набожно вдыхает в себя флегму предков из наследственной трубки</a:t>
            </a:r>
            <a:r>
              <a:rPr lang="ru-RU" sz="2800" b="1" i="1" dirty="0">
                <a:solidFill>
                  <a:schemeClr val="tx1"/>
                </a:solidFill>
              </a:rPr>
              <a:t>…», </a:t>
            </a:r>
            <a:r>
              <a:rPr lang="ru-RU" sz="2800" b="1" i="1" dirty="0" smtClean="0">
                <a:solidFill>
                  <a:schemeClr val="tx1"/>
                </a:solidFill>
              </a:rPr>
              <a:t>« «</a:t>
            </a:r>
            <a:r>
              <a:rPr lang="ru-RU" sz="2800" b="1" i="1" dirty="0">
                <a:solidFill>
                  <a:schemeClr val="tx1"/>
                </a:solidFill>
              </a:rPr>
              <a:t>Но я не люблю </a:t>
            </a:r>
            <a:r>
              <a:rPr lang="ru-RU" sz="2800" b="1" i="1" dirty="0" err="1">
                <a:solidFill>
                  <a:schemeClr val="tx1"/>
                </a:solidFill>
              </a:rPr>
              <a:t>павлиниться</a:t>
            </a:r>
            <a:r>
              <a:rPr lang="ru-RU" sz="2800" b="1" i="1" dirty="0">
                <a:solidFill>
                  <a:schemeClr val="tx1"/>
                </a:solidFill>
              </a:rPr>
              <a:t> чужими чувствами, я ненавижу все </a:t>
            </a:r>
            <a:r>
              <a:rPr lang="ru-RU" sz="2800" b="1" i="1" u="sng" dirty="0">
                <a:solidFill>
                  <a:schemeClr val="tx1"/>
                </a:solidFill>
              </a:rPr>
              <a:t>воздушные комплименты, на розовом масле замешенные</a:t>
            </a:r>
            <a:r>
              <a:rPr lang="ru-RU" sz="2800" b="1" i="1" dirty="0">
                <a:solidFill>
                  <a:schemeClr val="tx1"/>
                </a:solidFill>
              </a:rPr>
              <a:t>, все эти </a:t>
            </a:r>
            <a:r>
              <a:rPr lang="ru-RU" sz="2800" b="1" i="1" u="sng" dirty="0">
                <a:solidFill>
                  <a:schemeClr val="tx1"/>
                </a:solidFill>
              </a:rPr>
              <a:t>мгновенные следы людского ничтожества</a:t>
            </a:r>
            <a:r>
              <a:rPr lang="ru-RU" sz="2800" b="1" i="1" dirty="0">
                <a:solidFill>
                  <a:schemeClr val="tx1"/>
                </a:solidFill>
              </a:rPr>
              <a:t>».</a:t>
            </a:r>
            <a:endParaRPr lang="ru-RU" sz="2800" b="1" dirty="0">
              <a:solidFill>
                <a:schemeClr val="tx1"/>
              </a:solidFill>
            </a:endParaRPr>
          </a:p>
        </p:txBody>
      </p:sp>
    </p:spTree>
    <p:extLst>
      <p:ext uri="{BB962C8B-B14F-4D97-AF65-F5344CB8AC3E}">
        <p14:creationId xmlns:p14="http://schemas.microsoft.com/office/powerpoint/2010/main" val="54339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395536" y="548680"/>
            <a:ext cx="8352928" cy="6001643"/>
          </a:xfrm>
          <a:prstGeom prst="rect">
            <a:avLst/>
          </a:prstGeom>
        </p:spPr>
        <p:txBody>
          <a:bodyPr wrap="square">
            <a:spAutoFit/>
          </a:bodyPr>
          <a:lstStyle/>
          <a:p>
            <a:r>
              <a:rPr lang="ru-RU" sz="3200" b="1" dirty="0"/>
              <a:t>3. Более тесное взаимодействие между литературным языком и профессиональными, </a:t>
            </a:r>
            <a:r>
              <a:rPr lang="ru-RU" sz="3200" b="1" dirty="0" smtClean="0"/>
              <a:t>социальными диалектами. </a:t>
            </a:r>
          </a:p>
          <a:p>
            <a:r>
              <a:rPr lang="ru-RU" sz="3200" b="1" i="1" dirty="0" smtClean="0"/>
              <a:t>Бить </a:t>
            </a:r>
            <a:r>
              <a:rPr lang="ru-RU" sz="3200" b="1" i="1" dirty="0"/>
              <a:t>по карману</a:t>
            </a:r>
            <a:r>
              <a:rPr lang="ru-RU" sz="3200" b="1" dirty="0"/>
              <a:t> – из торгового диалекта; </a:t>
            </a:r>
            <a:endParaRPr lang="ru-RU" sz="3200" b="1" dirty="0" smtClean="0"/>
          </a:p>
          <a:p>
            <a:r>
              <a:rPr lang="ru-RU" sz="3200" b="1" i="1" dirty="0" smtClean="0"/>
              <a:t>втереть </a:t>
            </a:r>
            <a:r>
              <a:rPr lang="ru-RU" sz="3200" b="1" i="1" dirty="0"/>
              <a:t>очки</a:t>
            </a:r>
            <a:r>
              <a:rPr lang="ru-RU" sz="3200" b="1" dirty="0"/>
              <a:t> – из шулерского арго; </a:t>
            </a:r>
            <a:r>
              <a:rPr lang="ru-RU" sz="3200" b="1" i="1" dirty="0"/>
              <a:t>мертвая хватка</a:t>
            </a:r>
            <a:r>
              <a:rPr lang="ru-RU" sz="3200" b="1" dirty="0"/>
              <a:t> – из охотничьего языка; </a:t>
            </a:r>
            <a:endParaRPr lang="ru-RU" sz="3200" b="1" dirty="0" smtClean="0"/>
          </a:p>
          <a:p>
            <a:r>
              <a:rPr lang="ru-RU" sz="3200" b="1" i="1" dirty="0" smtClean="0"/>
              <a:t>спеться</a:t>
            </a:r>
            <a:r>
              <a:rPr lang="ru-RU" sz="3200" b="1" dirty="0" smtClean="0"/>
              <a:t> </a:t>
            </a:r>
            <a:r>
              <a:rPr lang="ru-RU" sz="3200" b="1" dirty="0"/>
              <a:t>– из певческого диалекта; </a:t>
            </a:r>
            <a:r>
              <a:rPr lang="ru-RU" sz="3200" b="1" i="1" dirty="0"/>
              <a:t>валять дурака, тянуть волынку</a:t>
            </a:r>
            <a:r>
              <a:rPr lang="ru-RU" sz="3200" b="1" dirty="0"/>
              <a:t> – из воровского арго; </a:t>
            </a:r>
            <a:endParaRPr lang="ru-RU" sz="3200" b="1" i="1" dirty="0"/>
          </a:p>
        </p:txBody>
      </p:sp>
    </p:spTree>
    <p:extLst>
      <p:ext uri="{BB962C8B-B14F-4D97-AF65-F5344CB8AC3E}">
        <p14:creationId xmlns:p14="http://schemas.microsoft.com/office/powerpoint/2010/main" val="279466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548680"/>
            <a:ext cx="8136904" cy="5832648"/>
          </a:xfrm>
        </p:spPr>
        <p:txBody>
          <a:bodyPr>
            <a:noAutofit/>
          </a:bodyPr>
          <a:lstStyle/>
          <a:p>
            <a:pPr algn="l"/>
            <a:r>
              <a:rPr lang="ru-RU" sz="3000" b="1" i="1" dirty="0">
                <a:solidFill>
                  <a:schemeClr val="tx1"/>
                </a:solidFill>
              </a:rPr>
              <a:t>этот номер не пройдет, задать бенефис</a:t>
            </a:r>
            <a:r>
              <a:rPr lang="ru-RU" sz="3000" b="1" dirty="0">
                <a:solidFill>
                  <a:schemeClr val="tx1"/>
                </a:solidFill>
              </a:rPr>
              <a:t> – из актерского арго; </a:t>
            </a:r>
            <a:endParaRPr lang="ru-RU" sz="3000" b="1" dirty="0" smtClean="0">
              <a:solidFill>
                <a:schemeClr val="tx1"/>
              </a:solidFill>
            </a:endParaRPr>
          </a:p>
          <a:p>
            <a:pPr algn="l"/>
            <a:r>
              <a:rPr lang="ru-RU" sz="3000" b="1" i="1" dirty="0" smtClean="0">
                <a:solidFill>
                  <a:schemeClr val="tx1"/>
                </a:solidFill>
              </a:rPr>
              <a:t>играть </a:t>
            </a:r>
            <a:r>
              <a:rPr lang="ru-RU" sz="3000" b="1" i="1" dirty="0">
                <a:solidFill>
                  <a:schemeClr val="tx1"/>
                </a:solidFill>
              </a:rPr>
              <a:t>первую скрипку, попасть в тон, сбавить тон </a:t>
            </a:r>
            <a:r>
              <a:rPr lang="ru-RU" sz="3000" b="1" dirty="0">
                <a:solidFill>
                  <a:schemeClr val="tx1"/>
                </a:solidFill>
              </a:rPr>
              <a:t>– из арго музыкантов; </a:t>
            </a:r>
            <a:endParaRPr lang="ru-RU" sz="3000" b="1" dirty="0" smtClean="0">
              <a:solidFill>
                <a:schemeClr val="tx1"/>
              </a:solidFill>
            </a:endParaRPr>
          </a:p>
          <a:p>
            <a:pPr algn="l"/>
            <a:r>
              <a:rPr lang="ru-RU" sz="3000" b="1" i="1" dirty="0" smtClean="0">
                <a:solidFill>
                  <a:schemeClr val="tx1"/>
                </a:solidFill>
              </a:rPr>
              <a:t>разделать </a:t>
            </a:r>
            <a:r>
              <a:rPr lang="ru-RU" sz="3000" b="1" i="1" dirty="0">
                <a:solidFill>
                  <a:schemeClr val="tx1"/>
                </a:solidFill>
              </a:rPr>
              <a:t>под орех</a:t>
            </a:r>
            <a:r>
              <a:rPr lang="ru-RU" sz="3000" b="1" dirty="0">
                <a:solidFill>
                  <a:schemeClr val="tx1"/>
                </a:solidFill>
              </a:rPr>
              <a:t> – из языка </a:t>
            </a:r>
            <a:r>
              <a:rPr lang="ru-RU" sz="3000" b="1" dirty="0" smtClean="0">
                <a:solidFill>
                  <a:schemeClr val="tx1"/>
                </a:solidFill>
              </a:rPr>
              <a:t>столяров.</a:t>
            </a:r>
          </a:p>
          <a:p>
            <a:pPr algn="l"/>
            <a:endParaRPr lang="ru-RU" sz="800" b="1" dirty="0">
              <a:solidFill>
                <a:schemeClr val="tx1"/>
              </a:solidFill>
            </a:endParaRPr>
          </a:p>
          <a:p>
            <a:pPr algn="l"/>
            <a:r>
              <a:rPr lang="ru-RU" sz="3000" b="1" dirty="0">
                <a:solidFill>
                  <a:schemeClr val="tx1"/>
                </a:solidFill>
              </a:rPr>
              <a:t>И.С. Тургенев «Записки охотника</a:t>
            </a:r>
            <a:r>
              <a:rPr lang="ru-RU" sz="3000" b="1" dirty="0" smtClean="0">
                <a:solidFill>
                  <a:schemeClr val="tx1"/>
                </a:solidFill>
              </a:rPr>
              <a:t>»: </a:t>
            </a:r>
          </a:p>
          <a:p>
            <a:pPr algn="l"/>
            <a:r>
              <a:rPr lang="ru-RU" sz="3000" b="1" i="1" dirty="0">
                <a:solidFill>
                  <a:schemeClr val="tx1"/>
                </a:solidFill>
              </a:rPr>
              <a:t>Добывать соловьёв с </a:t>
            </a:r>
            <a:r>
              <a:rPr lang="ru-RU" sz="3000" b="1" i="1" u="sng" dirty="0" err="1">
                <a:solidFill>
                  <a:schemeClr val="tx1"/>
                </a:solidFill>
              </a:rPr>
              <a:t>лешевой</a:t>
            </a:r>
            <a:r>
              <a:rPr lang="ru-RU" sz="3000" b="1" i="1" dirty="0">
                <a:solidFill>
                  <a:schemeClr val="tx1"/>
                </a:solidFill>
              </a:rPr>
              <a:t> дудкой </a:t>
            </a:r>
            <a:r>
              <a:rPr lang="ru-RU" sz="3000" b="1" dirty="0">
                <a:solidFill>
                  <a:schemeClr val="tx1"/>
                </a:solidFill>
              </a:rPr>
              <a:t>(охота); </a:t>
            </a:r>
          </a:p>
          <a:p>
            <a:pPr algn="l"/>
            <a:r>
              <a:rPr lang="ru-RU" sz="3000" b="1" i="1" dirty="0">
                <a:solidFill>
                  <a:schemeClr val="tx1"/>
                </a:solidFill>
              </a:rPr>
              <a:t>Лошадь держит </a:t>
            </a:r>
            <a:r>
              <a:rPr lang="ru-RU" sz="3000" b="1" i="1" u="sng" dirty="0" err="1">
                <a:solidFill>
                  <a:schemeClr val="tx1"/>
                </a:solidFill>
              </a:rPr>
              <a:t>редкомах</a:t>
            </a:r>
            <a:r>
              <a:rPr lang="ru-RU" sz="3000" b="1" dirty="0">
                <a:solidFill>
                  <a:schemeClr val="tx1"/>
                </a:solidFill>
              </a:rPr>
              <a:t> (коневодство).</a:t>
            </a:r>
          </a:p>
          <a:p>
            <a:pPr algn="l"/>
            <a:endParaRPr lang="ru-RU" sz="2800" b="1" dirty="0">
              <a:solidFill>
                <a:schemeClr val="tx1"/>
              </a:solidFill>
            </a:endParaRPr>
          </a:p>
        </p:txBody>
      </p:sp>
    </p:spTree>
    <p:extLst>
      <p:ext uri="{BB962C8B-B14F-4D97-AF65-F5344CB8AC3E}">
        <p14:creationId xmlns:p14="http://schemas.microsoft.com/office/powerpoint/2010/main" val="252477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548680"/>
            <a:ext cx="8352928" cy="5832648"/>
          </a:xfrm>
        </p:spPr>
        <p:txBody>
          <a:bodyPr>
            <a:noAutofit/>
          </a:bodyPr>
          <a:lstStyle/>
          <a:p>
            <a:pPr algn="l"/>
            <a:r>
              <a:rPr lang="ru-RU" sz="2800" b="1" dirty="0">
                <a:solidFill>
                  <a:schemeClr val="tx1"/>
                </a:solidFill>
              </a:rPr>
              <a:t>Л.Н. </a:t>
            </a:r>
            <a:r>
              <a:rPr lang="ru-RU" sz="2800" b="1" dirty="0" smtClean="0">
                <a:solidFill>
                  <a:schemeClr val="tx1"/>
                </a:solidFill>
              </a:rPr>
              <a:t>Толстой </a:t>
            </a:r>
            <a:r>
              <a:rPr lang="ru-RU" sz="2800" b="1" dirty="0">
                <a:solidFill>
                  <a:schemeClr val="tx1"/>
                </a:solidFill>
              </a:rPr>
              <a:t>«Юность</a:t>
            </a:r>
            <a:r>
              <a:rPr lang="ru-RU" sz="2800" b="1" dirty="0" smtClean="0">
                <a:solidFill>
                  <a:schemeClr val="tx1"/>
                </a:solidFill>
              </a:rPr>
              <a:t>»: </a:t>
            </a:r>
            <a:r>
              <a:rPr lang="ru-RU" sz="2800" b="1" dirty="0">
                <a:solidFill>
                  <a:schemeClr val="tx1"/>
                </a:solidFill>
              </a:rPr>
              <a:t>«Например, они употребляли слова: </a:t>
            </a:r>
            <a:r>
              <a:rPr lang="ru-RU" sz="2800" b="1" i="1" dirty="0">
                <a:solidFill>
                  <a:schemeClr val="tx1"/>
                </a:solidFill>
              </a:rPr>
              <a:t>глупец</a:t>
            </a:r>
            <a:r>
              <a:rPr lang="ru-RU" sz="2800" b="1" dirty="0">
                <a:solidFill>
                  <a:schemeClr val="tx1"/>
                </a:solidFill>
              </a:rPr>
              <a:t> вместо </a:t>
            </a:r>
            <a:r>
              <a:rPr lang="ru-RU" sz="2800" b="1" i="1" dirty="0">
                <a:solidFill>
                  <a:schemeClr val="tx1"/>
                </a:solidFill>
              </a:rPr>
              <a:t>дурак</a:t>
            </a:r>
            <a:r>
              <a:rPr lang="ru-RU" sz="2800" b="1" dirty="0">
                <a:solidFill>
                  <a:schemeClr val="tx1"/>
                </a:solidFill>
              </a:rPr>
              <a:t>, </a:t>
            </a:r>
            <a:r>
              <a:rPr lang="ru-RU" sz="2800" b="1" i="1" dirty="0">
                <a:solidFill>
                  <a:schemeClr val="tx1"/>
                </a:solidFill>
              </a:rPr>
              <a:t>словно </a:t>
            </a:r>
            <a:r>
              <a:rPr lang="ru-RU" sz="2800" b="1" dirty="0">
                <a:solidFill>
                  <a:schemeClr val="tx1"/>
                </a:solidFill>
              </a:rPr>
              <a:t>вместо </a:t>
            </a:r>
            <a:r>
              <a:rPr lang="ru-RU" sz="2800" b="1" i="1" dirty="0">
                <a:solidFill>
                  <a:schemeClr val="tx1"/>
                </a:solidFill>
              </a:rPr>
              <a:t>точно</a:t>
            </a:r>
            <a:r>
              <a:rPr lang="ru-RU" sz="2800" b="1" dirty="0">
                <a:solidFill>
                  <a:schemeClr val="tx1"/>
                </a:solidFill>
              </a:rPr>
              <a:t>, </a:t>
            </a:r>
            <a:r>
              <a:rPr lang="ru-RU" sz="2800" b="1" i="1" dirty="0">
                <a:solidFill>
                  <a:schemeClr val="tx1"/>
                </a:solidFill>
              </a:rPr>
              <a:t>великолепно </a:t>
            </a:r>
            <a:r>
              <a:rPr lang="ru-RU" sz="2800" b="1" dirty="0">
                <a:solidFill>
                  <a:schemeClr val="tx1"/>
                </a:solidFill>
              </a:rPr>
              <a:t>вместо </a:t>
            </a:r>
            <a:r>
              <a:rPr lang="ru-RU" sz="2800" b="1" i="1" dirty="0">
                <a:solidFill>
                  <a:schemeClr val="tx1"/>
                </a:solidFill>
              </a:rPr>
              <a:t>прекрасно</a:t>
            </a:r>
            <a:r>
              <a:rPr lang="ru-RU" sz="2800" b="1" dirty="0">
                <a:solidFill>
                  <a:schemeClr val="tx1"/>
                </a:solidFill>
              </a:rPr>
              <a:t>, </a:t>
            </a:r>
            <a:r>
              <a:rPr lang="ru-RU" sz="2800" b="1" i="1" dirty="0" err="1">
                <a:solidFill>
                  <a:schemeClr val="tx1"/>
                </a:solidFill>
              </a:rPr>
              <a:t>движучи</a:t>
            </a:r>
            <a:r>
              <a:rPr lang="ru-RU" sz="2800" b="1" i="1" dirty="0">
                <a:solidFill>
                  <a:schemeClr val="tx1"/>
                </a:solidFill>
              </a:rPr>
              <a:t> </a:t>
            </a:r>
            <a:r>
              <a:rPr lang="ru-RU" sz="2800" b="1" dirty="0">
                <a:solidFill>
                  <a:schemeClr val="tx1"/>
                </a:solidFill>
              </a:rPr>
              <a:t>и т. п., что мне казалось </a:t>
            </a:r>
            <a:r>
              <a:rPr lang="ru-RU" sz="2800" b="1" dirty="0" err="1">
                <a:solidFill>
                  <a:schemeClr val="tx1"/>
                </a:solidFill>
              </a:rPr>
              <a:t>книжно</a:t>
            </a:r>
            <a:r>
              <a:rPr lang="ru-RU" sz="2800" b="1" dirty="0">
                <a:solidFill>
                  <a:schemeClr val="tx1"/>
                </a:solidFill>
              </a:rPr>
              <a:t> и отвратительно непорядочно. Но еще более возбуждали во мне эту комильфотную ненависть интонации, которые они делали на некоторые русские и в особенности иностранные слова: они говорили </a:t>
            </a:r>
            <a:r>
              <a:rPr lang="ru-RU" sz="2800" b="1" i="1" dirty="0" smtClean="0">
                <a:solidFill>
                  <a:schemeClr val="tx1"/>
                </a:solidFill>
              </a:rPr>
              <a:t>м</a:t>
            </a:r>
            <a:r>
              <a:rPr lang="fr-FR" sz="2800" b="1" i="1" dirty="0" smtClean="0">
                <a:solidFill>
                  <a:schemeClr val="tx1"/>
                </a:solidFill>
              </a:rPr>
              <a:t>á</a:t>
            </a:r>
            <a:r>
              <a:rPr lang="ru-RU" sz="2800" b="1" i="1" dirty="0" smtClean="0">
                <a:solidFill>
                  <a:schemeClr val="tx1"/>
                </a:solidFill>
              </a:rPr>
              <a:t>шина</a:t>
            </a:r>
            <a:r>
              <a:rPr lang="ru-RU" sz="2800" b="1" dirty="0" smtClean="0">
                <a:solidFill>
                  <a:schemeClr val="tx1"/>
                </a:solidFill>
              </a:rPr>
              <a:t> </a:t>
            </a:r>
            <a:r>
              <a:rPr lang="ru-RU" sz="2800" b="1" dirty="0">
                <a:solidFill>
                  <a:schemeClr val="tx1"/>
                </a:solidFill>
              </a:rPr>
              <a:t>вместо </a:t>
            </a:r>
            <a:r>
              <a:rPr lang="ru-RU" sz="2800" b="1" i="1" dirty="0" err="1" smtClean="0">
                <a:solidFill>
                  <a:schemeClr val="tx1"/>
                </a:solidFill>
              </a:rPr>
              <a:t>маши́на</a:t>
            </a:r>
            <a:r>
              <a:rPr lang="ru-RU" sz="2800" b="1" dirty="0">
                <a:solidFill>
                  <a:schemeClr val="tx1"/>
                </a:solidFill>
              </a:rPr>
              <a:t>, </a:t>
            </a:r>
            <a:r>
              <a:rPr lang="ru-RU" sz="2800" b="1" i="1" dirty="0" err="1" smtClean="0">
                <a:solidFill>
                  <a:schemeClr val="tx1"/>
                </a:solidFill>
              </a:rPr>
              <a:t>дея́тельность</a:t>
            </a:r>
            <a:r>
              <a:rPr lang="ru-RU" sz="2800" b="1" dirty="0" smtClean="0">
                <a:solidFill>
                  <a:schemeClr val="tx1"/>
                </a:solidFill>
              </a:rPr>
              <a:t> </a:t>
            </a:r>
            <a:r>
              <a:rPr lang="ru-RU" sz="2800" b="1" dirty="0">
                <a:solidFill>
                  <a:schemeClr val="tx1"/>
                </a:solidFill>
              </a:rPr>
              <a:t>вместо </a:t>
            </a:r>
            <a:r>
              <a:rPr lang="ru-RU" sz="2800" b="1" i="1" dirty="0" smtClean="0">
                <a:solidFill>
                  <a:schemeClr val="tx1"/>
                </a:solidFill>
              </a:rPr>
              <a:t>д</a:t>
            </a:r>
            <a:r>
              <a:rPr lang="fr-FR" sz="2800" b="1" i="1" dirty="0" smtClean="0">
                <a:solidFill>
                  <a:schemeClr val="tx1"/>
                </a:solidFill>
              </a:rPr>
              <a:t>é</a:t>
            </a:r>
            <a:r>
              <a:rPr lang="ru-RU" sz="2800" b="1" i="1" dirty="0" err="1" smtClean="0">
                <a:solidFill>
                  <a:schemeClr val="tx1"/>
                </a:solidFill>
              </a:rPr>
              <a:t>ятельность</a:t>
            </a:r>
            <a:r>
              <a:rPr lang="ru-RU" sz="2800" b="1" dirty="0">
                <a:solidFill>
                  <a:schemeClr val="tx1"/>
                </a:solidFill>
              </a:rPr>
              <a:t>, </a:t>
            </a:r>
            <a:r>
              <a:rPr lang="ru-RU" sz="2800" b="1" i="1" dirty="0" smtClean="0">
                <a:solidFill>
                  <a:schemeClr val="tx1"/>
                </a:solidFill>
              </a:rPr>
              <a:t>н</a:t>
            </a:r>
            <a:r>
              <a:rPr lang="fr-FR" sz="2800" b="1" i="1" dirty="0" smtClean="0">
                <a:solidFill>
                  <a:schemeClr val="tx1"/>
                </a:solidFill>
              </a:rPr>
              <a:t>á</a:t>
            </a:r>
            <a:r>
              <a:rPr lang="ru-RU" sz="2800" b="1" i="1" dirty="0" err="1" smtClean="0">
                <a:solidFill>
                  <a:schemeClr val="tx1"/>
                </a:solidFill>
              </a:rPr>
              <a:t>рочно</a:t>
            </a:r>
            <a:r>
              <a:rPr lang="ru-RU" sz="2800" b="1" dirty="0" smtClean="0">
                <a:solidFill>
                  <a:schemeClr val="tx1"/>
                </a:solidFill>
              </a:rPr>
              <a:t> </a:t>
            </a:r>
            <a:r>
              <a:rPr lang="ru-RU" sz="2800" b="1" dirty="0">
                <a:solidFill>
                  <a:schemeClr val="tx1"/>
                </a:solidFill>
              </a:rPr>
              <a:t>вместо </a:t>
            </a:r>
            <a:r>
              <a:rPr lang="ru-RU" sz="2800" b="1" i="1" dirty="0" err="1" smtClean="0">
                <a:solidFill>
                  <a:schemeClr val="tx1"/>
                </a:solidFill>
              </a:rPr>
              <a:t>наро́чно</a:t>
            </a:r>
            <a:r>
              <a:rPr lang="ru-RU" sz="2800" b="1" dirty="0">
                <a:solidFill>
                  <a:schemeClr val="tx1"/>
                </a:solidFill>
              </a:rPr>
              <a:t>, </a:t>
            </a:r>
            <a:r>
              <a:rPr lang="ru-RU" sz="2800" b="1" i="1" dirty="0">
                <a:solidFill>
                  <a:schemeClr val="tx1"/>
                </a:solidFill>
              </a:rPr>
              <a:t>в </a:t>
            </a:r>
            <a:r>
              <a:rPr lang="ru-RU" sz="2800" b="1" i="1" dirty="0" smtClean="0">
                <a:solidFill>
                  <a:schemeClr val="tx1"/>
                </a:solidFill>
              </a:rPr>
              <a:t>камин</a:t>
            </a:r>
            <a:r>
              <a:rPr lang="fr-FR" sz="2800" b="1" i="1" dirty="0" smtClean="0">
                <a:solidFill>
                  <a:schemeClr val="tx1"/>
                </a:solidFill>
              </a:rPr>
              <a:t>é</a:t>
            </a:r>
            <a:r>
              <a:rPr lang="ru-RU" sz="2800" b="1" dirty="0" smtClean="0">
                <a:solidFill>
                  <a:schemeClr val="tx1"/>
                </a:solidFill>
              </a:rPr>
              <a:t> </a:t>
            </a:r>
            <a:r>
              <a:rPr lang="ru-RU" sz="2800" b="1" dirty="0">
                <a:solidFill>
                  <a:schemeClr val="tx1"/>
                </a:solidFill>
              </a:rPr>
              <a:t>вместо </a:t>
            </a:r>
            <a:r>
              <a:rPr lang="ru-RU" sz="2800" b="1" i="1" dirty="0">
                <a:solidFill>
                  <a:schemeClr val="tx1"/>
                </a:solidFill>
              </a:rPr>
              <a:t>в </a:t>
            </a:r>
            <a:r>
              <a:rPr lang="ru-RU" sz="2800" b="1" i="1" dirty="0" err="1" smtClean="0">
                <a:solidFill>
                  <a:schemeClr val="tx1"/>
                </a:solidFill>
              </a:rPr>
              <a:t>кам</a:t>
            </a:r>
            <a:r>
              <a:rPr lang="ru-RU" sz="2800" b="1" i="1" dirty="0" err="1">
                <a:solidFill>
                  <a:schemeClr val="tx1"/>
                </a:solidFill>
              </a:rPr>
              <a:t>и́</a:t>
            </a:r>
            <a:r>
              <a:rPr lang="ru-RU" sz="2800" b="1" i="1" dirty="0" err="1" smtClean="0">
                <a:solidFill>
                  <a:schemeClr val="tx1"/>
                </a:solidFill>
              </a:rPr>
              <a:t>не</a:t>
            </a:r>
            <a:r>
              <a:rPr lang="ru-RU" sz="2800" b="1" i="1" dirty="0">
                <a:solidFill>
                  <a:schemeClr val="tx1"/>
                </a:solidFill>
              </a:rPr>
              <a:t>, </a:t>
            </a:r>
            <a:r>
              <a:rPr lang="ru-RU" sz="2800" b="1" i="1" dirty="0" smtClean="0">
                <a:solidFill>
                  <a:schemeClr val="tx1"/>
                </a:solidFill>
              </a:rPr>
              <a:t>Ш</a:t>
            </a:r>
            <a:r>
              <a:rPr lang="fr-FR" sz="2800" b="1" i="1" dirty="0" smtClean="0">
                <a:solidFill>
                  <a:schemeClr val="tx1"/>
                </a:solidFill>
              </a:rPr>
              <a:t>é</a:t>
            </a:r>
            <a:r>
              <a:rPr lang="ru-RU" sz="2800" b="1" i="1" dirty="0" err="1" smtClean="0">
                <a:solidFill>
                  <a:schemeClr val="tx1"/>
                </a:solidFill>
              </a:rPr>
              <a:t>кспир</a:t>
            </a:r>
            <a:r>
              <a:rPr lang="ru-RU" sz="2800" b="1" dirty="0" smtClean="0">
                <a:solidFill>
                  <a:schemeClr val="tx1"/>
                </a:solidFill>
              </a:rPr>
              <a:t> </a:t>
            </a:r>
            <a:r>
              <a:rPr lang="ru-RU" sz="2800" b="1" dirty="0">
                <a:solidFill>
                  <a:schemeClr val="tx1"/>
                </a:solidFill>
              </a:rPr>
              <a:t>вместо </a:t>
            </a:r>
            <a:r>
              <a:rPr lang="ru-RU" sz="2800" b="1" i="1" dirty="0" err="1" smtClean="0">
                <a:solidFill>
                  <a:schemeClr val="tx1"/>
                </a:solidFill>
              </a:rPr>
              <a:t>Шексп</a:t>
            </a:r>
            <a:r>
              <a:rPr lang="ru-RU" sz="2800" b="1" i="1" dirty="0" err="1">
                <a:solidFill>
                  <a:schemeClr val="tx1"/>
                </a:solidFill>
              </a:rPr>
              <a:t>и́</a:t>
            </a:r>
            <a:r>
              <a:rPr lang="ru-RU" sz="2800" b="1" i="1" dirty="0" err="1" smtClean="0">
                <a:solidFill>
                  <a:schemeClr val="tx1"/>
                </a:solidFill>
              </a:rPr>
              <a:t>р</a:t>
            </a:r>
            <a:r>
              <a:rPr lang="ru-RU" sz="2800" b="1" dirty="0" smtClean="0">
                <a:solidFill>
                  <a:schemeClr val="tx1"/>
                </a:solidFill>
              </a:rPr>
              <a:t> </a:t>
            </a:r>
            <a:r>
              <a:rPr lang="ru-RU" sz="2800" b="1" dirty="0">
                <a:solidFill>
                  <a:schemeClr val="tx1"/>
                </a:solidFill>
              </a:rPr>
              <a:t>и т. д</a:t>
            </a:r>
            <a:r>
              <a:rPr lang="ru-RU" sz="2800" b="1" dirty="0" smtClean="0">
                <a:solidFill>
                  <a:schemeClr val="tx1"/>
                </a:solidFill>
              </a:rPr>
              <a:t>.</a:t>
            </a:r>
            <a:endParaRPr lang="ru-RU" sz="2800" b="1" i="1" dirty="0">
              <a:solidFill>
                <a:schemeClr val="tx1"/>
              </a:solidFill>
            </a:endParaRPr>
          </a:p>
        </p:txBody>
      </p:sp>
    </p:spTree>
    <p:extLst>
      <p:ext uri="{BB962C8B-B14F-4D97-AF65-F5344CB8AC3E}">
        <p14:creationId xmlns:p14="http://schemas.microsoft.com/office/powerpoint/2010/main" val="1470195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611560" y="1545754"/>
            <a:ext cx="7920880" cy="3539430"/>
          </a:xfrm>
          <a:prstGeom prst="rect">
            <a:avLst/>
          </a:prstGeom>
        </p:spPr>
        <p:txBody>
          <a:bodyPr wrap="square">
            <a:spAutoFit/>
          </a:bodyPr>
          <a:lstStyle/>
          <a:p>
            <a:pPr algn="ctr"/>
            <a:r>
              <a:rPr lang="ru-RU" sz="3200" b="1" dirty="0"/>
              <a:t>А.Н. </a:t>
            </a:r>
            <a:r>
              <a:rPr lang="ru-RU" sz="3200" b="1" dirty="0" smtClean="0"/>
              <a:t>Островский</a:t>
            </a:r>
          </a:p>
          <a:p>
            <a:pPr algn="ctr"/>
            <a:endParaRPr lang="ru-RU" sz="3200" b="1" i="1" dirty="0" smtClean="0"/>
          </a:p>
          <a:p>
            <a:pPr algn="ctr"/>
            <a:r>
              <a:rPr lang="ru-RU" sz="3200" b="1" i="1" dirty="0" smtClean="0"/>
              <a:t>аль</a:t>
            </a:r>
            <a:r>
              <a:rPr lang="ru-RU" sz="3200" b="1" i="1" dirty="0"/>
              <a:t>, пущай, поди, </a:t>
            </a:r>
            <a:r>
              <a:rPr lang="ru-RU" sz="3200" b="1" i="1" dirty="0" err="1"/>
              <a:t>елестричество</a:t>
            </a:r>
            <a:r>
              <a:rPr lang="ru-RU" sz="3200" b="1" i="1" dirty="0"/>
              <a:t>, </a:t>
            </a:r>
            <a:r>
              <a:rPr lang="ru-RU" sz="3200" b="1" i="1" dirty="0" err="1" smtClean="0"/>
              <a:t>езуит</a:t>
            </a:r>
            <a:r>
              <a:rPr lang="ru-RU" sz="3200" b="1" dirty="0" smtClean="0"/>
              <a:t>, </a:t>
            </a:r>
            <a:r>
              <a:rPr lang="ru-RU" sz="3200" b="1" i="1" dirty="0" smtClean="0"/>
              <a:t>дармоед</a:t>
            </a:r>
            <a:r>
              <a:rPr lang="ru-RU" sz="3200" b="1" dirty="0" smtClean="0"/>
              <a:t>, </a:t>
            </a:r>
            <a:r>
              <a:rPr lang="ru-RU" sz="3200" b="1" i="1" dirty="0" err="1"/>
              <a:t>оченно</a:t>
            </a:r>
            <a:r>
              <a:rPr lang="ru-RU" sz="3200" b="1" i="1" dirty="0"/>
              <a:t>, </a:t>
            </a:r>
            <a:r>
              <a:rPr lang="ru-RU" sz="3200" b="1" i="1" dirty="0" err="1"/>
              <a:t>надоть</a:t>
            </a:r>
            <a:r>
              <a:rPr lang="ru-RU" sz="3200" b="1" i="1" dirty="0"/>
              <a:t>, </a:t>
            </a:r>
            <a:r>
              <a:rPr lang="ru-RU" sz="3200" b="1" i="1" dirty="0" err="1"/>
              <a:t>слободно</a:t>
            </a:r>
            <a:r>
              <a:rPr lang="ru-RU" sz="3200" b="1" i="1" dirty="0"/>
              <a:t>, нешто, по </a:t>
            </a:r>
            <a:r>
              <a:rPr lang="ru-RU" sz="3200" b="1" i="1" dirty="0" smtClean="0"/>
              <a:t>крайности</a:t>
            </a:r>
            <a:r>
              <a:rPr lang="ru-RU" sz="3200" b="1" dirty="0" smtClean="0"/>
              <a:t>; </a:t>
            </a:r>
          </a:p>
          <a:p>
            <a:pPr algn="ctr"/>
            <a:endParaRPr lang="ru-RU" sz="3200" b="1" dirty="0"/>
          </a:p>
          <a:p>
            <a:pPr algn="ctr"/>
            <a:r>
              <a:rPr lang="ru-RU" sz="3200" b="1" i="1" dirty="0" smtClean="0"/>
              <a:t>водицы</a:t>
            </a:r>
            <a:r>
              <a:rPr lang="ru-RU" sz="3200" b="1" i="1" dirty="0"/>
              <a:t>, </a:t>
            </a:r>
            <a:r>
              <a:rPr lang="ru-RU" sz="3200" b="1" i="1" dirty="0" err="1" smtClean="0"/>
              <a:t>могилушки</a:t>
            </a:r>
            <a:r>
              <a:rPr lang="ru-RU" sz="3200" b="1" dirty="0" smtClean="0"/>
              <a:t>.</a:t>
            </a:r>
            <a:endParaRPr lang="ru-RU" sz="3000" b="1" i="1" dirty="0" smtClean="0"/>
          </a:p>
        </p:txBody>
      </p:sp>
    </p:spTree>
    <p:extLst>
      <p:ext uri="{BB962C8B-B14F-4D97-AF65-F5344CB8AC3E}">
        <p14:creationId xmlns:p14="http://schemas.microsoft.com/office/powerpoint/2010/main" val="13087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620688"/>
            <a:ext cx="8280920" cy="5976664"/>
          </a:xfrm>
        </p:spPr>
        <p:txBody>
          <a:bodyPr>
            <a:noAutofit/>
          </a:bodyPr>
          <a:lstStyle/>
          <a:p>
            <a:pPr>
              <a:lnSpc>
                <a:spcPct val="120000"/>
              </a:lnSpc>
            </a:pPr>
            <a:r>
              <a:rPr lang="ru-RU" sz="3600" b="1" dirty="0" smtClean="0">
                <a:solidFill>
                  <a:schemeClr val="tx1"/>
                </a:solidFill>
              </a:rPr>
              <a:t>Общие </a:t>
            </a:r>
            <a:r>
              <a:rPr lang="ru-RU" sz="3600" b="1" dirty="0">
                <a:solidFill>
                  <a:schemeClr val="tx1"/>
                </a:solidFill>
              </a:rPr>
              <a:t>тенденции языкового развития </a:t>
            </a:r>
            <a:r>
              <a:rPr lang="ru-RU" sz="3600" b="1" dirty="0" smtClean="0">
                <a:solidFill>
                  <a:schemeClr val="tx1"/>
                </a:solidFill>
              </a:rPr>
              <a:t>30–50-х годов </a:t>
            </a:r>
          </a:p>
          <a:p>
            <a:pPr>
              <a:lnSpc>
                <a:spcPct val="120000"/>
              </a:lnSpc>
            </a:pPr>
            <a:r>
              <a:rPr lang="ru-RU" sz="3000" b="1" dirty="0" smtClean="0">
                <a:solidFill>
                  <a:schemeClr val="tx1"/>
                </a:solidFill>
              </a:rPr>
              <a:t>(</a:t>
            </a:r>
            <a:r>
              <a:rPr lang="ru-RU" sz="3000" b="1" dirty="0">
                <a:solidFill>
                  <a:schemeClr val="tx1"/>
                </a:solidFill>
              </a:rPr>
              <a:t>по В.В. Виноградову): </a:t>
            </a:r>
          </a:p>
          <a:p>
            <a:pPr algn="l">
              <a:lnSpc>
                <a:spcPct val="120000"/>
              </a:lnSpc>
            </a:pPr>
            <a:r>
              <a:rPr lang="ru-RU" b="1" dirty="0">
                <a:solidFill>
                  <a:schemeClr val="tx1"/>
                </a:solidFill>
              </a:rPr>
              <a:t>1. Ограничение высокой «славянской» </a:t>
            </a:r>
            <a:r>
              <a:rPr lang="ru-RU" b="1" dirty="0" smtClean="0">
                <a:solidFill>
                  <a:schemeClr val="tx1"/>
                </a:solidFill>
              </a:rPr>
              <a:t>традиции</a:t>
            </a:r>
            <a:r>
              <a:rPr lang="ru-RU" b="1" dirty="0">
                <a:solidFill>
                  <a:schemeClr val="tx1"/>
                </a:solidFill>
              </a:rPr>
              <a:t>, </a:t>
            </a:r>
            <a:r>
              <a:rPr lang="ru-RU" b="1" dirty="0" smtClean="0">
                <a:solidFill>
                  <a:schemeClr val="tx1"/>
                </a:solidFill>
              </a:rPr>
              <a:t>распространение приема </a:t>
            </a:r>
            <a:r>
              <a:rPr lang="ru-RU" b="1" dirty="0">
                <a:solidFill>
                  <a:schemeClr val="tx1"/>
                </a:solidFill>
              </a:rPr>
              <a:t>иронического употребления церковнославянизмов в языке революционно-демократической интеллигенции. </a:t>
            </a:r>
          </a:p>
        </p:txBody>
      </p:sp>
    </p:spTree>
    <p:extLst>
      <p:ext uri="{BB962C8B-B14F-4D97-AF65-F5344CB8AC3E}">
        <p14:creationId xmlns:p14="http://schemas.microsoft.com/office/powerpoint/2010/main" val="250899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764704"/>
            <a:ext cx="8136904" cy="5832648"/>
          </a:xfrm>
        </p:spPr>
        <p:txBody>
          <a:bodyPr>
            <a:noAutofit/>
          </a:bodyPr>
          <a:lstStyle/>
          <a:p>
            <a:pPr algn="l"/>
            <a:r>
              <a:rPr lang="ru-RU" b="1" dirty="0">
                <a:solidFill>
                  <a:schemeClr val="tx1"/>
                </a:solidFill>
              </a:rPr>
              <a:t>4. Стремление к фиксации устойчивых норм общенационального выражения на «народном» фундаменте. </a:t>
            </a:r>
            <a:endParaRPr lang="ru-RU" b="1" dirty="0" smtClean="0">
              <a:solidFill>
                <a:schemeClr val="tx1"/>
              </a:solidFill>
            </a:endParaRPr>
          </a:p>
          <a:p>
            <a:pPr algn="l"/>
            <a:r>
              <a:rPr lang="ru-RU" sz="3000" b="1" dirty="0">
                <a:solidFill>
                  <a:schemeClr val="tx1"/>
                </a:solidFill>
              </a:rPr>
              <a:t>«</a:t>
            </a:r>
            <a:r>
              <a:rPr lang="ru-RU" sz="3000" b="1" dirty="0" smtClean="0">
                <a:solidFill>
                  <a:schemeClr val="tx1"/>
                </a:solidFill>
              </a:rPr>
              <a:t>Словарь </a:t>
            </a:r>
            <a:r>
              <a:rPr lang="ru-RU" sz="3000" b="1" dirty="0">
                <a:solidFill>
                  <a:schemeClr val="tx1"/>
                </a:solidFill>
              </a:rPr>
              <a:t>Академии Российской» (1806–1822</a:t>
            </a:r>
            <a:r>
              <a:rPr lang="ru-RU" sz="3000" b="1" dirty="0" smtClean="0">
                <a:solidFill>
                  <a:schemeClr val="tx1"/>
                </a:solidFill>
              </a:rPr>
              <a:t>) – </a:t>
            </a:r>
            <a:r>
              <a:rPr lang="ru-RU" sz="3000" b="1" dirty="0">
                <a:solidFill>
                  <a:schemeClr val="tx1"/>
                </a:solidFill>
              </a:rPr>
              <a:t>51 388 слов; </a:t>
            </a:r>
            <a:endParaRPr lang="ru-RU" sz="3000" b="1" dirty="0" smtClean="0">
              <a:solidFill>
                <a:schemeClr val="tx1"/>
              </a:solidFill>
            </a:endParaRPr>
          </a:p>
          <a:p>
            <a:pPr algn="l"/>
            <a:r>
              <a:rPr lang="ru-RU" sz="3000" b="1" dirty="0" smtClean="0">
                <a:solidFill>
                  <a:schemeClr val="tx1"/>
                </a:solidFill>
              </a:rPr>
              <a:t>«Словарь </a:t>
            </a:r>
            <a:r>
              <a:rPr lang="ru-RU" sz="3000" b="1" dirty="0">
                <a:solidFill>
                  <a:schemeClr val="tx1"/>
                </a:solidFill>
              </a:rPr>
              <a:t>церковнославянского и русского языка» (1847) </a:t>
            </a:r>
            <a:r>
              <a:rPr lang="ru-RU" sz="3000" b="1" dirty="0" smtClean="0">
                <a:solidFill>
                  <a:schemeClr val="tx1"/>
                </a:solidFill>
              </a:rPr>
              <a:t>– </a:t>
            </a:r>
            <a:r>
              <a:rPr lang="ru-RU" sz="3000" b="1" dirty="0">
                <a:solidFill>
                  <a:schemeClr val="tx1"/>
                </a:solidFill>
              </a:rPr>
              <a:t>114 749 слов; </a:t>
            </a:r>
            <a:endParaRPr lang="ru-RU" sz="3000" b="1" dirty="0" smtClean="0">
              <a:solidFill>
                <a:schemeClr val="tx1"/>
              </a:solidFill>
            </a:endParaRPr>
          </a:p>
          <a:p>
            <a:pPr algn="l"/>
            <a:r>
              <a:rPr lang="ru-RU" sz="3000" b="1" dirty="0" smtClean="0">
                <a:solidFill>
                  <a:schemeClr val="tx1"/>
                </a:solidFill>
              </a:rPr>
              <a:t>«</a:t>
            </a:r>
            <a:r>
              <a:rPr lang="ru-RU" sz="3000" b="1" dirty="0">
                <a:solidFill>
                  <a:schemeClr val="tx1"/>
                </a:solidFill>
              </a:rPr>
              <a:t>Толковый словарь» В.И. Даля </a:t>
            </a:r>
            <a:r>
              <a:rPr lang="ru-RU" sz="3000" b="1" dirty="0" smtClean="0">
                <a:solidFill>
                  <a:schemeClr val="tx1"/>
                </a:solidFill>
              </a:rPr>
              <a:t>– более </a:t>
            </a:r>
            <a:r>
              <a:rPr lang="ru-RU" sz="3000" b="1" dirty="0">
                <a:solidFill>
                  <a:schemeClr val="tx1"/>
                </a:solidFill>
              </a:rPr>
              <a:t>200 000 слов.</a:t>
            </a:r>
          </a:p>
        </p:txBody>
      </p:sp>
    </p:spTree>
    <p:extLst>
      <p:ext uri="{BB962C8B-B14F-4D97-AF65-F5344CB8AC3E}">
        <p14:creationId xmlns:p14="http://schemas.microsoft.com/office/powerpoint/2010/main" val="3230840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980728"/>
            <a:ext cx="8136904" cy="5832648"/>
          </a:xfrm>
        </p:spPr>
        <p:txBody>
          <a:bodyPr>
            <a:noAutofit/>
          </a:bodyPr>
          <a:lstStyle/>
          <a:p>
            <a:r>
              <a:rPr lang="ru-RU" sz="3000" b="1" dirty="0">
                <a:solidFill>
                  <a:schemeClr val="tx1"/>
                </a:solidFill>
              </a:rPr>
              <a:t>Ныне еще легко </a:t>
            </a:r>
            <a:r>
              <a:rPr lang="ru-RU" sz="3000" b="1" dirty="0" err="1">
                <a:solidFill>
                  <a:schemeClr val="tx1"/>
                </a:solidFill>
              </a:rPr>
              <a:t>промолвиться</a:t>
            </a:r>
            <a:r>
              <a:rPr lang="ru-RU" sz="3000" b="1" dirty="0">
                <a:solidFill>
                  <a:schemeClr val="tx1"/>
                </a:solidFill>
              </a:rPr>
              <a:t> и оступиться, попасть вместо родного в простонародное, потому что средины, которой мы ищем, еще нет; а есть одни только крайности: язык высшего сословия – полурусский, язык низшего сословия – </a:t>
            </a:r>
            <a:r>
              <a:rPr lang="ru-RU" sz="3000" b="1" dirty="0" smtClean="0">
                <a:solidFill>
                  <a:schemeClr val="tx1"/>
                </a:solidFill>
              </a:rPr>
              <a:t>простонародный.</a:t>
            </a:r>
          </a:p>
          <a:p>
            <a:pPr algn="r"/>
            <a:r>
              <a:rPr lang="ru-RU" sz="3000" b="1" dirty="0" smtClean="0">
                <a:solidFill>
                  <a:schemeClr val="tx1"/>
                </a:solidFill>
              </a:rPr>
              <a:t>В.И. Даль</a:t>
            </a:r>
            <a:endParaRPr lang="ru-RU" sz="3000" b="1" dirty="0">
              <a:solidFill>
                <a:schemeClr val="tx1"/>
              </a:solidFill>
            </a:endParaRPr>
          </a:p>
        </p:txBody>
      </p:sp>
    </p:spTree>
    <p:extLst>
      <p:ext uri="{BB962C8B-B14F-4D97-AF65-F5344CB8AC3E}">
        <p14:creationId xmlns:p14="http://schemas.microsoft.com/office/powerpoint/2010/main" val="3986015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352928" cy="5976664"/>
          </a:xfrm>
        </p:spPr>
        <p:txBody>
          <a:bodyPr>
            <a:noAutofit/>
          </a:bodyPr>
          <a:lstStyle/>
          <a:p>
            <a:r>
              <a:rPr lang="ru-RU" b="1" dirty="0">
                <a:solidFill>
                  <a:schemeClr val="tx1"/>
                </a:solidFill>
              </a:rPr>
              <a:t>С</a:t>
            </a:r>
            <a:r>
              <a:rPr lang="ru-RU" b="1" dirty="0" smtClean="0">
                <a:solidFill>
                  <a:schemeClr val="tx1"/>
                </a:solidFill>
              </a:rPr>
              <a:t>табилизация грамматической </a:t>
            </a:r>
            <a:r>
              <a:rPr lang="ru-RU" b="1" dirty="0">
                <a:solidFill>
                  <a:schemeClr val="tx1"/>
                </a:solidFill>
              </a:rPr>
              <a:t>системы русского </a:t>
            </a:r>
            <a:r>
              <a:rPr lang="ru-RU" b="1" dirty="0" smtClean="0">
                <a:solidFill>
                  <a:schemeClr val="tx1"/>
                </a:solidFill>
              </a:rPr>
              <a:t>языка</a:t>
            </a:r>
          </a:p>
          <a:p>
            <a:pPr algn="l"/>
            <a:r>
              <a:rPr lang="ru-RU" sz="3000" b="1" dirty="0" smtClean="0">
                <a:solidFill>
                  <a:schemeClr val="tx1"/>
                </a:solidFill>
              </a:rPr>
              <a:t>– </a:t>
            </a:r>
            <a:r>
              <a:rPr lang="ru-RU" sz="3000" b="1" i="1" dirty="0" smtClean="0">
                <a:solidFill>
                  <a:schemeClr val="tx1"/>
                </a:solidFill>
              </a:rPr>
              <a:t>-</a:t>
            </a:r>
            <a:r>
              <a:rPr lang="ru-RU" sz="3000" b="1" i="1" dirty="0">
                <a:solidFill>
                  <a:schemeClr val="tx1"/>
                </a:solidFill>
              </a:rPr>
              <a:t>а</a:t>
            </a:r>
            <a:r>
              <a:rPr lang="ru-RU" sz="3000" b="1" dirty="0">
                <a:solidFill>
                  <a:schemeClr val="tx1"/>
                </a:solidFill>
              </a:rPr>
              <a:t> в формах И. п. мн. ч. существительных мужского рода: </a:t>
            </a:r>
            <a:r>
              <a:rPr lang="ru-RU" sz="3000" b="1" i="1" dirty="0">
                <a:solidFill>
                  <a:schemeClr val="tx1"/>
                </a:solidFill>
              </a:rPr>
              <a:t>профессора, инспектора</a:t>
            </a:r>
            <a:r>
              <a:rPr lang="ru-RU" sz="3000" b="1" dirty="0">
                <a:solidFill>
                  <a:schemeClr val="tx1"/>
                </a:solidFill>
              </a:rPr>
              <a:t> и т. п</a:t>
            </a:r>
            <a:r>
              <a:rPr lang="ru-RU" sz="3000" b="1" dirty="0" smtClean="0">
                <a:solidFill>
                  <a:schemeClr val="tx1"/>
                </a:solidFill>
              </a:rPr>
              <a:t>.; </a:t>
            </a:r>
          </a:p>
          <a:p>
            <a:pPr algn="l"/>
            <a:r>
              <a:rPr lang="ru-RU" sz="3000" b="1" dirty="0" smtClean="0">
                <a:solidFill>
                  <a:schemeClr val="tx1"/>
                </a:solidFill>
              </a:rPr>
              <a:t>– деепричастия </a:t>
            </a:r>
            <a:r>
              <a:rPr lang="ru-RU" sz="3000" b="1" dirty="0">
                <a:solidFill>
                  <a:schemeClr val="tx1"/>
                </a:solidFill>
              </a:rPr>
              <a:t>на </a:t>
            </a:r>
            <a:r>
              <a:rPr lang="ru-RU" sz="3000" b="1" i="1" dirty="0">
                <a:solidFill>
                  <a:schemeClr val="tx1"/>
                </a:solidFill>
              </a:rPr>
              <a:t>-я</a:t>
            </a:r>
            <a:r>
              <a:rPr lang="ru-RU" sz="3000" b="1" dirty="0">
                <a:solidFill>
                  <a:schemeClr val="tx1"/>
                </a:solidFill>
              </a:rPr>
              <a:t> </a:t>
            </a:r>
            <a:r>
              <a:rPr lang="ru-RU" sz="3000" b="1" dirty="0" smtClean="0">
                <a:solidFill>
                  <a:schemeClr val="tx1"/>
                </a:solidFill>
              </a:rPr>
              <a:t>только от глаголов </a:t>
            </a:r>
            <a:r>
              <a:rPr lang="ru-RU" sz="3000" b="1" dirty="0">
                <a:solidFill>
                  <a:schemeClr val="tx1"/>
                </a:solidFill>
              </a:rPr>
              <a:t>несовершенного вида </a:t>
            </a:r>
            <a:endParaRPr lang="ru-RU" sz="3000" b="1" dirty="0" smtClean="0">
              <a:solidFill>
                <a:schemeClr val="tx1"/>
              </a:solidFill>
            </a:endParaRPr>
          </a:p>
          <a:p>
            <a:pPr algn="l"/>
            <a:r>
              <a:rPr lang="ru-RU" sz="3000" b="1" dirty="0" smtClean="0">
                <a:solidFill>
                  <a:schemeClr val="tx1"/>
                </a:solidFill>
              </a:rPr>
              <a:t>(</a:t>
            </a:r>
            <a:r>
              <a:rPr lang="ru-RU" sz="3000" b="1" dirty="0">
                <a:solidFill>
                  <a:schemeClr val="tx1"/>
                </a:solidFill>
              </a:rPr>
              <a:t>Н.И. Греч: </a:t>
            </a:r>
            <a:r>
              <a:rPr lang="ru-RU" sz="3000" b="1" i="1" dirty="0">
                <a:solidFill>
                  <a:schemeClr val="tx1"/>
                </a:solidFill>
              </a:rPr>
              <a:t>посадив, а не </a:t>
            </a:r>
            <a:r>
              <a:rPr lang="ru-RU" sz="3000" b="1" i="1" dirty="0" err="1">
                <a:solidFill>
                  <a:schemeClr val="tx1"/>
                </a:solidFill>
              </a:rPr>
              <a:t>посадя</a:t>
            </a:r>
            <a:r>
              <a:rPr lang="ru-RU" sz="3000" b="1" dirty="0" smtClean="0">
                <a:solidFill>
                  <a:schemeClr val="tx1"/>
                </a:solidFill>
              </a:rPr>
              <a:t>);</a:t>
            </a:r>
          </a:p>
          <a:p>
            <a:pPr algn="l"/>
            <a:r>
              <a:rPr lang="ru-RU" sz="3000" b="1" dirty="0" smtClean="0">
                <a:solidFill>
                  <a:schemeClr val="tx1"/>
                </a:solidFill>
              </a:rPr>
              <a:t>– исчезает </a:t>
            </a:r>
            <a:r>
              <a:rPr lang="ru-RU" sz="3000" b="1" dirty="0">
                <a:solidFill>
                  <a:schemeClr val="tx1"/>
                </a:solidFill>
              </a:rPr>
              <a:t>предлог </a:t>
            </a:r>
            <a:r>
              <a:rPr lang="ru-RU" sz="3000" b="1" i="1" dirty="0">
                <a:solidFill>
                  <a:schemeClr val="tx1"/>
                </a:solidFill>
              </a:rPr>
              <a:t>от</a:t>
            </a:r>
            <a:r>
              <a:rPr lang="ru-RU" sz="3000" b="1" dirty="0">
                <a:solidFill>
                  <a:schemeClr val="tx1"/>
                </a:solidFill>
              </a:rPr>
              <a:t> для обозначения субъекта при причастии: </a:t>
            </a:r>
            <a:r>
              <a:rPr lang="ru-RU" sz="3000" b="1" i="1" dirty="0">
                <a:solidFill>
                  <a:schemeClr val="tx1"/>
                </a:solidFill>
              </a:rPr>
              <a:t>приглашенный от правительства, покинут от друзей</a:t>
            </a:r>
            <a:r>
              <a:rPr lang="ru-RU" sz="3000" b="1" dirty="0">
                <a:solidFill>
                  <a:schemeClr val="tx1"/>
                </a:solidFill>
              </a:rPr>
              <a:t> (галлицизм</a:t>
            </a:r>
            <a:r>
              <a:rPr lang="ru-RU" sz="3000" b="1" dirty="0" smtClean="0">
                <a:solidFill>
                  <a:schemeClr val="tx1"/>
                </a:solidFill>
              </a:rPr>
              <a:t>);</a:t>
            </a:r>
          </a:p>
          <a:p>
            <a:pPr algn="l"/>
            <a:r>
              <a:rPr lang="ru-RU" sz="3000" b="1" dirty="0" smtClean="0">
                <a:solidFill>
                  <a:schemeClr val="tx1"/>
                </a:solidFill>
              </a:rPr>
              <a:t> </a:t>
            </a:r>
            <a:endParaRPr lang="ru-RU" sz="3000" b="1" dirty="0">
              <a:solidFill>
                <a:schemeClr val="tx1"/>
              </a:solidFill>
            </a:endParaRPr>
          </a:p>
        </p:txBody>
      </p:sp>
    </p:spTree>
    <p:extLst>
      <p:ext uri="{BB962C8B-B14F-4D97-AF65-F5344CB8AC3E}">
        <p14:creationId xmlns:p14="http://schemas.microsoft.com/office/powerpoint/2010/main" val="414522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196752"/>
            <a:ext cx="7704856" cy="5184576"/>
          </a:xfrm>
        </p:spPr>
        <p:txBody>
          <a:bodyPr>
            <a:noAutofit/>
          </a:bodyPr>
          <a:lstStyle/>
          <a:p>
            <a:pPr algn="l"/>
            <a:r>
              <a:rPr lang="ru-RU" b="1" dirty="0" smtClean="0">
                <a:solidFill>
                  <a:schemeClr val="tx1"/>
                </a:solidFill>
              </a:rPr>
              <a:t>– устраняется конструкция </a:t>
            </a:r>
            <a:r>
              <a:rPr lang="ru-RU" b="1" dirty="0">
                <a:solidFill>
                  <a:schemeClr val="tx1"/>
                </a:solidFill>
              </a:rPr>
              <a:t>«быть + Д. п. страдательного причастия» </a:t>
            </a:r>
            <a:endParaRPr lang="ru-RU" b="1" dirty="0" smtClean="0">
              <a:solidFill>
                <a:schemeClr val="tx1"/>
              </a:solidFill>
            </a:endParaRPr>
          </a:p>
          <a:p>
            <a:pPr algn="l"/>
            <a:r>
              <a:rPr lang="ru-RU" b="1" dirty="0" smtClean="0">
                <a:solidFill>
                  <a:schemeClr val="tx1"/>
                </a:solidFill>
              </a:rPr>
              <a:t>(</a:t>
            </a:r>
            <a:r>
              <a:rPr lang="ru-RU" b="1" i="1" dirty="0">
                <a:solidFill>
                  <a:schemeClr val="tx1"/>
                </a:solidFill>
              </a:rPr>
              <a:t>протодьякон просил быть </a:t>
            </a:r>
            <a:r>
              <a:rPr lang="ru-RU" b="1" i="1" dirty="0" err="1">
                <a:solidFill>
                  <a:schemeClr val="tx1"/>
                </a:solidFill>
              </a:rPr>
              <a:t>оставлену</a:t>
            </a:r>
            <a:r>
              <a:rPr lang="ru-RU" b="1" i="1" dirty="0">
                <a:solidFill>
                  <a:schemeClr val="tx1"/>
                </a:solidFill>
              </a:rPr>
              <a:t> в епархии здешней</a:t>
            </a:r>
            <a:r>
              <a:rPr lang="ru-RU" b="1" dirty="0">
                <a:solidFill>
                  <a:schemeClr val="tx1"/>
                </a:solidFill>
              </a:rPr>
              <a:t> – </a:t>
            </a:r>
            <a:r>
              <a:rPr lang="ru-RU" b="1" dirty="0" smtClean="0">
                <a:solidFill>
                  <a:schemeClr val="tx1"/>
                </a:solidFill>
              </a:rPr>
              <a:t/>
            </a:r>
            <a:br>
              <a:rPr lang="ru-RU" b="1" dirty="0" smtClean="0">
                <a:solidFill>
                  <a:schemeClr val="tx1"/>
                </a:solidFill>
              </a:rPr>
            </a:br>
            <a:r>
              <a:rPr lang="ru-RU" b="1" dirty="0" smtClean="0">
                <a:solidFill>
                  <a:schemeClr val="tx1"/>
                </a:solidFill>
              </a:rPr>
              <a:t>А.С. Пушкин); </a:t>
            </a:r>
          </a:p>
          <a:p>
            <a:pPr algn="l"/>
            <a:endParaRPr lang="ru-RU" sz="3000" b="1" dirty="0">
              <a:solidFill>
                <a:schemeClr val="tx1"/>
              </a:solidFill>
            </a:endParaRPr>
          </a:p>
        </p:txBody>
      </p:sp>
    </p:spTree>
    <p:extLst>
      <p:ext uri="{BB962C8B-B14F-4D97-AF65-F5344CB8AC3E}">
        <p14:creationId xmlns:p14="http://schemas.microsoft.com/office/powerpoint/2010/main" val="30596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692696"/>
            <a:ext cx="8424936" cy="5832648"/>
          </a:xfrm>
        </p:spPr>
        <p:txBody>
          <a:bodyPr>
            <a:noAutofit/>
          </a:bodyPr>
          <a:lstStyle/>
          <a:p>
            <a:r>
              <a:rPr lang="ru-RU" b="1" dirty="0" smtClean="0">
                <a:solidFill>
                  <a:schemeClr val="tx1"/>
                </a:solidFill>
              </a:rPr>
              <a:t>Усиление роли </a:t>
            </a:r>
            <a:r>
              <a:rPr lang="ru-RU" b="1" dirty="0">
                <a:solidFill>
                  <a:schemeClr val="tx1"/>
                </a:solidFill>
              </a:rPr>
              <a:t>петербургского </a:t>
            </a:r>
            <a:r>
              <a:rPr lang="ru-RU" b="1" dirty="0" smtClean="0">
                <a:solidFill>
                  <a:schemeClr val="tx1"/>
                </a:solidFill>
              </a:rPr>
              <a:t>произношения </a:t>
            </a:r>
          </a:p>
          <a:p>
            <a:pPr algn="l"/>
            <a:r>
              <a:rPr lang="ru-RU" sz="3000" b="1" dirty="0" smtClean="0">
                <a:solidFill>
                  <a:schemeClr val="tx1"/>
                </a:solidFill>
              </a:rPr>
              <a:t>– мягкое </a:t>
            </a:r>
            <a:r>
              <a:rPr lang="ru-RU" sz="3000" b="1" dirty="0">
                <a:solidFill>
                  <a:schemeClr val="tx1"/>
                </a:solidFill>
              </a:rPr>
              <a:t>произношение </a:t>
            </a:r>
            <a:r>
              <a:rPr lang="ru-RU" sz="3000" b="1" i="1" dirty="0">
                <a:solidFill>
                  <a:schemeClr val="tx1"/>
                </a:solidFill>
              </a:rPr>
              <a:t>р</a:t>
            </a:r>
            <a:r>
              <a:rPr lang="ru-RU" sz="3000" b="1" dirty="0">
                <a:solidFill>
                  <a:schemeClr val="tx1"/>
                </a:solidFill>
              </a:rPr>
              <a:t> в словах типа </a:t>
            </a:r>
            <a:r>
              <a:rPr lang="ru-RU" sz="3000" b="1" i="1" dirty="0">
                <a:solidFill>
                  <a:schemeClr val="tx1"/>
                </a:solidFill>
              </a:rPr>
              <a:t>верх, первый</a:t>
            </a:r>
            <a:r>
              <a:rPr lang="ru-RU" sz="3000" b="1" dirty="0">
                <a:solidFill>
                  <a:schemeClr val="tx1"/>
                </a:solidFill>
              </a:rPr>
              <a:t> объявляется </a:t>
            </a:r>
            <a:r>
              <a:rPr lang="ru-RU" sz="3000" b="1" dirty="0" smtClean="0">
                <a:solidFill>
                  <a:schemeClr val="tx1"/>
                </a:solidFill>
              </a:rPr>
              <a:t>областным;</a:t>
            </a:r>
          </a:p>
          <a:p>
            <a:pPr algn="l"/>
            <a:r>
              <a:rPr lang="ru-RU" sz="3000" b="1" dirty="0" smtClean="0">
                <a:solidFill>
                  <a:schemeClr val="tx1"/>
                </a:solidFill>
              </a:rPr>
              <a:t>– </a:t>
            </a:r>
            <a:r>
              <a:rPr lang="ru-RU" sz="3000" b="1" dirty="0">
                <a:solidFill>
                  <a:schemeClr val="tx1"/>
                </a:solidFill>
              </a:rPr>
              <a:t>признается нормальным произношение [ч] в сочетаниях </a:t>
            </a:r>
            <a:r>
              <a:rPr lang="ru-RU" sz="3000" b="1" i="1" dirty="0" err="1" smtClean="0">
                <a:solidFill>
                  <a:schemeClr val="tx1"/>
                </a:solidFill>
              </a:rPr>
              <a:t>чн</a:t>
            </a:r>
            <a:r>
              <a:rPr lang="ru-RU" sz="3000" b="1" i="1" dirty="0" smtClean="0">
                <a:solidFill>
                  <a:schemeClr val="tx1"/>
                </a:solidFill>
              </a:rPr>
              <a:t>;</a:t>
            </a:r>
            <a:r>
              <a:rPr lang="ru-RU" sz="3000" b="1" dirty="0" smtClean="0">
                <a:solidFill>
                  <a:schemeClr val="tx1"/>
                </a:solidFill>
              </a:rPr>
              <a:t> </a:t>
            </a:r>
          </a:p>
          <a:p>
            <a:pPr algn="l"/>
            <a:r>
              <a:rPr lang="ru-RU" sz="3000" b="1" dirty="0" smtClean="0">
                <a:solidFill>
                  <a:schemeClr val="tx1"/>
                </a:solidFill>
              </a:rPr>
              <a:t>– </a:t>
            </a:r>
            <a:r>
              <a:rPr lang="ru-RU" sz="3000" b="1" dirty="0">
                <a:solidFill>
                  <a:schemeClr val="tx1"/>
                </a:solidFill>
              </a:rPr>
              <a:t>требуется мягкое произношение </a:t>
            </a:r>
            <a:r>
              <a:rPr lang="ru-RU" sz="3000" b="1" i="1" dirty="0">
                <a:solidFill>
                  <a:schemeClr val="tx1"/>
                </a:solidFill>
              </a:rPr>
              <a:t>ц</a:t>
            </a:r>
            <a:r>
              <a:rPr lang="ru-RU" sz="3000" b="1" dirty="0">
                <a:solidFill>
                  <a:schemeClr val="tx1"/>
                </a:solidFill>
              </a:rPr>
              <a:t> в заимствованных словах </a:t>
            </a:r>
            <a:endParaRPr lang="ru-RU" sz="3000" b="1" dirty="0" smtClean="0">
              <a:solidFill>
                <a:schemeClr val="tx1"/>
              </a:solidFill>
            </a:endParaRPr>
          </a:p>
          <a:p>
            <a:pPr algn="r"/>
            <a:r>
              <a:rPr lang="ru-RU" sz="3000" b="1" dirty="0" smtClean="0">
                <a:solidFill>
                  <a:schemeClr val="tx1"/>
                </a:solidFill>
              </a:rPr>
              <a:t>(«</a:t>
            </a:r>
            <a:r>
              <a:rPr lang="ru-RU" sz="3000" b="1" dirty="0">
                <a:solidFill>
                  <a:schemeClr val="tx1"/>
                </a:solidFill>
              </a:rPr>
              <a:t>Справочное место русского слова</a:t>
            </a:r>
            <a:r>
              <a:rPr lang="ru-RU" sz="3000" b="1" dirty="0" smtClean="0">
                <a:solidFill>
                  <a:schemeClr val="tx1"/>
                </a:solidFill>
              </a:rPr>
              <a:t>»,</a:t>
            </a:r>
          </a:p>
          <a:p>
            <a:pPr algn="r"/>
            <a:r>
              <a:rPr lang="ru-RU" sz="3000" b="1" dirty="0" smtClean="0">
                <a:solidFill>
                  <a:schemeClr val="tx1"/>
                </a:solidFill>
              </a:rPr>
              <a:t> </a:t>
            </a:r>
            <a:r>
              <a:rPr lang="ru-RU" sz="3000" b="1" dirty="0">
                <a:solidFill>
                  <a:schemeClr val="tx1"/>
                </a:solidFill>
              </a:rPr>
              <a:t>2-е изд., 1843 г.). </a:t>
            </a:r>
          </a:p>
        </p:txBody>
      </p:sp>
    </p:spTree>
    <p:extLst>
      <p:ext uri="{BB962C8B-B14F-4D97-AF65-F5344CB8AC3E}">
        <p14:creationId xmlns:p14="http://schemas.microsoft.com/office/powerpoint/2010/main" val="1647498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8680"/>
            <a:ext cx="8136904" cy="5976664"/>
          </a:xfrm>
        </p:spPr>
        <p:txBody>
          <a:bodyPr>
            <a:noAutofit/>
          </a:bodyPr>
          <a:lstStyle/>
          <a:p>
            <a:pPr algn="l"/>
            <a:r>
              <a:rPr lang="ru-RU" b="1" dirty="0" smtClean="0">
                <a:solidFill>
                  <a:schemeClr val="tx1"/>
                </a:solidFill>
              </a:rPr>
              <a:t>Перераспределение </a:t>
            </a:r>
            <a:r>
              <a:rPr lang="ru-RU" b="1" dirty="0">
                <a:solidFill>
                  <a:schemeClr val="tx1"/>
                </a:solidFill>
              </a:rPr>
              <a:t>функций и влияния между разными жанрами русского литературного </a:t>
            </a:r>
            <a:r>
              <a:rPr lang="ru-RU" b="1" dirty="0" smtClean="0">
                <a:solidFill>
                  <a:schemeClr val="tx1"/>
                </a:solidFill>
              </a:rPr>
              <a:t>языка: </a:t>
            </a:r>
          </a:p>
          <a:p>
            <a:pPr algn="l"/>
            <a:r>
              <a:rPr lang="ru-RU" b="1" dirty="0" smtClean="0">
                <a:solidFill>
                  <a:schemeClr val="tx1"/>
                </a:solidFill>
              </a:rPr>
              <a:t>Поэзия </a:t>
            </a:r>
            <a:r>
              <a:rPr lang="ru-RU" b="1" dirty="0">
                <a:solidFill>
                  <a:schemeClr val="tx1"/>
                </a:solidFill>
              </a:rPr>
              <a:t>уступает </a:t>
            </a:r>
            <a:r>
              <a:rPr lang="ru-RU" b="1" dirty="0" smtClean="0">
                <a:solidFill>
                  <a:schemeClr val="tx1"/>
                </a:solidFill>
              </a:rPr>
              <a:t>ведущую </a:t>
            </a:r>
            <a:r>
              <a:rPr lang="ru-RU" b="1" dirty="0">
                <a:solidFill>
                  <a:schemeClr val="tx1"/>
                </a:solidFill>
              </a:rPr>
              <a:t>роль прозе, </a:t>
            </a:r>
            <a:endParaRPr lang="ru-RU" b="1" dirty="0" smtClean="0">
              <a:solidFill>
                <a:schemeClr val="tx1"/>
              </a:solidFill>
            </a:endParaRPr>
          </a:p>
          <a:p>
            <a:pPr algn="l"/>
            <a:r>
              <a:rPr lang="ru-RU" b="1" dirty="0" smtClean="0">
                <a:solidFill>
                  <a:schemeClr val="tx1"/>
                </a:solidFill>
              </a:rPr>
              <a:t>в </a:t>
            </a:r>
            <a:r>
              <a:rPr lang="ru-RU" b="1" dirty="0">
                <a:solidFill>
                  <a:schemeClr val="tx1"/>
                </a:solidFill>
              </a:rPr>
              <a:t>прозе выдвигаются на первый план стили </a:t>
            </a:r>
            <a:r>
              <a:rPr lang="ru-RU" b="1" dirty="0" err="1">
                <a:solidFill>
                  <a:schemeClr val="tx1"/>
                </a:solidFill>
              </a:rPr>
              <a:t>газетно</a:t>
            </a:r>
            <a:r>
              <a:rPr lang="ru-RU" b="1" dirty="0">
                <a:solidFill>
                  <a:schemeClr val="tx1"/>
                </a:solidFill>
              </a:rPr>
              <a:t>-журнальной, публицистической речи. </a:t>
            </a:r>
            <a:endParaRPr lang="ru-RU" b="1" dirty="0" smtClean="0">
              <a:solidFill>
                <a:schemeClr val="tx1"/>
              </a:solidFill>
            </a:endParaRPr>
          </a:p>
          <a:p>
            <a:pPr algn="l"/>
            <a:r>
              <a:rPr lang="ru-RU" b="1" dirty="0">
                <a:solidFill>
                  <a:schemeClr val="tx1"/>
                </a:solidFill>
              </a:rPr>
              <a:t>Публицистический язык </a:t>
            </a:r>
            <a:r>
              <a:rPr lang="ru-RU" b="1" dirty="0" smtClean="0">
                <a:solidFill>
                  <a:schemeClr val="tx1"/>
                </a:solidFill>
              </a:rPr>
              <a:t>формируется на </a:t>
            </a:r>
            <a:r>
              <a:rPr lang="ru-RU" b="1" dirty="0">
                <a:solidFill>
                  <a:schemeClr val="tx1"/>
                </a:solidFill>
              </a:rPr>
              <a:t>основе синтеза языка художественной прозы с языком философии и науки.</a:t>
            </a:r>
          </a:p>
        </p:txBody>
      </p:sp>
    </p:spTree>
    <p:extLst>
      <p:ext uri="{BB962C8B-B14F-4D97-AF65-F5344CB8AC3E}">
        <p14:creationId xmlns:p14="http://schemas.microsoft.com/office/powerpoint/2010/main" val="3772411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8680"/>
            <a:ext cx="8136904" cy="5976664"/>
          </a:xfrm>
        </p:spPr>
        <p:txBody>
          <a:bodyPr>
            <a:noAutofit/>
          </a:bodyPr>
          <a:lstStyle/>
          <a:p>
            <a:pPr algn="l"/>
            <a:r>
              <a:rPr lang="ru-RU" sz="2800" b="1" dirty="0" smtClean="0">
                <a:solidFill>
                  <a:schemeClr val="tx1"/>
                </a:solidFill>
              </a:rPr>
              <a:t>Вообще Москва входила тогда в ту эпоху возбужденности умственных интересов, когда литературные вопросы, за невозможностью политических, становятся вопросами жизни. Появление замечательной книги составляло событие; критики и </a:t>
            </a:r>
            <a:r>
              <a:rPr lang="ru-RU" sz="2800" b="1" dirty="0" err="1" smtClean="0">
                <a:solidFill>
                  <a:schemeClr val="tx1"/>
                </a:solidFill>
              </a:rPr>
              <a:t>антикритики</a:t>
            </a:r>
            <a:r>
              <a:rPr lang="ru-RU" sz="2800" b="1" dirty="0" smtClean="0">
                <a:solidFill>
                  <a:schemeClr val="tx1"/>
                </a:solidFill>
              </a:rPr>
              <a:t> читались и комментировались с тем вниманием, с которым, бывало, в Англии или во Франции следили за парламентскими прениями.</a:t>
            </a:r>
          </a:p>
          <a:p>
            <a:pPr algn="r"/>
            <a:r>
              <a:rPr lang="ru-RU" sz="2800" b="1" dirty="0">
                <a:solidFill>
                  <a:schemeClr val="tx1"/>
                </a:solidFill>
              </a:rPr>
              <a:t>А.И. Герцен «Былое и думы</a:t>
            </a:r>
            <a:r>
              <a:rPr lang="ru-RU" sz="2800" b="1" dirty="0" smtClean="0">
                <a:solidFill>
                  <a:schemeClr val="tx1"/>
                </a:solidFill>
              </a:rPr>
              <a:t>»,</a:t>
            </a:r>
          </a:p>
          <a:p>
            <a:pPr algn="r"/>
            <a:r>
              <a:rPr lang="ru-RU" sz="2800" b="1" dirty="0" smtClean="0">
                <a:solidFill>
                  <a:schemeClr val="tx1"/>
                </a:solidFill>
              </a:rPr>
              <a:t>о 40-х годах Х</a:t>
            </a:r>
            <a:r>
              <a:rPr lang="be-BY" sz="2800" b="1" dirty="0" smtClean="0">
                <a:solidFill>
                  <a:schemeClr val="tx1"/>
                </a:solidFill>
              </a:rPr>
              <a:t>І</a:t>
            </a:r>
            <a:r>
              <a:rPr lang="ru-RU" sz="2800" b="1" dirty="0" smtClean="0">
                <a:solidFill>
                  <a:schemeClr val="tx1"/>
                </a:solidFill>
              </a:rPr>
              <a:t>Х века </a:t>
            </a:r>
          </a:p>
          <a:p>
            <a:pPr algn="l"/>
            <a:endParaRPr lang="ru-RU" sz="2800" b="1" dirty="0">
              <a:solidFill>
                <a:schemeClr val="tx1"/>
              </a:solidFill>
            </a:endParaRPr>
          </a:p>
        </p:txBody>
      </p:sp>
    </p:spTree>
    <p:extLst>
      <p:ext uri="{BB962C8B-B14F-4D97-AF65-F5344CB8AC3E}">
        <p14:creationId xmlns:p14="http://schemas.microsoft.com/office/powerpoint/2010/main" val="102316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8064896" cy="5616624"/>
          </a:xfrm>
        </p:spPr>
        <p:txBody>
          <a:bodyPr>
            <a:noAutofit/>
          </a:bodyPr>
          <a:lstStyle/>
          <a:p>
            <a:r>
              <a:rPr lang="ru-RU" sz="3400" b="1" dirty="0" smtClean="0">
                <a:solidFill>
                  <a:schemeClr val="tx1"/>
                </a:solidFill>
              </a:rPr>
              <a:t>Журналы:</a:t>
            </a:r>
          </a:p>
          <a:p>
            <a:r>
              <a:rPr lang="ru-RU" b="1" dirty="0" smtClean="0">
                <a:solidFill>
                  <a:schemeClr val="tx1"/>
                </a:solidFill>
              </a:rPr>
              <a:t>«</a:t>
            </a:r>
            <a:r>
              <a:rPr lang="ru-RU" b="1" dirty="0">
                <a:solidFill>
                  <a:schemeClr val="tx1"/>
                </a:solidFill>
              </a:rPr>
              <a:t>Отечественные записки», </a:t>
            </a:r>
            <a:endParaRPr lang="ru-RU" b="1" dirty="0" smtClean="0">
              <a:solidFill>
                <a:schemeClr val="tx1"/>
              </a:solidFill>
            </a:endParaRPr>
          </a:p>
          <a:p>
            <a:r>
              <a:rPr lang="ru-RU" b="1" dirty="0" smtClean="0">
                <a:solidFill>
                  <a:schemeClr val="tx1"/>
                </a:solidFill>
              </a:rPr>
              <a:t>«</a:t>
            </a:r>
            <a:r>
              <a:rPr lang="ru-RU" b="1" dirty="0">
                <a:solidFill>
                  <a:schemeClr val="tx1"/>
                </a:solidFill>
              </a:rPr>
              <a:t>Русское слово», </a:t>
            </a:r>
            <a:endParaRPr lang="ru-RU" b="1" dirty="0" smtClean="0">
              <a:solidFill>
                <a:schemeClr val="tx1"/>
              </a:solidFill>
            </a:endParaRPr>
          </a:p>
          <a:p>
            <a:r>
              <a:rPr lang="ru-RU" b="1" dirty="0" smtClean="0">
                <a:solidFill>
                  <a:schemeClr val="tx1"/>
                </a:solidFill>
              </a:rPr>
              <a:t>«</a:t>
            </a:r>
            <a:r>
              <a:rPr lang="ru-RU" b="1" dirty="0">
                <a:solidFill>
                  <a:schemeClr val="tx1"/>
                </a:solidFill>
              </a:rPr>
              <a:t>Дело», </a:t>
            </a:r>
            <a:r>
              <a:rPr lang="ru-RU" b="1" smtClean="0">
                <a:solidFill>
                  <a:schemeClr val="tx1"/>
                </a:solidFill>
              </a:rPr>
              <a:t>«Москвитянин»,</a:t>
            </a:r>
            <a:endParaRPr lang="ru-RU" b="1" dirty="0" smtClean="0">
              <a:solidFill>
                <a:schemeClr val="tx1"/>
              </a:solidFill>
            </a:endParaRPr>
          </a:p>
          <a:p>
            <a:r>
              <a:rPr lang="ru-RU" b="1" dirty="0" smtClean="0">
                <a:solidFill>
                  <a:schemeClr val="tx1"/>
                </a:solidFill>
              </a:rPr>
              <a:t>«</a:t>
            </a:r>
            <a:r>
              <a:rPr lang="ru-RU" b="1" dirty="0">
                <a:solidFill>
                  <a:schemeClr val="tx1"/>
                </a:solidFill>
              </a:rPr>
              <a:t>Мнемозина», </a:t>
            </a:r>
            <a:endParaRPr lang="ru-RU" b="1" dirty="0" smtClean="0">
              <a:solidFill>
                <a:schemeClr val="tx1"/>
              </a:solidFill>
            </a:endParaRPr>
          </a:p>
          <a:p>
            <a:r>
              <a:rPr lang="ru-RU" b="1" dirty="0" smtClean="0">
                <a:solidFill>
                  <a:schemeClr val="tx1"/>
                </a:solidFill>
              </a:rPr>
              <a:t>«</a:t>
            </a:r>
            <a:r>
              <a:rPr lang="ru-RU" b="1" dirty="0">
                <a:solidFill>
                  <a:schemeClr val="tx1"/>
                </a:solidFill>
              </a:rPr>
              <a:t>Московский телеграф», </a:t>
            </a:r>
            <a:endParaRPr lang="ru-RU" b="1" dirty="0" smtClean="0">
              <a:solidFill>
                <a:schemeClr val="tx1"/>
              </a:solidFill>
            </a:endParaRPr>
          </a:p>
          <a:p>
            <a:r>
              <a:rPr lang="ru-RU" b="1" dirty="0" smtClean="0">
                <a:solidFill>
                  <a:schemeClr val="tx1"/>
                </a:solidFill>
              </a:rPr>
              <a:t>«</a:t>
            </a:r>
            <a:r>
              <a:rPr lang="ru-RU" b="1" dirty="0">
                <a:solidFill>
                  <a:schemeClr val="tx1"/>
                </a:solidFill>
              </a:rPr>
              <a:t>Московский вестник», </a:t>
            </a:r>
            <a:endParaRPr lang="ru-RU" b="1" dirty="0" smtClean="0">
              <a:solidFill>
                <a:schemeClr val="tx1"/>
              </a:solidFill>
            </a:endParaRPr>
          </a:p>
          <a:p>
            <a:r>
              <a:rPr lang="ru-RU" b="1" dirty="0" smtClean="0">
                <a:solidFill>
                  <a:schemeClr val="tx1"/>
                </a:solidFill>
              </a:rPr>
              <a:t>«</a:t>
            </a:r>
            <a:r>
              <a:rPr lang="ru-RU" b="1" dirty="0">
                <a:solidFill>
                  <a:schemeClr val="tx1"/>
                </a:solidFill>
              </a:rPr>
              <a:t>Литературная газета», </a:t>
            </a:r>
            <a:endParaRPr lang="ru-RU" b="1" dirty="0" smtClean="0">
              <a:solidFill>
                <a:schemeClr val="tx1"/>
              </a:solidFill>
            </a:endParaRPr>
          </a:p>
          <a:p>
            <a:r>
              <a:rPr lang="ru-RU" b="1" dirty="0" smtClean="0">
                <a:solidFill>
                  <a:schemeClr val="tx1"/>
                </a:solidFill>
              </a:rPr>
              <a:t>«</a:t>
            </a:r>
            <a:r>
              <a:rPr lang="ru-RU" b="1" dirty="0">
                <a:solidFill>
                  <a:schemeClr val="tx1"/>
                </a:solidFill>
              </a:rPr>
              <a:t>Современник»</a:t>
            </a:r>
            <a:endParaRPr lang="ru-RU" sz="3000" b="1" i="1" dirty="0">
              <a:solidFill>
                <a:schemeClr val="tx1"/>
              </a:solidFill>
            </a:endParaRPr>
          </a:p>
        </p:txBody>
      </p:sp>
    </p:spTree>
    <p:extLst>
      <p:ext uri="{BB962C8B-B14F-4D97-AF65-F5344CB8AC3E}">
        <p14:creationId xmlns:p14="http://schemas.microsoft.com/office/powerpoint/2010/main" val="3235614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20688"/>
            <a:ext cx="8064896" cy="5256584"/>
          </a:xfrm>
        </p:spPr>
        <p:txBody>
          <a:bodyPr>
            <a:noAutofit/>
          </a:bodyPr>
          <a:lstStyle/>
          <a:p>
            <a:pPr algn="l"/>
            <a:r>
              <a:rPr lang="ru-RU" b="1" dirty="0" smtClean="0">
                <a:solidFill>
                  <a:schemeClr val="tx1"/>
                </a:solidFill>
              </a:rPr>
              <a:t>Увлечение философией </a:t>
            </a:r>
            <a:r>
              <a:rPr lang="ru-RU" b="1" dirty="0">
                <a:solidFill>
                  <a:schemeClr val="tx1"/>
                </a:solidFill>
              </a:rPr>
              <a:t>Шеллинга и Гегеля </a:t>
            </a:r>
            <a:r>
              <a:rPr lang="ru-RU" b="1" dirty="0" smtClean="0">
                <a:solidFill>
                  <a:schemeClr val="tx1"/>
                </a:solidFill>
              </a:rPr>
              <a:t>– выработка </a:t>
            </a:r>
            <a:r>
              <a:rPr lang="ru-RU" b="1" dirty="0">
                <a:solidFill>
                  <a:schemeClr val="tx1"/>
                </a:solidFill>
              </a:rPr>
              <a:t>философской терминологии. </a:t>
            </a:r>
            <a:endParaRPr lang="ru-RU" b="1" dirty="0" smtClean="0">
              <a:solidFill>
                <a:schemeClr val="tx1"/>
              </a:solidFill>
            </a:endParaRPr>
          </a:p>
          <a:p>
            <a:pPr algn="l"/>
            <a:r>
              <a:rPr lang="ru-RU" b="1" dirty="0" smtClean="0">
                <a:solidFill>
                  <a:schemeClr val="tx1"/>
                </a:solidFill>
              </a:rPr>
              <a:t>Кальки немецких </a:t>
            </a:r>
            <a:r>
              <a:rPr lang="ru-RU" b="1" dirty="0">
                <a:solidFill>
                  <a:schemeClr val="tx1"/>
                </a:solidFill>
              </a:rPr>
              <a:t>выражений: </a:t>
            </a:r>
            <a:r>
              <a:rPr lang="ru-RU" b="1" i="1" dirty="0">
                <a:solidFill>
                  <a:schemeClr val="tx1"/>
                </a:solidFill>
              </a:rPr>
              <a:t>проявление, образование, односторонний, мировоззрение, целостность, </a:t>
            </a:r>
            <a:r>
              <a:rPr lang="ru-RU" b="1" i="1" dirty="0" smtClean="0">
                <a:solidFill>
                  <a:schemeClr val="tx1"/>
                </a:solidFill>
              </a:rPr>
              <a:t>последовательный</a:t>
            </a:r>
            <a:r>
              <a:rPr lang="ru-RU" b="1" i="1" dirty="0">
                <a:solidFill>
                  <a:schemeClr val="tx1"/>
                </a:solidFill>
              </a:rPr>
              <a:t>, последовательность, обособление, целесообразный, самоопределение</a:t>
            </a:r>
            <a:r>
              <a:rPr lang="ru-RU" b="1" dirty="0">
                <a:solidFill>
                  <a:schemeClr val="tx1"/>
                </a:solidFill>
              </a:rPr>
              <a:t> </a:t>
            </a:r>
            <a:endParaRPr lang="ru-RU" b="1" dirty="0" smtClean="0">
              <a:solidFill>
                <a:schemeClr val="tx1"/>
              </a:solidFill>
            </a:endParaRPr>
          </a:p>
          <a:p>
            <a:pPr algn="l"/>
            <a:r>
              <a:rPr lang="ru-RU" b="1" dirty="0" smtClean="0">
                <a:solidFill>
                  <a:schemeClr val="tx1"/>
                </a:solidFill>
              </a:rPr>
              <a:t>и </a:t>
            </a:r>
            <a:r>
              <a:rPr lang="ru-RU" b="1" dirty="0">
                <a:solidFill>
                  <a:schemeClr val="tx1"/>
                </a:solidFill>
              </a:rPr>
              <a:t>др. </a:t>
            </a:r>
          </a:p>
        </p:txBody>
      </p:sp>
    </p:spTree>
    <p:extLst>
      <p:ext uri="{BB962C8B-B14F-4D97-AF65-F5344CB8AC3E}">
        <p14:creationId xmlns:p14="http://schemas.microsoft.com/office/powerpoint/2010/main" val="3444136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715144"/>
            <a:ext cx="8136904" cy="5594176"/>
          </a:xfrm>
        </p:spPr>
        <p:txBody>
          <a:bodyPr>
            <a:normAutofit/>
          </a:bodyPr>
          <a:lstStyle/>
          <a:p>
            <a:r>
              <a:rPr lang="ru-RU" b="1" dirty="0" smtClean="0">
                <a:solidFill>
                  <a:schemeClr val="tx1"/>
                </a:solidFill>
              </a:rPr>
              <a:t>Из </a:t>
            </a:r>
            <a:r>
              <a:rPr lang="ru-RU" b="1" dirty="0">
                <a:solidFill>
                  <a:schemeClr val="tx1"/>
                </a:solidFill>
              </a:rPr>
              <a:t>области естественных </a:t>
            </a:r>
            <a:r>
              <a:rPr lang="ru-RU" b="1" dirty="0" smtClean="0">
                <a:solidFill>
                  <a:schemeClr val="tx1"/>
                </a:solidFill>
              </a:rPr>
              <a:t>наук:</a:t>
            </a:r>
          </a:p>
          <a:p>
            <a:r>
              <a:rPr lang="ru-RU" b="1" i="1" dirty="0" smtClean="0">
                <a:solidFill>
                  <a:schemeClr val="tx1"/>
                </a:solidFill>
              </a:rPr>
              <a:t>аграрный</a:t>
            </a:r>
            <a:r>
              <a:rPr lang="ru-RU" b="1" i="1" dirty="0">
                <a:solidFill>
                  <a:schemeClr val="tx1"/>
                </a:solidFill>
              </a:rPr>
              <a:t>, </a:t>
            </a:r>
            <a:r>
              <a:rPr lang="ru-RU" b="1" i="1" dirty="0" smtClean="0">
                <a:solidFill>
                  <a:schemeClr val="tx1"/>
                </a:solidFill>
              </a:rPr>
              <a:t>причинность</a:t>
            </a:r>
            <a:r>
              <a:rPr lang="ru-RU" b="1" i="1" dirty="0">
                <a:solidFill>
                  <a:schemeClr val="tx1"/>
                </a:solidFill>
              </a:rPr>
              <a:t>, кристаллизация, умственный горизонт, экземпляр</a:t>
            </a:r>
            <a:r>
              <a:rPr lang="ru-RU" b="1" dirty="0">
                <a:solidFill>
                  <a:schemeClr val="tx1"/>
                </a:solidFill>
              </a:rPr>
              <a:t> и мн. др. </a:t>
            </a:r>
            <a:endParaRPr lang="ru-RU" b="1" dirty="0" smtClean="0">
              <a:solidFill>
                <a:schemeClr val="tx1"/>
              </a:solidFill>
            </a:endParaRPr>
          </a:p>
          <a:p>
            <a:r>
              <a:rPr lang="ru-RU" b="1" dirty="0" smtClean="0">
                <a:solidFill>
                  <a:schemeClr val="tx1"/>
                </a:solidFill>
              </a:rPr>
              <a:t>Фразеологизмы: </a:t>
            </a:r>
            <a:r>
              <a:rPr lang="ru-RU" b="1" i="1" dirty="0">
                <a:solidFill>
                  <a:schemeClr val="tx1"/>
                </a:solidFill>
              </a:rPr>
              <a:t>привести к одному знаменателю; центр тяжести; отрицательная величина; по наклонной плоскости; вступить в новый фазис; достигнуть </a:t>
            </a:r>
            <a:r>
              <a:rPr lang="ru-RU" b="1" i="1" dirty="0" smtClean="0">
                <a:solidFill>
                  <a:schemeClr val="tx1"/>
                </a:solidFill>
              </a:rPr>
              <a:t>апогея.</a:t>
            </a:r>
            <a:endParaRPr lang="ru-RU" b="1" i="1" dirty="0">
              <a:solidFill>
                <a:schemeClr val="tx1"/>
              </a:solidFill>
            </a:endParaRPr>
          </a:p>
        </p:txBody>
      </p:sp>
    </p:spTree>
    <p:extLst>
      <p:ext uri="{BB962C8B-B14F-4D97-AF65-F5344CB8AC3E}">
        <p14:creationId xmlns:p14="http://schemas.microsoft.com/office/powerpoint/2010/main" val="307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620688"/>
            <a:ext cx="8280920" cy="5976664"/>
          </a:xfrm>
        </p:spPr>
        <p:txBody>
          <a:bodyPr>
            <a:noAutofit/>
          </a:bodyPr>
          <a:lstStyle/>
          <a:p>
            <a:pPr algn="l">
              <a:lnSpc>
                <a:spcPct val="120000"/>
              </a:lnSpc>
            </a:pPr>
            <a:r>
              <a:rPr lang="ru-RU" b="1" dirty="0" smtClean="0">
                <a:solidFill>
                  <a:schemeClr val="tx1"/>
                </a:solidFill>
              </a:rPr>
              <a:t>Поп… вдруг обратился к старосте…:</a:t>
            </a:r>
          </a:p>
          <a:p>
            <a:pPr algn="l">
              <a:lnSpc>
                <a:spcPct val="120000"/>
              </a:lnSpc>
            </a:pPr>
            <a:r>
              <a:rPr lang="ru-RU" b="1" dirty="0" smtClean="0">
                <a:solidFill>
                  <a:schemeClr val="tx1"/>
                </a:solidFill>
              </a:rPr>
              <a:t>– А что, Савелий Гаврилович, закусочка будет?..</a:t>
            </a:r>
          </a:p>
          <a:p>
            <a:pPr algn="l">
              <a:lnSpc>
                <a:spcPct val="120000"/>
              </a:lnSpc>
            </a:pPr>
            <a:r>
              <a:rPr lang="ru-RU" b="1" dirty="0" smtClean="0">
                <a:solidFill>
                  <a:schemeClr val="tx1"/>
                </a:solidFill>
              </a:rPr>
              <a:t>Человек принес холодную закуску, сладкой водки, настойки и хересу.</a:t>
            </a:r>
            <a:endParaRPr lang="ru-RU" b="1" dirty="0">
              <a:solidFill>
                <a:schemeClr val="tx1"/>
              </a:solidFill>
            </a:endParaRPr>
          </a:p>
          <a:p>
            <a:pPr algn="l">
              <a:lnSpc>
                <a:spcPct val="120000"/>
              </a:lnSpc>
            </a:pPr>
            <a:r>
              <a:rPr lang="ru-RU" b="1" dirty="0" smtClean="0">
                <a:solidFill>
                  <a:schemeClr val="tx1"/>
                </a:solidFill>
              </a:rPr>
              <a:t>– </a:t>
            </a:r>
            <a:r>
              <a:rPr lang="ru-RU" b="1" dirty="0" smtClean="0">
                <a:solidFill>
                  <a:srgbClr val="C00000"/>
                </a:solidFill>
              </a:rPr>
              <a:t>Благословите, батюшка, яко пастырь</a:t>
            </a:r>
            <a:r>
              <a:rPr lang="ru-RU" b="1" dirty="0" smtClean="0">
                <a:solidFill>
                  <a:schemeClr val="tx1"/>
                </a:solidFill>
              </a:rPr>
              <a:t>, и покажите пример, а мы, </a:t>
            </a:r>
            <a:r>
              <a:rPr lang="ru-RU" b="1" dirty="0" smtClean="0">
                <a:solidFill>
                  <a:srgbClr val="C00000"/>
                </a:solidFill>
              </a:rPr>
              <a:t>грешные</a:t>
            </a:r>
            <a:r>
              <a:rPr lang="ru-RU" b="1" dirty="0" smtClean="0">
                <a:solidFill>
                  <a:schemeClr val="tx1"/>
                </a:solidFill>
              </a:rPr>
              <a:t>, за вами, – заметил становой.</a:t>
            </a:r>
          </a:p>
          <a:p>
            <a:pPr algn="r">
              <a:lnSpc>
                <a:spcPct val="120000"/>
              </a:lnSpc>
            </a:pPr>
            <a:r>
              <a:rPr lang="ru-RU" b="1" dirty="0" smtClean="0">
                <a:solidFill>
                  <a:schemeClr val="tx1"/>
                </a:solidFill>
              </a:rPr>
              <a:t>А.И. Герцен «Былое и думы»</a:t>
            </a:r>
          </a:p>
        </p:txBody>
      </p:sp>
    </p:spTree>
    <p:extLst>
      <p:ext uri="{BB962C8B-B14F-4D97-AF65-F5344CB8AC3E}">
        <p14:creationId xmlns:p14="http://schemas.microsoft.com/office/powerpoint/2010/main" val="2740921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424936" cy="6192688"/>
          </a:xfrm>
        </p:spPr>
        <p:txBody>
          <a:bodyPr>
            <a:noAutofit/>
          </a:bodyPr>
          <a:lstStyle/>
          <a:p>
            <a:r>
              <a:rPr lang="ru-RU" b="1" dirty="0" smtClean="0">
                <a:solidFill>
                  <a:schemeClr val="tx1"/>
                </a:solidFill>
              </a:rPr>
              <a:t>Н. Гончаров:</a:t>
            </a:r>
            <a:r>
              <a:rPr lang="ru-RU" b="1" i="1" dirty="0" smtClean="0">
                <a:solidFill>
                  <a:schemeClr val="tx1"/>
                </a:solidFill>
              </a:rPr>
              <a:t> </a:t>
            </a:r>
            <a:r>
              <a:rPr lang="ru-RU" b="1" i="1" dirty="0">
                <a:solidFill>
                  <a:schemeClr val="tx1"/>
                </a:solidFill>
              </a:rPr>
              <a:t>«Агафья Матвеевна была </a:t>
            </a:r>
            <a:r>
              <a:rPr lang="ru-RU" b="1" i="1" u="sng" dirty="0">
                <a:solidFill>
                  <a:schemeClr val="tx1"/>
                </a:solidFill>
              </a:rPr>
              <a:t>в зените</a:t>
            </a:r>
            <a:r>
              <a:rPr lang="ru-RU" b="1" i="1" dirty="0">
                <a:solidFill>
                  <a:schemeClr val="tx1"/>
                </a:solidFill>
              </a:rPr>
              <a:t> своей жизни». </a:t>
            </a:r>
            <a:endParaRPr lang="ru-RU" b="1" i="1" dirty="0" smtClean="0">
              <a:solidFill>
                <a:schemeClr val="tx1"/>
              </a:solidFill>
            </a:endParaRPr>
          </a:p>
          <a:p>
            <a:endParaRPr lang="ru-RU" sz="800" b="1" dirty="0" smtClean="0">
              <a:solidFill>
                <a:schemeClr val="tx1"/>
              </a:solidFill>
            </a:endParaRPr>
          </a:p>
          <a:p>
            <a:r>
              <a:rPr lang="ru-RU" b="1" dirty="0" smtClean="0">
                <a:solidFill>
                  <a:schemeClr val="tx1"/>
                </a:solidFill>
              </a:rPr>
              <a:t>М. Салтыков-Щедрин</a:t>
            </a:r>
            <a:r>
              <a:rPr lang="ru-RU" b="1" dirty="0">
                <a:solidFill>
                  <a:schemeClr val="tx1"/>
                </a:solidFill>
              </a:rPr>
              <a:t>:</a:t>
            </a:r>
            <a:r>
              <a:rPr lang="ru-RU" b="1" i="1" dirty="0">
                <a:solidFill>
                  <a:schemeClr val="tx1"/>
                </a:solidFill>
              </a:rPr>
              <a:t> «Голос густой, зычный; глаза, как водится, свиные. Вообще заметно, что здесь </a:t>
            </a:r>
            <a:r>
              <a:rPr lang="ru-RU" b="1" i="1" u="sng" dirty="0">
                <a:solidFill>
                  <a:schemeClr val="tx1"/>
                </a:solidFill>
              </a:rPr>
              <a:t>материя преобладает над духом</a:t>
            </a:r>
            <a:r>
              <a:rPr lang="ru-RU" b="1" i="1" dirty="0">
                <a:solidFill>
                  <a:schemeClr val="tx1"/>
                </a:solidFill>
              </a:rPr>
              <a:t>». </a:t>
            </a:r>
            <a:endParaRPr lang="ru-RU" b="1" i="1" dirty="0" smtClean="0">
              <a:solidFill>
                <a:schemeClr val="tx1"/>
              </a:solidFill>
            </a:endParaRPr>
          </a:p>
          <a:p>
            <a:endParaRPr lang="ru-RU" sz="800" b="1" dirty="0" smtClean="0">
              <a:solidFill>
                <a:schemeClr val="tx1"/>
              </a:solidFill>
            </a:endParaRPr>
          </a:p>
          <a:p>
            <a:r>
              <a:rPr lang="ru-RU" b="1" dirty="0" smtClean="0">
                <a:solidFill>
                  <a:schemeClr val="tx1"/>
                </a:solidFill>
              </a:rPr>
              <a:t>А. Чехов: </a:t>
            </a:r>
            <a:r>
              <a:rPr lang="ru-RU" b="1" i="1" dirty="0">
                <a:solidFill>
                  <a:schemeClr val="tx1"/>
                </a:solidFill>
              </a:rPr>
              <a:t>«Медик пьян, как сапожник. На сцену – </a:t>
            </a:r>
            <a:r>
              <a:rPr lang="ru-RU" b="1" i="1" u="sng" dirty="0">
                <a:solidFill>
                  <a:schemeClr val="tx1"/>
                </a:solidFill>
              </a:rPr>
              <a:t>ноль</a:t>
            </a:r>
            <a:r>
              <a:rPr lang="ru-RU" b="1" i="1" dirty="0">
                <a:solidFill>
                  <a:schemeClr val="tx1"/>
                </a:solidFill>
              </a:rPr>
              <a:t> внимания</a:t>
            </a:r>
            <a:r>
              <a:rPr lang="ru-RU" b="1" i="1" dirty="0" smtClean="0">
                <a:solidFill>
                  <a:schemeClr val="tx1"/>
                </a:solidFill>
              </a:rPr>
              <a:t>».</a:t>
            </a:r>
          </a:p>
          <a:p>
            <a:endParaRPr lang="ru-RU" sz="800" b="1" i="1" dirty="0" smtClean="0">
              <a:solidFill>
                <a:schemeClr val="tx1"/>
              </a:solidFill>
            </a:endParaRPr>
          </a:p>
          <a:p>
            <a:r>
              <a:rPr lang="ru-RU" b="1" dirty="0" smtClean="0">
                <a:solidFill>
                  <a:schemeClr val="tx1"/>
                </a:solidFill>
              </a:rPr>
              <a:t>И. Тургенев: </a:t>
            </a:r>
            <a:r>
              <a:rPr lang="ru-RU" b="1" i="1" dirty="0">
                <a:solidFill>
                  <a:schemeClr val="tx1"/>
                </a:solidFill>
              </a:rPr>
              <a:t>«Посмотрите, к какому </a:t>
            </a:r>
            <a:r>
              <a:rPr lang="ru-RU" b="1" i="1" u="sng" dirty="0">
                <a:solidFill>
                  <a:schemeClr val="tx1"/>
                </a:solidFill>
              </a:rPr>
              <a:t>разряду млекопитающих</a:t>
            </a:r>
            <a:r>
              <a:rPr lang="ru-RU" b="1" i="1" dirty="0">
                <a:solidFill>
                  <a:schemeClr val="tx1"/>
                </a:solidFill>
              </a:rPr>
              <a:t> принадлежит сия особа»</a:t>
            </a:r>
          </a:p>
        </p:txBody>
      </p:sp>
    </p:spTree>
    <p:extLst>
      <p:ext uri="{BB962C8B-B14F-4D97-AF65-F5344CB8AC3E}">
        <p14:creationId xmlns:p14="http://schemas.microsoft.com/office/powerpoint/2010/main" val="2582528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568952" cy="6120680"/>
          </a:xfrm>
        </p:spPr>
        <p:txBody>
          <a:bodyPr>
            <a:noAutofit/>
          </a:bodyPr>
          <a:lstStyle/>
          <a:p>
            <a:r>
              <a:rPr lang="ru-RU" b="1" dirty="0">
                <a:solidFill>
                  <a:schemeClr val="tx1"/>
                </a:solidFill>
              </a:rPr>
              <a:t>И.С. </a:t>
            </a:r>
            <a:r>
              <a:rPr lang="ru-RU" b="1" dirty="0" smtClean="0">
                <a:solidFill>
                  <a:schemeClr val="tx1"/>
                </a:solidFill>
              </a:rPr>
              <a:t>Тургенев «Дым»:</a:t>
            </a:r>
            <a:r>
              <a:rPr lang="ru-RU" b="1" i="1" dirty="0" smtClean="0">
                <a:solidFill>
                  <a:schemeClr val="tx1"/>
                </a:solidFill>
              </a:rPr>
              <a:t> </a:t>
            </a:r>
          </a:p>
          <a:p>
            <a:r>
              <a:rPr lang="ru-RU" b="1" i="1" dirty="0" smtClean="0">
                <a:solidFill>
                  <a:schemeClr val="tx1"/>
                </a:solidFill>
              </a:rPr>
              <a:t>«</a:t>
            </a:r>
            <a:r>
              <a:rPr lang="ru-RU" b="1" i="1" dirty="0">
                <a:solidFill>
                  <a:schemeClr val="tx1"/>
                </a:solidFill>
              </a:rPr>
              <a:t>Понятия привились и освоились; чужие формы постепенно </a:t>
            </a:r>
            <a:r>
              <a:rPr lang="ru-RU" b="1" i="1" dirty="0" smtClean="0">
                <a:solidFill>
                  <a:schemeClr val="tx1"/>
                </a:solidFill>
              </a:rPr>
              <a:t>испарились</a:t>
            </a:r>
            <a:r>
              <a:rPr lang="ru-RU" b="1" i="1" dirty="0">
                <a:solidFill>
                  <a:schemeClr val="tx1"/>
                </a:solidFill>
              </a:rPr>
              <a:t>, язык в собственных недрах нашел, чем их заменить, – и теперь ваш покорный слуга, стилист весьма посредственный, берется перевести любую страницу из Гегеля, – не употребив ни одного неславянского слова». </a:t>
            </a:r>
            <a:endParaRPr lang="ru-RU" b="1" dirty="0">
              <a:solidFill>
                <a:schemeClr val="tx1"/>
              </a:solidFill>
            </a:endParaRPr>
          </a:p>
        </p:txBody>
      </p:sp>
    </p:spTree>
    <p:extLst>
      <p:ext uri="{BB962C8B-B14F-4D97-AF65-F5344CB8AC3E}">
        <p14:creationId xmlns:p14="http://schemas.microsoft.com/office/powerpoint/2010/main" val="4281722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352928" cy="5976664"/>
          </a:xfrm>
        </p:spPr>
        <p:txBody>
          <a:bodyPr>
            <a:noAutofit/>
          </a:bodyPr>
          <a:lstStyle/>
          <a:p>
            <a:r>
              <a:rPr lang="ru-RU" b="1" dirty="0" smtClean="0">
                <a:solidFill>
                  <a:schemeClr val="tx1"/>
                </a:solidFill>
              </a:rPr>
              <a:t>Эзоповский язык</a:t>
            </a:r>
          </a:p>
          <a:p>
            <a:r>
              <a:rPr lang="ru-RU" b="1" dirty="0" smtClean="0">
                <a:solidFill>
                  <a:schemeClr val="tx1"/>
                </a:solidFill>
              </a:rPr>
              <a:t>(эвфемизмы)</a:t>
            </a:r>
          </a:p>
          <a:p>
            <a:endParaRPr lang="ru-RU" b="1" dirty="0" smtClean="0">
              <a:solidFill>
                <a:schemeClr val="tx1"/>
              </a:solidFill>
            </a:endParaRPr>
          </a:p>
          <a:p>
            <a:r>
              <a:rPr lang="ru-RU" b="1" i="1" dirty="0" smtClean="0">
                <a:solidFill>
                  <a:schemeClr val="tx1"/>
                </a:solidFill>
              </a:rPr>
              <a:t>тупоумие </a:t>
            </a:r>
            <a:r>
              <a:rPr lang="ru-RU" b="1" i="1" dirty="0">
                <a:solidFill>
                  <a:schemeClr val="tx1"/>
                </a:solidFill>
              </a:rPr>
              <a:t>администраторов </a:t>
            </a:r>
            <a:r>
              <a:rPr lang="ru-RU" b="1" i="1" dirty="0" smtClean="0">
                <a:solidFill>
                  <a:schemeClr val="tx1"/>
                </a:solidFill>
              </a:rPr>
              <a:t>– замечательная </a:t>
            </a:r>
            <a:r>
              <a:rPr lang="ru-RU" b="1" i="1" dirty="0">
                <a:solidFill>
                  <a:schemeClr val="tx1"/>
                </a:solidFill>
              </a:rPr>
              <a:t>скудость сообразительности; </a:t>
            </a:r>
            <a:endParaRPr lang="ru-RU" b="1" i="1" dirty="0" smtClean="0">
              <a:solidFill>
                <a:schemeClr val="tx1"/>
              </a:solidFill>
            </a:endParaRPr>
          </a:p>
          <a:p>
            <a:r>
              <a:rPr lang="ru-RU" b="1" i="1" dirty="0" smtClean="0">
                <a:solidFill>
                  <a:schemeClr val="tx1"/>
                </a:solidFill>
              </a:rPr>
              <a:t>донос – то</a:t>
            </a:r>
            <a:r>
              <a:rPr lang="ru-RU" b="1" i="1" dirty="0">
                <a:solidFill>
                  <a:schemeClr val="tx1"/>
                </a:solidFill>
              </a:rPr>
              <a:t>, что рифмуется с носом. </a:t>
            </a:r>
          </a:p>
        </p:txBody>
      </p:sp>
    </p:spTree>
    <p:extLst>
      <p:ext uri="{BB962C8B-B14F-4D97-AF65-F5344CB8AC3E}">
        <p14:creationId xmlns:p14="http://schemas.microsoft.com/office/powerpoint/2010/main" val="631051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764704"/>
            <a:ext cx="7992888" cy="5664692"/>
          </a:xfrm>
        </p:spPr>
        <p:txBody>
          <a:bodyPr>
            <a:noAutofit/>
          </a:bodyPr>
          <a:lstStyle/>
          <a:p>
            <a:pPr algn="l"/>
            <a:r>
              <a:rPr lang="ru-RU" b="1" dirty="0" smtClean="0">
                <a:solidFill>
                  <a:schemeClr val="tx1"/>
                </a:solidFill>
              </a:rPr>
              <a:t>В реакционных кругах действует противоположная тенденция</a:t>
            </a:r>
          </a:p>
          <a:p>
            <a:r>
              <a:rPr lang="ru-RU" sz="2800" b="1" i="1" dirty="0" smtClean="0">
                <a:solidFill>
                  <a:schemeClr val="tx1"/>
                </a:solidFill>
              </a:rPr>
              <a:t>«...Если </a:t>
            </a:r>
            <a:r>
              <a:rPr lang="ru-RU" sz="2800" b="1" i="1" dirty="0">
                <a:solidFill>
                  <a:schemeClr val="tx1"/>
                </a:solidFill>
              </a:rPr>
              <a:t>теперь иному критику захочется пить, то он не скажет прямо и просто: принеси воды, а скажет, наверное, что-нибудь в таком роде: Привнеси то существенное начало </a:t>
            </a:r>
            <a:r>
              <a:rPr lang="ru-RU" sz="2800" b="1" i="1" dirty="0" err="1">
                <a:solidFill>
                  <a:schemeClr val="tx1"/>
                </a:solidFill>
              </a:rPr>
              <a:t>овлажнения</a:t>
            </a:r>
            <a:r>
              <a:rPr lang="ru-RU" sz="2800" b="1" i="1" dirty="0">
                <a:solidFill>
                  <a:schemeClr val="tx1"/>
                </a:solidFill>
              </a:rPr>
              <a:t>, которое послужит к размягчению более твердых элементов, осложнившихся в моем желудке». </a:t>
            </a:r>
            <a:endParaRPr lang="ru-RU" sz="2800" b="1" i="1" dirty="0" smtClean="0">
              <a:solidFill>
                <a:schemeClr val="tx1"/>
              </a:solidFill>
            </a:endParaRPr>
          </a:p>
          <a:p>
            <a:pPr algn="r"/>
            <a:r>
              <a:rPr lang="ru-RU" sz="2800" b="1" dirty="0" smtClean="0">
                <a:solidFill>
                  <a:schemeClr val="tx1"/>
                </a:solidFill>
              </a:rPr>
              <a:t>Ф. Достоевский </a:t>
            </a:r>
          </a:p>
          <a:p>
            <a:pPr algn="r"/>
            <a:r>
              <a:rPr lang="ru-RU" sz="2800" b="1" dirty="0" smtClean="0">
                <a:solidFill>
                  <a:schemeClr val="tx1"/>
                </a:solidFill>
              </a:rPr>
              <a:t>«</a:t>
            </a:r>
            <a:r>
              <a:rPr lang="ru-RU" sz="2800" b="1" dirty="0">
                <a:solidFill>
                  <a:schemeClr val="tx1"/>
                </a:solidFill>
              </a:rPr>
              <a:t>Дневник писателя» </a:t>
            </a:r>
          </a:p>
        </p:txBody>
      </p:sp>
    </p:spTree>
    <p:extLst>
      <p:ext uri="{BB962C8B-B14F-4D97-AF65-F5344CB8AC3E}">
        <p14:creationId xmlns:p14="http://schemas.microsoft.com/office/powerpoint/2010/main" val="2514713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8064896" cy="5976664"/>
          </a:xfrm>
        </p:spPr>
        <p:txBody>
          <a:bodyPr>
            <a:noAutofit/>
          </a:bodyPr>
          <a:lstStyle/>
          <a:p>
            <a:r>
              <a:rPr lang="ru-RU" sz="3000" b="1" i="1" dirty="0">
                <a:solidFill>
                  <a:schemeClr val="tx1"/>
                </a:solidFill>
              </a:rPr>
              <a:t>Драка есть такое состояние, субъект которого, выходя из границ объективности, совершает, вторжение в область охраняемых государством объективных прав личности, стремясь нарушить целость ее физических покровов повторным нарушением таковых прав. Если одного из этих элементов нет налицо, то мы не имеем юридического права видеть во взаимной коллизии субстанцию драки</a:t>
            </a:r>
            <a:r>
              <a:rPr lang="ru-RU" sz="3000" b="1" i="1" dirty="0" smtClean="0">
                <a:solidFill>
                  <a:schemeClr val="tx1"/>
                </a:solidFill>
              </a:rPr>
              <a:t>.</a:t>
            </a:r>
          </a:p>
          <a:p>
            <a:pPr algn="r"/>
            <a:r>
              <a:rPr lang="ru-RU" sz="3000" b="1" dirty="0" smtClean="0">
                <a:solidFill>
                  <a:schemeClr val="tx1"/>
                </a:solidFill>
              </a:rPr>
              <a:t>(Из воспоминаний Ф. Кони)</a:t>
            </a:r>
            <a:endParaRPr lang="ru-RU" sz="3000" b="1" dirty="0">
              <a:solidFill>
                <a:schemeClr val="tx1"/>
              </a:solidFill>
            </a:endParaRPr>
          </a:p>
        </p:txBody>
      </p:sp>
    </p:spTree>
    <p:extLst>
      <p:ext uri="{BB962C8B-B14F-4D97-AF65-F5344CB8AC3E}">
        <p14:creationId xmlns:p14="http://schemas.microsoft.com/office/powerpoint/2010/main" val="3485166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568952" cy="6120680"/>
          </a:xfrm>
        </p:spPr>
        <p:txBody>
          <a:bodyPr>
            <a:noAutofit/>
          </a:bodyPr>
          <a:lstStyle/>
          <a:p>
            <a:r>
              <a:rPr lang="ru-RU" sz="2800" b="1" i="1" dirty="0">
                <a:solidFill>
                  <a:schemeClr val="tx1"/>
                </a:solidFill>
              </a:rPr>
              <a:t>Между преступными по службе деяниями и служебными провинностями усматривается существенное различие, обусловливаемое тем, что дисциплинарная ответственность служащих есть последствие самостоятельного, независимо от преступности или </a:t>
            </a:r>
            <a:r>
              <a:rPr lang="ru-RU" sz="2800" b="1" i="1" dirty="0" err="1">
                <a:solidFill>
                  <a:schemeClr val="tx1"/>
                </a:solidFill>
              </a:rPr>
              <a:t>непреступности</a:t>
            </a:r>
            <a:r>
              <a:rPr lang="ru-RU" sz="2800" b="1" i="1" dirty="0">
                <a:solidFill>
                  <a:schemeClr val="tx1"/>
                </a:solidFill>
              </a:rPr>
              <a:t> данного деяния, нарушения особых, вытекающих из служебно-подчиненных отношений обязанностей, к которым принадлежит также соблюдение достоинства власти во внеслужебной деятельности служащих</a:t>
            </a:r>
            <a:r>
              <a:rPr lang="ru-RU" sz="2800" b="1" i="1" dirty="0" smtClean="0">
                <a:solidFill>
                  <a:schemeClr val="tx1"/>
                </a:solidFill>
              </a:rPr>
              <a:t>.</a:t>
            </a:r>
          </a:p>
          <a:p>
            <a:pPr algn="r"/>
            <a:r>
              <a:rPr lang="ru-RU" sz="2800" b="1" dirty="0" smtClean="0">
                <a:solidFill>
                  <a:schemeClr val="tx1"/>
                </a:solidFill>
              </a:rPr>
              <a:t>(Из правительственного циркуляра)</a:t>
            </a:r>
            <a:endParaRPr lang="ru-RU" sz="2800" b="1" dirty="0">
              <a:solidFill>
                <a:schemeClr val="tx1"/>
              </a:solidFill>
            </a:endParaRPr>
          </a:p>
        </p:txBody>
      </p:sp>
    </p:spTree>
    <p:extLst>
      <p:ext uri="{BB962C8B-B14F-4D97-AF65-F5344CB8AC3E}">
        <p14:creationId xmlns:p14="http://schemas.microsoft.com/office/powerpoint/2010/main" val="196503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620688"/>
            <a:ext cx="8280920" cy="5976664"/>
          </a:xfrm>
        </p:spPr>
        <p:txBody>
          <a:bodyPr>
            <a:noAutofit/>
          </a:bodyPr>
          <a:lstStyle/>
          <a:p>
            <a:pPr algn="l">
              <a:lnSpc>
                <a:spcPct val="120000"/>
              </a:lnSpc>
            </a:pPr>
            <a:r>
              <a:rPr lang="ru-RU" b="1" dirty="0" smtClean="0">
                <a:solidFill>
                  <a:schemeClr val="tx1"/>
                </a:solidFill>
              </a:rPr>
              <a:t>Расстаться с </a:t>
            </a:r>
            <a:r>
              <a:rPr lang="ru-RU" b="1" dirty="0" smtClean="0">
                <a:solidFill>
                  <a:srgbClr val="C00000"/>
                </a:solidFill>
              </a:rPr>
              <a:t>честным иереем храма Покрова божией матери</a:t>
            </a:r>
            <a:r>
              <a:rPr lang="ru-RU" b="1" dirty="0" smtClean="0">
                <a:solidFill>
                  <a:schemeClr val="tx1"/>
                </a:solidFill>
              </a:rPr>
              <a:t> в селе Покровском я никак не могу, не рассказав о нем следующее событие. </a:t>
            </a:r>
          </a:p>
          <a:p>
            <a:pPr algn="l">
              <a:lnSpc>
                <a:spcPct val="120000"/>
              </a:lnSpc>
            </a:pPr>
            <a:r>
              <a:rPr lang="ru-RU" b="1" dirty="0" smtClean="0">
                <a:solidFill>
                  <a:schemeClr val="tx1"/>
                </a:solidFill>
              </a:rPr>
              <a:t>… Жена дьячка нашла «воя» (вора) и что этот «вой»</a:t>
            </a:r>
            <a:r>
              <a:rPr lang="ru-RU" b="1" dirty="0">
                <a:solidFill>
                  <a:schemeClr val="tx1"/>
                </a:solidFill>
              </a:rPr>
              <a:t> не кто </a:t>
            </a:r>
            <a:r>
              <a:rPr lang="ru-RU" b="1" dirty="0" smtClean="0">
                <a:solidFill>
                  <a:schemeClr val="tx1"/>
                </a:solidFill>
              </a:rPr>
              <a:t>иной, как </a:t>
            </a:r>
            <a:r>
              <a:rPr lang="ru-RU" b="1" dirty="0" smtClean="0">
                <a:solidFill>
                  <a:srgbClr val="C00000"/>
                </a:solidFill>
              </a:rPr>
              <a:t>честнейший богомолец наш и во Христе отец Иоанн</a:t>
            </a:r>
            <a:r>
              <a:rPr lang="ru-RU" b="1" dirty="0" smtClean="0">
                <a:solidFill>
                  <a:schemeClr val="tx1"/>
                </a:solidFill>
              </a:rPr>
              <a:t>.</a:t>
            </a:r>
          </a:p>
          <a:p>
            <a:pPr algn="r">
              <a:lnSpc>
                <a:spcPct val="120000"/>
              </a:lnSpc>
            </a:pPr>
            <a:r>
              <a:rPr lang="ru-RU" b="1" dirty="0" smtClean="0">
                <a:solidFill>
                  <a:schemeClr val="tx1"/>
                </a:solidFill>
              </a:rPr>
              <a:t>А.И. Герцен «Былое и думы»</a:t>
            </a:r>
          </a:p>
        </p:txBody>
      </p:sp>
    </p:spTree>
    <p:extLst>
      <p:ext uri="{BB962C8B-B14F-4D97-AF65-F5344CB8AC3E}">
        <p14:creationId xmlns:p14="http://schemas.microsoft.com/office/powerpoint/2010/main" val="66000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6"/>
            <a:ext cx="8352928" cy="6336704"/>
          </a:xfrm>
        </p:spPr>
        <p:txBody>
          <a:bodyPr>
            <a:normAutofit fontScale="92500" lnSpcReduction="10000"/>
          </a:bodyPr>
          <a:lstStyle/>
          <a:p>
            <a:pPr algn="l">
              <a:lnSpc>
                <a:spcPct val="120000"/>
              </a:lnSpc>
            </a:pPr>
            <a:r>
              <a:rPr lang="ru-RU" sz="3500" b="1" dirty="0" smtClean="0">
                <a:solidFill>
                  <a:schemeClr val="tx1"/>
                </a:solidFill>
              </a:rPr>
              <a:t>2</a:t>
            </a:r>
            <a:r>
              <a:rPr lang="ru-RU" sz="3500" b="1" dirty="0">
                <a:solidFill>
                  <a:schemeClr val="tx1"/>
                </a:solidFill>
              </a:rPr>
              <a:t>. </a:t>
            </a:r>
            <a:r>
              <a:rPr lang="ru-RU" sz="3500" b="1" dirty="0" smtClean="0">
                <a:solidFill>
                  <a:schemeClr val="tx1"/>
                </a:solidFill>
              </a:rPr>
              <a:t>«</a:t>
            </a:r>
            <a:r>
              <a:rPr lang="ru-RU" sz="3500" b="1" dirty="0">
                <a:solidFill>
                  <a:schemeClr val="tx1"/>
                </a:solidFill>
              </a:rPr>
              <a:t>Стилистический упор на живую устную речь</a:t>
            </a:r>
            <a:r>
              <a:rPr lang="ru-RU" sz="3500" b="1" dirty="0" smtClean="0">
                <a:solidFill>
                  <a:schemeClr val="tx1"/>
                </a:solidFill>
              </a:rPr>
              <a:t>», диалектизмы, просторечные слова. </a:t>
            </a:r>
          </a:p>
          <a:p>
            <a:pPr algn="l">
              <a:lnSpc>
                <a:spcPct val="120000"/>
              </a:lnSpc>
            </a:pPr>
            <a:r>
              <a:rPr lang="ru-RU" b="1" dirty="0" smtClean="0">
                <a:solidFill>
                  <a:schemeClr val="tx1"/>
                </a:solidFill>
              </a:rPr>
              <a:t>Н.И</a:t>
            </a:r>
            <a:r>
              <a:rPr lang="ru-RU" b="1" dirty="0">
                <a:solidFill>
                  <a:schemeClr val="tx1"/>
                </a:solidFill>
              </a:rPr>
              <a:t>. </a:t>
            </a:r>
            <a:r>
              <a:rPr lang="ru-RU" b="1" dirty="0" smtClean="0">
                <a:solidFill>
                  <a:schemeClr val="tx1"/>
                </a:solidFill>
              </a:rPr>
              <a:t>Надеждин: «...Никакое </a:t>
            </a:r>
            <a:r>
              <a:rPr lang="ru-RU" b="1" dirty="0">
                <a:solidFill>
                  <a:schemeClr val="tx1"/>
                </a:solidFill>
              </a:rPr>
              <a:t>сословие, никакой избранный круг общества не может иметь исключительной важности образца для литературы... Литература есть глас народа… она есть общий капитал… Основание народного единства есть язык, он должен быть всем понятен, всем доступен</a:t>
            </a:r>
            <a:r>
              <a:rPr lang="ru-RU" b="1" dirty="0" smtClean="0">
                <a:solidFill>
                  <a:schemeClr val="tx1"/>
                </a:solidFill>
              </a:rPr>
              <a:t>»</a:t>
            </a:r>
            <a:r>
              <a:rPr lang="ru-RU" b="1" dirty="0">
                <a:solidFill>
                  <a:schemeClr val="tx1"/>
                </a:solidFill>
              </a:rPr>
              <a:t> </a:t>
            </a:r>
            <a:r>
              <a:rPr lang="ru-RU" b="1" dirty="0" smtClean="0">
                <a:solidFill>
                  <a:schemeClr val="tx1"/>
                </a:solidFill>
              </a:rPr>
              <a:t>(«</a:t>
            </a:r>
            <a:r>
              <a:rPr lang="ru-RU" b="1" dirty="0">
                <a:solidFill>
                  <a:schemeClr val="tx1"/>
                </a:solidFill>
              </a:rPr>
              <a:t>Европеизм и народность», 1836 г.)</a:t>
            </a:r>
            <a:r>
              <a:rPr lang="ru-RU" b="1" dirty="0" smtClean="0">
                <a:solidFill>
                  <a:schemeClr val="tx1"/>
                </a:solidFill>
              </a:rPr>
              <a:t>. </a:t>
            </a:r>
            <a:endParaRPr lang="ru-RU" b="1" dirty="0">
              <a:solidFill>
                <a:schemeClr val="tx1"/>
              </a:solidFill>
            </a:endParaRPr>
          </a:p>
          <a:p>
            <a:pPr>
              <a:lnSpc>
                <a:spcPct val="120000"/>
              </a:lnSpc>
            </a:pPr>
            <a:endParaRPr lang="ru-RU" sz="3400" b="1" dirty="0">
              <a:solidFill>
                <a:schemeClr val="tx1"/>
              </a:solidFill>
            </a:endParaRPr>
          </a:p>
        </p:txBody>
      </p:sp>
    </p:spTree>
    <p:extLst>
      <p:ext uri="{BB962C8B-B14F-4D97-AF65-F5344CB8AC3E}">
        <p14:creationId xmlns:p14="http://schemas.microsoft.com/office/powerpoint/2010/main" val="189531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76672"/>
            <a:ext cx="8712968" cy="6192688"/>
          </a:xfrm>
        </p:spPr>
        <p:txBody>
          <a:bodyPr>
            <a:normAutofit/>
          </a:bodyPr>
          <a:lstStyle/>
          <a:p>
            <a:r>
              <a:rPr lang="ru-RU" sz="2800" b="1" dirty="0" smtClean="0">
                <a:solidFill>
                  <a:schemeClr val="tx1"/>
                </a:solidFill>
              </a:rPr>
              <a:t>М.Ю. Лермонтов:</a:t>
            </a:r>
          </a:p>
          <a:p>
            <a:pPr algn="l"/>
            <a:endParaRPr lang="ru-RU" sz="800" b="1" dirty="0" smtClean="0">
              <a:solidFill>
                <a:schemeClr val="tx1"/>
              </a:solidFill>
            </a:endParaRPr>
          </a:p>
          <a:p>
            <a:pPr algn="l"/>
            <a:r>
              <a:rPr lang="ru-RU" sz="2800" b="1" dirty="0" smtClean="0">
                <a:solidFill>
                  <a:schemeClr val="tx1"/>
                </a:solidFill>
              </a:rPr>
              <a:t>Брат</a:t>
            </a:r>
            <a:r>
              <a:rPr lang="ru-RU" sz="2800" b="1" dirty="0">
                <a:solidFill>
                  <a:schemeClr val="tx1"/>
                </a:solidFill>
              </a:rPr>
              <a:t>, слушай песню непогоды, </a:t>
            </a:r>
          </a:p>
          <a:p>
            <a:pPr algn="l"/>
            <a:r>
              <a:rPr lang="ru-RU" sz="2800" b="1" dirty="0">
                <a:solidFill>
                  <a:schemeClr val="tx1"/>
                </a:solidFill>
              </a:rPr>
              <a:t>Она дика, как песнь свободы! </a:t>
            </a:r>
          </a:p>
          <a:p>
            <a:pPr algn="l"/>
            <a:r>
              <a:rPr lang="ru-RU" sz="2800" b="1" dirty="0">
                <a:solidFill>
                  <a:schemeClr val="tx1"/>
                </a:solidFill>
              </a:rPr>
              <a:t>Что Чесма, </a:t>
            </a:r>
            <a:r>
              <a:rPr lang="ru-RU" sz="2800" b="1" dirty="0" err="1">
                <a:solidFill>
                  <a:schemeClr val="tx1"/>
                </a:solidFill>
              </a:rPr>
              <a:t>Рымник</a:t>
            </a:r>
            <a:r>
              <a:rPr lang="ru-RU" sz="2800" b="1" dirty="0">
                <a:solidFill>
                  <a:schemeClr val="tx1"/>
                </a:solidFill>
              </a:rPr>
              <a:t> и Полтава </a:t>
            </a:r>
          </a:p>
          <a:p>
            <a:pPr algn="l"/>
            <a:r>
              <a:rPr lang="ru-RU" sz="2800" b="1" dirty="0">
                <a:solidFill>
                  <a:schemeClr val="tx1"/>
                </a:solidFill>
              </a:rPr>
              <a:t>Я, </a:t>
            </a:r>
            <a:r>
              <a:rPr lang="ru-RU" sz="2800" b="1" dirty="0" err="1">
                <a:solidFill>
                  <a:schemeClr val="tx1"/>
                </a:solidFill>
              </a:rPr>
              <a:t>вспомня</a:t>
            </a:r>
            <a:r>
              <a:rPr lang="ru-RU" sz="2800" b="1" dirty="0">
                <a:solidFill>
                  <a:schemeClr val="tx1"/>
                </a:solidFill>
              </a:rPr>
              <a:t>, леденею весь, </a:t>
            </a:r>
          </a:p>
          <a:p>
            <a:pPr algn="l"/>
            <a:r>
              <a:rPr lang="ru-RU" sz="2800" b="1" dirty="0">
                <a:solidFill>
                  <a:schemeClr val="tx1"/>
                </a:solidFill>
              </a:rPr>
              <a:t>Там души волновала слава, </a:t>
            </a:r>
          </a:p>
          <a:p>
            <a:pPr algn="l"/>
            <a:r>
              <a:rPr lang="ru-RU" sz="2800" b="1" dirty="0">
                <a:solidFill>
                  <a:schemeClr val="tx1"/>
                </a:solidFill>
              </a:rPr>
              <a:t>Отчаяние было здесь («Поле Бородина</a:t>
            </a:r>
            <a:r>
              <a:rPr lang="ru-RU" sz="2800" b="1" dirty="0" smtClean="0">
                <a:solidFill>
                  <a:schemeClr val="tx1"/>
                </a:solidFill>
              </a:rPr>
              <a:t>», 1831). </a:t>
            </a:r>
          </a:p>
          <a:p>
            <a:pPr lvl="2" algn="l"/>
            <a:endParaRPr lang="ru-RU" sz="800" b="1" dirty="0" smtClean="0">
              <a:solidFill>
                <a:schemeClr val="tx1"/>
              </a:solidFill>
            </a:endParaRPr>
          </a:p>
          <a:p>
            <a:pPr lvl="2" algn="l"/>
            <a:r>
              <a:rPr lang="ru-RU" sz="2800" b="1" dirty="0" smtClean="0">
                <a:solidFill>
                  <a:schemeClr val="tx1"/>
                </a:solidFill>
              </a:rPr>
              <a:t>У наших ушки на макушке </a:t>
            </a:r>
          </a:p>
          <a:p>
            <a:pPr lvl="2" algn="l"/>
            <a:r>
              <a:rPr lang="ru-RU" sz="2800" b="1" dirty="0" smtClean="0">
                <a:solidFill>
                  <a:schemeClr val="tx1"/>
                </a:solidFill>
              </a:rPr>
              <a:t>Чуть утро осветило пушки </a:t>
            </a:r>
          </a:p>
          <a:p>
            <a:pPr lvl="2" algn="l"/>
            <a:r>
              <a:rPr lang="ru-RU" sz="2800" b="1" dirty="0" smtClean="0">
                <a:solidFill>
                  <a:schemeClr val="tx1"/>
                </a:solidFill>
              </a:rPr>
              <a:t>И леса синие верхушки – </a:t>
            </a:r>
          </a:p>
          <a:p>
            <a:pPr lvl="2" algn="l"/>
            <a:r>
              <a:rPr lang="ru-RU" sz="2800" b="1" dirty="0" smtClean="0">
                <a:solidFill>
                  <a:schemeClr val="tx1"/>
                </a:solidFill>
              </a:rPr>
              <a:t>Французы тут как тут («Бородино», 1837)</a:t>
            </a:r>
          </a:p>
          <a:p>
            <a:pPr algn="l">
              <a:lnSpc>
                <a:spcPct val="120000"/>
              </a:lnSpc>
            </a:pPr>
            <a:endParaRPr lang="ru-RU" sz="2800" b="1" dirty="0">
              <a:solidFill>
                <a:schemeClr val="tx1"/>
              </a:solidFill>
            </a:endParaRPr>
          </a:p>
        </p:txBody>
      </p:sp>
    </p:spTree>
    <p:extLst>
      <p:ext uri="{BB962C8B-B14F-4D97-AF65-F5344CB8AC3E}">
        <p14:creationId xmlns:p14="http://schemas.microsoft.com/office/powerpoint/2010/main" val="57378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611560" y="1052736"/>
            <a:ext cx="7920880" cy="4524315"/>
          </a:xfrm>
          <a:prstGeom prst="rect">
            <a:avLst/>
          </a:prstGeom>
        </p:spPr>
        <p:txBody>
          <a:bodyPr wrap="square">
            <a:spAutoFit/>
          </a:bodyPr>
          <a:lstStyle/>
          <a:p>
            <a:pPr algn="ctr"/>
            <a:r>
              <a:rPr lang="ru-RU" sz="3200" b="1" dirty="0"/>
              <a:t>Н.Г. </a:t>
            </a:r>
            <a:r>
              <a:rPr lang="ru-RU" sz="3200" b="1" dirty="0" smtClean="0"/>
              <a:t>Чернышевский</a:t>
            </a:r>
          </a:p>
          <a:p>
            <a:pPr algn="ctr"/>
            <a:endParaRPr lang="ru-RU" sz="3200" b="1" dirty="0" smtClean="0"/>
          </a:p>
          <a:p>
            <a:pPr algn="ctr"/>
            <a:r>
              <a:rPr lang="ru-RU" sz="3200" b="1" i="1" dirty="0" smtClean="0"/>
              <a:t>втереться</a:t>
            </a:r>
            <a:r>
              <a:rPr lang="ru-RU" sz="3200" b="1" i="1" dirty="0"/>
              <a:t>, примазаться, </a:t>
            </a:r>
            <a:r>
              <a:rPr lang="ru-RU" sz="3200" b="1" i="1" dirty="0" err="1"/>
              <a:t>набеситься</a:t>
            </a:r>
            <a:r>
              <a:rPr lang="ru-RU" sz="3200" b="1" i="1" dirty="0"/>
              <a:t>, наплести, потасовка, скитаться; отбиться от рук, выпучить глаза, хлопать </a:t>
            </a:r>
            <a:r>
              <a:rPr lang="ru-RU" sz="3200" b="1" i="1" dirty="0" smtClean="0"/>
              <a:t>глазами;</a:t>
            </a:r>
          </a:p>
          <a:p>
            <a:pPr algn="ctr"/>
            <a:r>
              <a:rPr lang="ru-RU" sz="3200" b="1" i="1" dirty="0" smtClean="0"/>
              <a:t>интриганка</a:t>
            </a:r>
            <a:r>
              <a:rPr lang="ru-RU" sz="3200" b="1" i="1" dirty="0"/>
              <a:t>, формалистка, </a:t>
            </a:r>
            <a:r>
              <a:rPr lang="ru-RU" sz="3200" b="1" i="1" dirty="0" err="1"/>
              <a:t>меблишка</a:t>
            </a:r>
            <a:r>
              <a:rPr lang="ru-RU" sz="3200" b="1" i="1" dirty="0"/>
              <a:t>, дурнушка, генеральша, капиталец.</a:t>
            </a:r>
            <a:endParaRPr lang="ru-RU" sz="3000" b="1" i="1" dirty="0" smtClean="0"/>
          </a:p>
        </p:txBody>
      </p:sp>
    </p:spTree>
    <p:extLst>
      <p:ext uri="{BB962C8B-B14F-4D97-AF65-F5344CB8AC3E}">
        <p14:creationId xmlns:p14="http://schemas.microsoft.com/office/powerpoint/2010/main" val="36760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76672"/>
            <a:ext cx="8712968" cy="6192688"/>
          </a:xfrm>
        </p:spPr>
        <p:txBody>
          <a:bodyPr>
            <a:normAutofit/>
          </a:bodyPr>
          <a:lstStyle/>
          <a:p>
            <a:pPr>
              <a:lnSpc>
                <a:spcPct val="120000"/>
              </a:lnSpc>
            </a:pPr>
            <a:r>
              <a:rPr lang="ru-RU" b="1" dirty="0" smtClean="0">
                <a:solidFill>
                  <a:schemeClr val="tx1"/>
                </a:solidFill>
              </a:rPr>
              <a:t>«...Сам </a:t>
            </a:r>
            <a:r>
              <a:rPr lang="ru-RU" b="1" dirty="0">
                <a:solidFill>
                  <a:schemeClr val="tx1"/>
                </a:solidFill>
              </a:rPr>
              <a:t>необыкновенный язык наш... беспределен и может, живой как жизнь, обогащаться ежеминутно... выбирая на выбор меткие названья из бесчисленных своих наречий, рассыпанных по нашим провинциям...» </a:t>
            </a:r>
            <a:endParaRPr lang="ru-RU" b="1" dirty="0" smtClean="0">
              <a:solidFill>
                <a:schemeClr val="tx1"/>
              </a:solidFill>
            </a:endParaRPr>
          </a:p>
          <a:p>
            <a:pPr algn="r">
              <a:lnSpc>
                <a:spcPct val="120000"/>
              </a:lnSpc>
            </a:pPr>
            <a:r>
              <a:rPr lang="ru-RU" b="1" dirty="0" smtClean="0">
                <a:solidFill>
                  <a:schemeClr val="tx1"/>
                </a:solidFill>
              </a:rPr>
              <a:t>(Н.В. Гоголь «В </a:t>
            </a:r>
            <a:r>
              <a:rPr lang="ru-RU" b="1" dirty="0">
                <a:solidFill>
                  <a:schemeClr val="tx1"/>
                </a:solidFill>
              </a:rPr>
              <a:t>чем же, наконец, существо русской поэзии и в чем ее особенность»)</a:t>
            </a:r>
          </a:p>
        </p:txBody>
      </p:sp>
    </p:spTree>
    <p:extLst>
      <p:ext uri="{BB962C8B-B14F-4D97-AF65-F5344CB8AC3E}">
        <p14:creationId xmlns:p14="http://schemas.microsoft.com/office/powerpoint/2010/main" val="328528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692696"/>
            <a:ext cx="7992888" cy="5616624"/>
          </a:xfrm>
        </p:spPr>
        <p:txBody>
          <a:bodyPr>
            <a:normAutofit/>
          </a:bodyPr>
          <a:lstStyle/>
          <a:p>
            <a:pPr>
              <a:lnSpc>
                <a:spcPct val="120000"/>
              </a:lnSpc>
            </a:pPr>
            <a:r>
              <a:rPr lang="ru-RU" b="1" dirty="0" smtClean="0">
                <a:solidFill>
                  <a:schemeClr val="tx1"/>
                </a:solidFill>
              </a:rPr>
              <a:t>В.И. Даль: </a:t>
            </a:r>
            <a:r>
              <a:rPr lang="ru-RU" b="1" i="1" dirty="0" smtClean="0">
                <a:solidFill>
                  <a:schemeClr val="tx1"/>
                </a:solidFill>
              </a:rPr>
              <a:t>Казак седлал </a:t>
            </a:r>
            <a:r>
              <a:rPr lang="ru-RU" b="1" i="1" dirty="0" err="1" smtClean="0">
                <a:solidFill>
                  <a:srgbClr val="C00000"/>
                </a:solidFill>
              </a:rPr>
              <a:t>уторопь</a:t>
            </a:r>
            <a:r>
              <a:rPr lang="ru-RU" b="1" i="1" dirty="0" smtClean="0">
                <a:solidFill>
                  <a:srgbClr val="C00000"/>
                </a:solidFill>
              </a:rPr>
              <a:t> </a:t>
            </a:r>
            <a:r>
              <a:rPr lang="ru-RU" i="1" dirty="0" smtClean="0">
                <a:solidFill>
                  <a:schemeClr val="tx1"/>
                </a:solidFill>
              </a:rPr>
              <a:t>(как можно поспешнее)</a:t>
            </a:r>
            <a:r>
              <a:rPr lang="ru-RU" b="1" i="1" dirty="0" smtClean="0">
                <a:solidFill>
                  <a:schemeClr val="tx1"/>
                </a:solidFill>
              </a:rPr>
              <a:t>, посадил </a:t>
            </a:r>
            <a:r>
              <a:rPr lang="ru-RU" b="1" i="1" dirty="0" err="1" smtClean="0">
                <a:solidFill>
                  <a:srgbClr val="C00000"/>
                </a:solidFill>
              </a:rPr>
              <a:t>бесконного</a:t>
            </a:r>
            <a:r>
              <a:rPr lang="ru-RU" b="1" i="1" dirty="0" smtClean="0">
                <a:solidFill>
                  <a:schemeClr val="tx1"/>
                </a:solidFill>
              </a:rPr>
              <a:t> товарища своего на </a:t>
            </a:r>
            <a:r>
              <a:rPr lang="ru-RU" b="1" i="1" dirty="0" err="1" smtClean="0">
                <a:solidFill>
                  <a:srgbClr val="C00000"/>
                </a:solidFill>
              </a:rPr>
              <a:t>забедры</a:t>
            </a:r>
            <a:r>
              <a:rPr lang="ru-RU" b="1" i="1" dirty="0" smtClean="0">
                <a:solidFill>
                  <a:schemeClr val="tx1"/>
                </a:solidFill>
              </a:rPr>
              <a:t> </a:t>
            </a:r>
            <a:r>
              <a:rPr lang="ru-RU" i="1" dirty="0" smtClean="0">
                <a:solidFill>
                  <a:schemeClr val="tx1"/>
                </a:solidFill>
              </a:rPr>
              <a:t>(на </a:t>
            </a:r>
            <a:r>
              <a:rPr lang="ru-RU" i="1" smtClean="0">
                <a:solidFill>
                  <a:schemeClr val="tx1"/>
                </a:solidFill>
              </a:rPr>
              <a:t>круп лошади) </a:t>
            </a:r>
            <a:r>
              <a:rPr lang="ru-RU" b="1" i="1" dirty="0" smtClean="0">
                <a:solidFill>
                  <a:schemeClr val="tx1"/>
                </a:solidFill>
              </a:rPr>
              <a:t>и </a:t>
            </a:r>
            <a:r>
              <a:rPr lang="ru-RU" b="1" i="1" dirty="0" smtClean="0">
                <a:solidFill>
                  <a:srgbClr val="C00000"/>
                </a:solidFill>
              </a:rPr>
              <a:t>следил</a:t>
            </a:r>
            <a:r>
              <a:rPr lang="ru-RU" b="1" i="1" dirty="0" smtClean="0">
                <a:solidFill>
                  <a:schemeClr val="tx1"/>
                </a:solidFill>
              </a:rPr>
              <a:t> неприятеля </a:t>
            </a:r>
            <a:r>
              <a:rPr lang="ru-RU" i="1" dirty="0">
                <a:solidFill>
                  <a:schemeClr val="tx1"/>
                </a:solidFill>
              </a:rPr>
              <a:t>(</a:t>
            </a:r>
            <a:r>
              <a:rPr lang="ru-RU" i="1" dirty="0" smtClean="0">
                <a:solidFill>
                  <a:schemeClr val="tx1"/>
                </a:solidFill>
              </a:rPr>
              <a:t>следовал за неприятелем)</a:t>
            </a:r>
            <a:r>
              <a:rPr lang="ru-RU" b="1" i="1" dirty="0" smtClean="0">
                <a:solidFill>
                  <a:schemeClr val="tx1"/>
                </a:solidFill>
              </a:rPr>
              <a:t> </a:t>
            </a:r>
            <a:r>
              <a:rPr lang="ru-RU" b="1" i="1" dirty="0" smtClean="0">
                <a:solidFill>
                  <a:srgbClr val="C00000"/>
                </a:solidFill>
              </a:rPr>
              <a:t>в </a:t>
            </a:r>
            <a:r>
              <a:rPr lang="ru-RU" b="1" i="1" dirty="0" err="1" smtClean="0">
                <a:solidFill>
                  <a:srgbClr val="C00000"/>
                </a:solidFill>
              </a:rPr>
              <a:t>назёрку</a:t>
            </a:r>
            <a:r>
              <a:rPr lang="ru-RU" b="1" i="1" dirty="0" smtClean="0">
                <a:solidFill>
                  <a:srgbClr val="C00000"/>
                </a:solidFill>
              </a:rPr>
              <a:t> </a:t>
            </a:r>
            <a:r>
              <a:rPr lang="ru-RU" i="1" dirty="0" smtClean="0">
                <a:solidFill>
                  <a:schemeClr val="tx1"/>
                </a:solidFill>
              </a:rPr>
              <a:t>(имея его всегда в виду)</a:t>
            </a:r>
            <a:r>
              <a:rPr lang="ru-RU" b="1" i="1" dirty="0" smtClean="0">
                <a:solidFill>
                  <a:schemeClr val="tx1"/>
                </a:solidFill>
              </a:rPr>
              <a:t>, чтобы при </a:t>
            </a:r>
            <a:r>
              <a:rPr lang="ru-RU" b="1" i="1" dirty="0" err="1" smtClean="0">
                <a:solidFill>
                  <a:srgbClr val="C00000"/>
                </a:solidFill>
              </a:rPr>
              <a:t>спопутности</a:t>
            </a:r>
            <a:r>
              <a:rPr lang="ru-RU" b="1" i="1" dirty="0" smtClean="0">
                <a:solidFill>
                  <a:schemeClr val="tx1"/>
                </a:solidFill>
              </a:rPr>
              <a:t> </a:t>
            </a:r>
            <a:r>
              <a:rPr lang="ru-RU" i="1" dirty="0" smtClean="0">
                <a:solidFill>
                  <a:schemeClr val="tx1"/>
                </a:solidFill>
              </a:rPr>
              <a:t>(при благоприятных обстоятельствах) </a:t>
            </a:r>
            <a:r>
              <a:rPr lang="ru-RU" b="1" i="1" dirty="0" smtClean="0">
                <a:solidFill>
                  <a:schemeClr val="tx1"/>
                </a:solidFill>
              </a:rPr>
              <a:t>на него напасть.</a:t>
            </a:r>
            <a:endParaRPr lang="ru-RU" b="1" i="1" dirty="0">
              <a:solidFill>
                <a:schemeClr val="tx1"/>
              </a:solidFill>
            </a:endParaRPr>
          </a:p>
        </p:txBody>
      </p:sp>
    </p:spTree>
    <p:extLst>
      <p:ext uri="{BB962C8B-B14F-4D97-AF65-F5344CB8AC3E}">
        <p14:creationId xmlns:p14="http://schemas.microsoft.com/office/powerpoint/2010/main" val="1284352675"/>
      </p:ext>
    </p:extLst>
  </p:cSld>
  <p:clrMapOvr>
    <a:masterClrMapping/>
  </p:clrMapOvr>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1F497D"/>
      </a:dk2>
      <a:lt2>
        <a:srgbClr val="49442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10073</TotalTime>
  <Words>1866</Words>
  <Application>Microsoft Office PowerPoint</Application>
  <PresentationFormat>Экран (4:3)</PresentationFormat>
  <Paragraphs>180</Paragraphs>
  <Slides>35</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Закрепление и развитие пушкинских традиций  в литературном языке середины ХIХ 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Организация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русского литературного языка как раздел языкознания</dc:title>
  <dc:creator>Пользователь</dc:creator>
  <cp:lastModifiedBy>Lenovo</cp:lastModifiedBy>
  <cp:revision>293</cp:revision>
  <dcterms:created xsi:type="dcterms:W3CDTF">2013-02-14T12:16:36Z</dcterms:created>
  <dcterms:modified xsi:type="dcterms:W3CDTF">2016-10-19T14:12:33Z</dcterms:modified>
</cp:coreProperties>
</file>