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8"/>
  </p:notesMasterIdLst>
  <p:sldIdLst>
    <p:sldId id="256" r:id="rId2"/>
    <p:sldId id="274" r:id="rId3"/>
    <p:sldId id="260" r:id="rId4"/>
    <p:sldId id="313" r:id="rId5"/>
    <p:sldId id="297" r:id="rId6"/>
    <p:sldId id="363" r:id="rId7"/>
    <p:sldId id="293" r:id="rId8"/>
    <p:sldId id="299" r:id="rId9"/>
    <p:sldId id="294" r:id="rId10"/>
    <p:sldId id="358" r:id="rId11"/>
    <p:sldId id="359" r:id="rId12"/>
    <p:sldId id="298" r:id="rId13"/>
    <p:sldId id="275" r:id="rId14"/>
    <p:sldId id="333" r:id="rId15"/>
    <p:sldId id="334" r:id="rId16"/>
    <p:sldId id="365" r:id="rId17"/>
    <p:sldId id="335" r:id="rId18"/>
    <p:sldId id="336" r:id="rId19"/>
    <p:sldId id="337" r:id="rId20"/>
    <p:sldId id="366" r:id="rId21"/>
    <p:sldId id="367" r:id="rId22"/>
    <p:sldId id="339" r:id="rId23"/>
    <p:sldId id="340" r:id="rId24"/>
    <p:sldId id="341" r:id="rId25"/>
    <p:sldId id="342" r:id="rId26"/>
    <p:sldId id="36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73C4C-2DEF-4E70-9589-8EABD42DA955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53B7C-D16F-40CE-90A1-F1403FA6B3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658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3B7C-D16F-40CE-90A1-F1403FA6B31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671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897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564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060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28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194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190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52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737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118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609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602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12694-7076-43E2-BA40-DF599BB6D4CE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CB552-100B-47A0-8A98-B874F5F107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485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424936" cy="3096344"/>
          </a:xfrm>
        </p:spPr>
        <p:txBody>
          <a:bodyPr>
            <a:normAutofit/>
          </a:bodyPr>
          <a:lstStyle/>
          <a:p>
            <a:r>
              <a:rPr lang="ru-RU" b="1" dirty="0"/>
              <a:t>Изменения в русском литературном языке,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связанные с революцией 1917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00736"/>
            <a:ext cx="6400800" cy="17526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Лекция </a:t>
            </a:r>
            <a:r>
              <a:rPr lang="en-US" b="1" dirty="0" smtClean="0">
                <a:solidFill>
                  <a:schemeClr val="tx1"/>
                </a:solidFill>
              </a:rPr>
              <a:t>14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236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726370"/>
            <a:ext cx="835292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– усечения: </a:t>
            </a:r>
            <a:r>
              <a:rPr lang="ru-RU" sz="3200" b="1" i="1" dirty="0"/>
              <a:t>зам, </a:t>
            </a:r>
            <a:r>
              <a:rPr lang="ru-RU" sz="3200" b="1" i="1" dirty="0" smtClean="0"/>
              <a:t>зав;</a:t>
            </a:r>
          </a:p>
          <a:p>
            <a:pPr algn="ctr"/>
            <a:endParaRPr lang="ru-RU" sz="800" b="1" i="1" dirty="0" smtClean="0"/>
          </a:p>
          <a:p>
            <a:pPr algn="ctr"/>
            <a:r>
              <a:rPr lang="ru-RU" sz="3000" b="1" i="1" dirty="0" smtClean="0"/>
              <a:t>–</a:t>
            </a:r>
            <a:r>
              <a:rPr lang="ru-RU" sz="3000" b="1" dirty="0" smtClean="0"/>
              <a:t> заимствования: </a:t>
            </a:r>
            <a:r>
              <a:rPr lang="ru-RU" sz="3000" b="1" i="1" dirty="0"/>
              <a:t>лимитроф </a:t>
            </a:r>
            <a:r>
              <a:rPr lang="ru-RU" sz="3000" b="1" dirty="0"/>
              <a:t>(от </a:t>
            </a:r>
            <a:r>
              <a:rPr lang="ru-RU" sz="3000" b="1" dirty="0" err="1"/>
              <a:t>латин</a:t>
            </a:r>
            <a:r>
              <a:rPr lang="ru-RU" sz="3000" b="1" dirty="0"/>
              <a:t>. </a:t>
            </a:r>
            <a:r>
              <a:rPr lang="ru-RU" sz="3000" b="1" i="1" dirty="0" err="1"/>
              <a:t>limitrophus</a:t>
            </a:r>
            <a:r>
              <a:rPr lang="ru-RU" sz="3000" b="1" dirty="0"/>
              <a:t> – пограничный) ‘название государств, </a:t>
            </a:r>
            <a:r>
              <a:rPr lang="ru-RU" sz="3000" b="1" dirty="0" smtClean="0"/>
              <a:t>образовавшихся на </a:t>
            </a:r>
            <a:r>
              <a:rPr lang="ru-RU" sz="3000" b="1" dirty="0"/>
              <a:t>окраине бывшей Российской империи’ (Эстония, Литва, Латвия, Финляндия); </a:t>
            </a:r>
            <a:r>
              <a:rPr lang="ru-RU" sz="3000" b="1" i="1" dirty="0"/>
              <a:t>контейнер </a:t>
            </a:r>
            <a:r>
              <a:rPr lang="ru-RU" sz="3000" b="1" dirty="0"/>
              <a:t>(от англ. </a:t>
            </a:r>
            <a:r>
              <a:rPr lang="ru-RU" sz="3000" b="1" i="1" dirty="0" err="1"/>
              <a:t>contain</a:t>
            </a:r>
            <a:r>
              <a:rPr lang="ru-RU" sz="3000" b="1" dirty="0"/>
              <a:t> – вмещать); </a:t>
            </a:r>
            <a:r>
              <a:rPr lang="ru-RU" sz="3000" b="1" i="1" dirty="0"/>
              <a:t>сервис </a:t>
            </a:r>
            <a:r>
              <a:rPr lang="ru-RU" sz="3000" b="1" dirty="0"/>
              <a:t>(от англ. </a:t>
            </a:r>
            <a:r>
              <a:rPr lang="ru-RU" sz="3000" b="1" i="1" dirty="0" err="1"/>
              <a:t>service</a:t>
            </a:r>
            <a:r>
              <a:rPr lang="ru-RU" sz="3000" b="1" dirty="0"/>
              <a:t>); </a:t>
            </a:r>
            <a:r>
              <a:rPr lang="ru-RU" sz="3000" b="1" i="1" dirty="0"/>
              <a:t>курсант, </a:t>
            </a:r>
            <a:r>
              <a:rPr lang="ru-RU" sz="3000" b="1" i="1" dirty="0" smtClean="0"/>
              <a:t>норматив, </a:t>
            </a:r>
            <a:r>
              <a:rPr lang="ru-RU" sz="3000" b="1" i="1" dirty="0"/>
              <a:t>тонмейстер, </a:t>
            </a:r>
            <a:r>
              <a:rPr lang="ru-RU" sz="3000" b="1" i="1" dirty="0" err="1"/>
              <a:t>радиофоник</a:t>
            </a:r>
            <a:r>
              <a:rPr lang="ru-RU" sz="3000" b="1" i="1" dirty="0"/>
              <a:t> </a:t>
            </a:r>
            <a:r>
              <a:rPr lang="ru-RU" sz="3000" b="1" dirty="0" smtClean="0"/>
              <a:t>(звукорежиссер), </a:t>
            </a:r>
            <a:r>
              <a:rPr lang="ru-RU" sz="3000" b="1" i="1" dirty="0" smtClean="0"/>
              <a:t>голкипер</a:t>
            </a:r>
            <a:r>
              <a:rPr lang="ru-RU" sz="3000" b="1" dirty="0" smtClean="0"/>
              <a:t>;</a:t>
            </a:r>
            <a:r>
              <a:rPr lang="ru-RU" sz="3000" b="1" i="1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30875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728112"/>
            <a:ext cx="7920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– </a:t>
            </a:r>
            <a:r>
              <a:rPr lang="ru-RU" sz="3200" b="1" dirty="0" smtClean="0"/>
              <a:t>сочетания: </a:t>
            </a:r>
            <a:r>
              <a:rPr lang="ru-RU" sz="3200" b="1" i="1" dirty="0"/>
              <a:t>Красная армия, ударные темпы, стахановское движение, лампочка Ильича, враждебные элементы, враг народа, социалистическая собственность, социалистический лагерь;</a:t>
            </a:r>
            <a:r>
              <a:rPr lang="ru-RU" sz="3200" b="1" dirty="0"/>
              <a:t> </a:t>
            </a:r>
            <a:endParaRPr lang="ru-RU" sz="3200" b="1" dirty="0" smtClean="0"/>
          </a:p>
          <a:p>
            <a:pPr algn="ctr"/>
            <a:r>
              <a:rPr lang="ru-RU" sz="3200" b="1" dirty="0" smtClean="0"/>
              <a:t>кальки с немецкого: </a:t>
            </a:r>
            <a:r>
              <a:rPr lang="ru-RU" sz="3200" b="1" dirty="0"/>
              <a:t>сочетания с </a:t>
            </a:r>
            <a:r>
              <a:rPr lang="ru-RU" sz="3200" b="1" i="1" dirty="0" smtClean="0"/>
              <a:t>от</a:t>
            </a:r>
            <a:r>
              <a:rPr lang="ru-RU" sz="3200" b="1" dirty="0" smtClean="0"/>
              <a:t> –нем. </a:t>
            </a:r>
            <a:r>
              <a:rPr lang="ru-RU" sz="3200" b="1" i="1" dirty="0" err="1"/>
              <a:t>von</a:t>
            </a:r>
            <a:r>
              <a:rPr lang="ru-RU" sz="3200" b="1" i="1" dirty="0"/>
              <a:t> </a:t>
            </a:r>
            <a:r>
              <a:rPr lang="ru-RU" sz="3200" b="1" i="1" dirty="0" smtClean="0"/>
              <a:t>(ренегаты </a:t>
            </a:r>
            <a:r>
              <a:rPr lang="ru-RU" sz="3200" b="1" i="1" dirty="0"/>
              <a:t>от коммунизма)</a:t>
            </a:r>
            <a:r>
              <a:rPr lang="ru-RU" sz="3200" b="1" dirty="0"/>
              <a:t>, </a:t>
            </a:r>
            <a:r>
              <a:rPr lang="ru-RU" sz="3200" b="1" i="1" dirty="0" smtClean="0"/>
              <a:t>в </a:t>
            </a:r>
            <a:r>
              <a:rPr lang="ru-RU" sz="3200" b="1" i="1" dirty="0"/>
              <a:t>общем и целом (</a:t>
            </a:r>
            <a:r>
              <a:rPr lang="ru-RU" sz="3200" b="1" i="1" dirty="0" err="1"/>
              <a:t>im</a:t>
            </a:r>
            <a:r>
              <a:rPr lang="ru-RU" sz="3200" b="1" i="1" dirty="0"/>
              <a:t> </a:t>
            </a:r>
            <a:r>
              <a:rPr lang="ru-RU" sz="3200" b="1" i="1" dirty="0" err="1"/>
              <a:t>grossen</a:t>
            </a:r>
            <a:r>
              <a:rPr lang="ru-RU" sz="3200" b="1" i="1" dirty="0"/>
              <a:t> </a:t>
            </a:r>
            <a:r>
              <a:rPr lang="ru-RU" sz="3200" b="1" i="1" dirty="0" err="1"/>
              <a:t>und</a:t>
            </a:r>
            <a:r>
              <a:rPr lang="ru-RU" sz="3200" b="1" i="1" dirty="0"/>
              <a:t> </a:t>
            </a:r>
            <a:r>
              <a:rPr lang="ru-RU" sz="3200" b="1" i="1" dirty="0" err="1"/>
              <a:t>ganzen</a:t>
            </a:r>
            <a:r>
              <a:rPr lang="ru-RU" sz="3200" b="1" i="1" dirty="0" smtClean="0"/>
              <a:t>), целиком </a:t>
            </a:r>
            <a:r>
              <a:rPr lang="ru-RU" sz="3200" b="1" i="1" dirty="0"/>
              <a:t>и полностью (</a:t>
            </a:r>
            <a:r>
              <a:rPr lang="ru-RU" sz="3200" b="1" i="1" dirty="0" err="1"/>
              <a:t>ganz</a:t>
            </a:r>
            <a:r>
              <a:rPr lang="ru-RU" sz="3200" b="1" i="1" dirty="0"/>
              <a:t> </a:t>
            </a:r>
            <a:r>
              <a:rPr lang="ru-RU" sz="3200" b="1" i="1" dirty="0" err="1"/>
              <a:t>und</a:t>
            </a:r>
            <a:r>
              <a:rPr lang="ru-RU" sz="3200" b="1" i="1" dirty="0"/>
              <a:t> </a:t>
            </a:r>
            <a:r>
              <a:rPr lang="ru-RU" sz="3200" b="1" i="1" dirty="0" err="1"/>
              <a:t>voll</a:t>
            </a:r>
            <a:r>
              <a:rPr lang="ru-RU" sz="3200" b="1" i="1" dirty="0"/>
              <a:t>)</a:t>
            </a:r>
            <a:r>
              <a:rPr lang="ru-RU" sz="3200" b="1" dirty="0"/>
              <a:t>.</a:t>
            </a:r>
            <a:endParaRPr lang="ru-RU" sz="3000" b="1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67603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548680"/>
            <a:ext cx="806489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400" b="1" dirty="0" smtClean="0"/>
              <a:t>Понятия</a:t>
            </a:r>
            <a:r>
              <a:rPr lang="ru-RU" sz="3400" b="1" dirty="0"/>
              <a:t>, фразеология марксистской науки об обществе: </a:t>
            </a:r>
            <a:endParaRPr lang="ru-RU" sz="3400" b="1" dirty="0" smtClean="0"/>
          </a:p>
          <a:p>
            <a:endParaRPr lang="ru-RU" sz="3200" b="1" i="1" dirty="0" smtClean="0"/>
          </a:p>
          <a:p>
            <a:r>
              <a:rPr lang="ru-RU" sz="3200" b="1" i="1" dirty="0" smtClean="0"/>
              <a:t>диалектика</a:t>
            </a:r>
            <a:r>
              <a:rPr lang="ru-RU" sz="3200" b="1" i="1" dirty="0"/>
              <a:t>, классовая борьба, эксплуататоры, </a:t>
            </a:r>
            <a:r>
              <a:rPr lang="ru-RU" sz="3200" b="1" i="1" dirty="0" smtClean="0"/>
              <a:t>экспроприация экспроприаторов, ликвидация </a:t>
            </a:r>
            <a:r>
              <a:rPr lang="ru-RU" sz="3200" b="1" i="1" dirty="0"/>
              <a:t>паразитических классов, капиталистическое окружение, пережитки капитализма, коллективизация хозяйства, производительность труда</a:t>
            </a:r>
            <a:r>
              <a:rPr lang="ru-RU" sz="3200" b="1" dirty="0"/>
              <a:t> и др.</a:t>
            </a:r>
            <a:endParaRPr lang="ru-RU" sz="3200" b="1" i="1" dirty="0"/>
          </a:p>
        </p:txBody>
      </p:sp>
    </p:spTree>
    <p:extLst>
      <p:ext uri="{BB962C8B-B14F-4D97-AF65-F5344CB8AC3E}">
        <p14:creationId xmlns="" xmlns:p14="http://schemas.microsoft.com/office/powerpoint/2010/main" val="2794664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136904" cy="5832648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tx1"/>
                </a:solidFill>
              </a:rPr>
              <a:t>Лозунги </a:t>
            </a:r>
            <a:r>
              <a:rPr lang="ru-RU" sz="3000" b="1" dirty="0">
                <a:solidFill>
                  <a:schemeClr val="tx1"/>
                </a:solidFill>
              </a:rPr>
              <a:t>и афоризмы коммунистических вождей: </a:t>
            </a:r>
            <a:endParaRPr lang="ru-RU" sz="3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3000" b="1" i="1" dirty="0" smtClean="0">
                <a:solidFill>
                  <a:schemeClr val="tx1"/>
                </a:solidFill>
              </a:rPr>
              <a:t>Учиться</a:t>
            </a:r>
            <a:r>
              <a:rPr lang="ru-RU" sz="3000" b="1" i="1" dirty="0">
                <a:solidFill>
                  <a:schemeClr val="tx1"/>
                </a:solidFill>
              </a:rPr>
              <a:t>, учиться и еще раз учиться; головокружение от успехов; </a:t>
            </a:r>
            <a:r>
              <a:rPr lang="ru-RU" sz="3000" b="1" i="1" dirty="0" smtClean="0">
                <a:solidFill>
                  <a:schemeClr val="tx1"/>
                </a:solidFill>
              </a:rPr>
              <a:t/>
            </a:r>
            <a:br>
              <a:rPr lang="ru-RU" sz="3000" b="1" i="1" dirty="0" smtClean="0">
                <a:solidFill>
                  <a:schemeClr val="tx1"/>
                </a:solidFill>
              </a:rPr>
            </a:br>
            <a:r>
              <a:rPr lang="ru-RU" sz="3000" b="1" i="1" dirty="0" smtClean="0">
                <a:solidFill>
                  <a:schemeClr val="tx1"/>
                </a:solidFill>
              </a:rPr>
              <a:t>гнилой </a:t>
            </a:r>
            <a:r>
              <a:rPr lang="ru-RU" sz="3000" b="1" i="1" dirty="0">
                <a:solidFill>
                  <a:schemeClr val="tx1"/>
                </a:solidFill>
              </a:rPr>
              <a:t>либерализм; </a:t>
            </a:r>
            <a:r>
              <a:rPr lang="ru-RU" sz="3000" b="1" i="1" dirty="0" smtClean="0">
                <a:solidFill>
                  <a:schemeClr val="tx1"/>
                </a:solidFill>
              </a:rPr>
              <a:t/>
            </a:r>
            <a:br>
              <a:rPr lang="ru-RU" sz="3000" b="1" i="1" dirty="0" smtClean="0">
                <a:solidFill>
                  <a:schemeClr val="tx1"/>
                </a:solidFill>
              </a:rPr>
            </a:br>
            <a:r>
              <a:rPr lang="ru-RU" sz="3000" b="1" i="1" dirty="0" smtClean="0">
                <a:solidFill>
                  <a:schemeClr val="tx1"/>
                </a:solidFill>
              </a:rPr>
              <a:t>детская </a:t>
            </a:r>
            <a:r>
              <a:rPr lang="ru-RU" sz="3000" b="1" i="1" dirty="0">
                <a:solidFill>
                  <a:schemeClr val="tx1"/>
                </a:solidFill>
              </a:rPr>
              <a:t>болезнь левизны; </a:t>
            </a:r>
            <a:r>
              <a:rPr lang="ru-RU" sz="3000" b="1" i="1" dirty="0" smtClean="0">
                <a:solidFill>
                  <a:schemeClr val="tx1"/>
                </a:solidFill>
              </a:rPr>
              <a:t/>
            </a:r>
            <a:br>
              <a:rPr lang="ru-RU" sz="3000" b="1" i="1" dirty="0" smtClean="0">
                <a:solidFill>
                  <a:schemeClr val="tx1"/>
                </a:solidFill>
              </a:rPr>
            </a:br>
            <a:r>
              <a:rPr lang="ru-RU" sz="3000" b="1" i="1" dirty="0" smtClean="0">
                <a:solidFill>
                  <a:schemeClr val="tx1"/>
                </a:solidFill>
              </a:rPr>
              <a:t>лучше </a:t>
            </a:r>
            <a:r>
              <a:rPr lang="ru-RU" sz="3000" b="1" i="1" dirty="0">
                <a:solidFill>
                  <a:schemeClr val="tx1"/>
                </a:solidFill>
              </a:rPr>
              <a:t>меньше, да лучше; </a:t>
            </a:r>
            <a:r>
              <a:rPr lang="ru-RU" sz="3000" b="1" i="1" dirty="0" smtClean="0">
                <a:solidFill>
                  <a:schemeClr val="tx1"/>
                </a:solidFill>
              </a:rPr>
              <a:t/>
            </a:r>
            <a:br>
              <a:rPr lang="ru-RU" sz="3000" b="1" i="1" dirty="0" smtClean="0">
                <a:solidFill>
                  <a:schemeClr val="tx1"/>
                </a:solidFill>
              </a:rPr>
            </a:br>
            <a:r>
              <a:rPr lang="ru-RU" sz="3000" b="1" i="1" dirty="0" smtClean="0">
                <a:solidFill>
                  <a:schemeClr val="tx1"/>
                </a:solidFill>
              </a:rPr>
              <a:t>догнать </a:t>
            </a:r>
            <a:r>
              <a:rPr lang="ru-RU" sz="3000" b="1" i="1" dirty="0">
                <a:solidFill>
                  <a:schemeClr val="tx1"/>
                </a:solidFill>
              </a:rPr>
              <a:t>и перегнать </a:t>
            </a:r>
            <a:r>
              <a:rPr lang="ru-RU" sz="3000" b="1" i="1" dirty="0" smtClean="0">
                <a:solidFill>
                  <a:schemeClr val="tx1"/>
                </a:solidFill>
              </a:rPr>
              <a:t>(В.И</a:t>
            </a:r>
            <a:r>
              <a:rPr lang="ru-RU" sz="3000" b="1" i="1" dirty="0">
                <a:solidFill>
                  <a:schemeClr val="tx1"/>
                </a:solidFill>
              </a:rPr>
              <a:t>. </a:t>
            </a:r>
            <a:r>
              <a:rPr lang="ru-RU" sz="3000" b="1" i="1" dirty="0" smtClean="0">
                <a:solidFill>
                  <a:schemeClr val="tx1"/>
                </a:solidFill>
              </a:rPr>
              <a:t>Ленин); </a:t>
            </a:r>
          </a:p>
          <a:p>
            <a:pPr algn="l"/>
            <a:r>
              <a:rPr lang="ru-RU" sz="3000" b="1" i="1" dirty="0">
                <a:solidFill>
                  <a:schemeClr val="tx1"/>
                </a:solidFill>
              </a:rPr>
              <a:t>кадры решают все; </a:t>
            </a:r>
            <a:r>
              <a:rPr lang="ru-RU" sz="3000" b="1" i="1" dirty="0" smtClean="0">
                <a:solidFill>
                  <a:schemeClr val="tx1"/>
                </a:solidFill>
              </a:rPr>
              <a:t/>
            </a:r>
            <a:br>
              <a:rPr lang="ru-RU" sz="3000" b="1" i="1" dirty="0" smtClean="0">
                <a:solidFill>
                  <a:schemeClr val="tx1"/>
                </a:solidFill>
              </a:rPr>
            </a:br>
            <a:r>
              <a:rPr lang="ru-RU" sz="3000" b="1" i="1" dirty="0" smtClean="0">
                <a:solidFill>
                  <a:schemeClr val="tx1"/>
                </a:solidFill>
              </a:rPr>
              <a:t>Если </a:t>
            </a:r>
            <a:r>
              <a:rPr lang="ru-RU" sz="3000" b="1" i="1" dirty="0">
                <a:solidFill>
                  <a:schemeClr val="tx1"/>
                </a:solidFill>
              </a:rPr>
              <a:t>враг не сдается, его </a:t>
            </a:r>
            <a:r>
              <a:rPr lang="ru-RU" sz="3000" b="1" i="1" dirty="0" smtClean="0">
                <a:solidFill>
                  <a:schemeClr val="tx1"/>
                </a:solidFill>
              </a:rPr>
              <a:t>уничтожают</a:t>
            </a:r>
            <a:r>
              <a:rPr lang="ru-RU" sz="3000" b="1" i="1" dirty="0">
                <a:solidFill>
                  <a:schemeClr val="tx1"/>
                </a:solidFill>
              </a:rPr>
              <a:t>; Жить стало лучше, товарищи! Жить стало веселее</a:t>
            </a:r>
            <a:r>
              <a:rPr lang="ru-RU" sz="3000" b="1" i="1" dirty="0" smtClean="0">
                <a:solidFill>
                  <a:schemeClr val="tx1"/>
                </a:solidFill>
              </a:rPr>
              <a:t>! (И. Сталин)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4772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8136904" cy="583264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Спортивная терминология</a:t>
            </a:r>
          </a:p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нокаут</a:t>
            </a:r>
            <a:r>
              <a:rPr lang="ru-RU" b="1" i="1" dirty="0">
                <a:solidFill>
                  <a:schemeClr val="tx1"/>
                </a:solidFill>
              </a:rPr>
              <a:t>, прием, допинг, выйти на финишную прямую, второе дыхание, запрещенный прием, сойти с дистанции, победила дружба, с </a:t>
            </a:r>
            <a:r>
              <a:rPr lang="ru-RU" b="1" i="1" dirty="0" smtClean="0">
                <a:solidFill>
                  <a:schemeClr val="tx1"/>
                </a:solidFill>
              </a:rPr>
              <a:t>подачи</a:t>
            </a:r>
            <a:r>
              <a:rPr lang="ru-RU" b="1" i="1" dirty="0">
                <a:solidFill>
                  <a:schemeClr val="tx1"/>
                </a:solidFill>
              </a:rPr>
              <a:t>, </a:t>
            </a:r>
            <a:r>
              <a:rPr lang="ru-RU" b="1" i="1" dirty="0" smtClean="0">
                <a:solidFill>
                  <a:schemeClr val="tx1"/>
                </a:solidFill>
              </a:rPr>
              <a:t>майка, тапочки</a:t>
            </a:r>
            <a:r>
              <a:rPr lang="ru-RU" b="1" i="1" dirty="0">
                <a:solidFill>
                  <a:schemeClr val="tx1"/>
                </a:solidFill>
              </a:rPr>
              <a:t>, </a:t>
            </a:r>
            <a:r>
              <a:rPr lang="ru-RU" b="1" i="1" dirty="0" smtClean="0">
                <a:solidFill>
                  <a:schemeClr val="tx1"/>
                </a:solidFill>
              </a:rPr>
              <a:t>спортивки</a:t>
            </a:r>
            <a:r>
              <a:rPr lang="ru-RU" b="1" i="1" dirty="0">
                <a:solidFill>
                  <a:schemeClr val="tx1"/>
                </a:solidFill>
              </a:rPr>
              <a:t>.</a:t>
            </a:r>
            <a:endParaRPr lang="ru-RU" sz="3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840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136904" cy="583264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Технические термины 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трактор</a:t>
            </a:r>
            <a:r>
              <a:rPr lang="ru-RU" b="1" i="1" dirty="0">
                <a:solidFill>
                  <a:schemeClr val="tx1"/>
                </a:solidFill>
              </a:rPr>
              <a:t>, комбайн, пропеллер, кабина, шарикоподшипник, диспетчер, приводной </a:t>
            </a:r>
            <a:r>
              <a:rPr lang="ru-RU" b="1" i="1" dirty="0" smtClean="0">
                <a:solidFill>
                  <a:schemeClr val="tx1"/>
                </a:solidFill>
              </a:rPr>
              <a:t>ремень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Профессионализмы 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спайка</a:t>
            </a:r>
            <a:r>
              <a:rPr lang="ru-RU" b="1" i="1" dirty="0">
                <a:solidFill>
                  <a:schemeClr val="tx1"/>
                </a:solidFill>
              </a:rPr>
              <a:t>, смычка, увязка, зажим, чистка, звено, звеньевой</a:t>
            </a:r>
            <a:r>
              <a:rPr lang="ru-RU" b="1" dirty="0">
                <a:solidFill>
                  <a:schemeClr val="tx1"/>
                </a:solidFill>
              </a:rPr>
              <a:t> и др. </a:t>
            </a:r>
            <a:endParaRPr lang="ru-RU" b="1" dirty="0" smtClean="0">
              <a:solidFill>
                <a:schemeClr val="tx1"/>
              </a:solidFill>
            </a:endParaRPr>
          </a:p>
          <a:p>
            <a:endParaRPr lang="ru-RU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6015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484784"/>
            <a:ext cx="7000924" cy="4824536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Не </a:t>
            </a:r>
            <a:r>
              <a:rPr lang="ru-RU" b="1" dirty="0">
                <a:solidFill>
                  <a:schemeClr val="tx1"/>
                </a:solidFill>
              </a:rPr>
              <a:t>за силу, не за </a:t>
            </a:r>
            <a:r>
              <a:rPr lang="ru-RU" b="1" u="sng" dirty="0">
                <a:solidFill>
                  <a:schemeClr val="tx1"/>
                </a:solidFill>
              </a:rPr>
              <a:t>качество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золотых </a:t>
            </a:r>
            <a:r>
              <a:rPr lang="ru-RU" b="1" dirty="0">
                <a:solidFill>
                  <a:schemeClr val="tx1"/>
                </a:solidFill>
              </a:rPr>
              <a:t>твоих волос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сердце </a:t>
            </a:r>
            <a:r>
              <a:rPr lang="ru-RU" b="1" dirty="0">
                <a:solidFill>
                  <a:schemeClr val="tx1"/>
                </a:solidFill>
              </a:rPr>
              <a:t>враз однажды начисто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от </a:t>
            </a:r>
            <a:r>
              <a:rPr lang="ru-RU" b="1" dirty="0">
                <a:solidFill>
                  <a:schemeClr val="tx1"/>
                </a:solidFill>
              </a:rPr>
              <a:t>других оторвалось…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ты </a:t>
            </a:r>
            <a:r>
              <a:rPr lang="ru-RU" b="1" dirty="0">
                <a:solidFill>
                  <a:schemeClr val="tx1"/>
                </a:solidFill>
              </a:rPr>
              <a:t>– всему была </a:t>
            </a:r>
            <a:r>
              <a:rPr lang="ru-RU" b="1" u="sng" dirty="0">
                <a:solidFill>
                  <a:schemeClr val="tx1"/>
                </a:solidFill>
              </a:rPr>
              <a:t>заказчица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что </a:t>
            </a:r>
            <a:r>
              <a:rPr lang="ru-RU" b="1" dirty="0">
                <a:solidFill>
                  <a:schemeClr val="tx1"/>
                </a:solidFill>
              </a:rPr>
              <a:t>в строке отозвалось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ru-RU" b="1" dirty="0">
                <a:solidFill>
                  <a:schemeClr val="tx1"/>
                </a:solidFill>
              </a:rPr>
              <a:t>Н. Асеев).</a:t>
            </a:r>
          </a:p>
        </p:txBody>
      </p:sp>
    </p:spTree>
    <p:extLst>
      <p:ext uri="{BB962C8B-B14F-4D97-AF65-F5344CB8AC3E}">
        <p14:creationId xmlns="" xmlns:p14="http://schemas.microsoft.com/office/powerpoint/2010/main" val="88883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640960" cy="5976664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chemeClr val="tx1"/>
                </a:solidFill>
              </a:rPr>
              <a:t>– Куплеты</a:t>
            </a:r>
            <a:r>
              <a:rPr lang="ru-RU" sz="2600" b="1" dirty="0">
                <a:solidFill>
                  <a:schemeClr val="tx1"/>
                </a:solidFill>
              </a:rPr>
              <a:t>, значит, героические – про блюминги или эти… как они называются… банкаброши. А рефрен можно полегче, специально для собаки, с юмористическим уклоном. Например…</a:t>
            </a:r>
          </a:p>
          <a:p>
            <a:r>
              <a:rPr lang="ru-RU" sz="2600" b="1" i="1" dirty="0">
                <a:solidFill>
                  <a:schemeClr val="tx1"/>
                </a:solidFill>
              </a:rPr>
              <a:t>Побольше штреков, шахт и лав.</a:t>
            </a:r>
            <a:endParaRPr lang="ru-RU" sz="2600" b="1" dirty="0">
              <a:solidFill>
                <a:schemeClr val="tx1"/>
              </a:solidFill>
            </a:endParaRPr>
          </a:p>
          <a:p>
            <a:r>
              <a:rPr lang="ru-RU" sz="2600" b="1" i="1" dirty="0">
                <a:solidFill>
                  <a:schemeClr val="tx1"/>
                </a:solidFill>
              </a:rPr>
              <a:t>Гав-гав</a:t>
            </a:r>
            <a:r>
              <a:rPr lang="ru-RU" sz="2600" b="1" i="1" dirty="0" smtClean="0">
                <a:solidFill>
                  <a:schemeClr val="tx1"/>
                </a:solidFill>
              </a:rPr>
              <a:t>, Гав-гав, Гав-гав</a:t>
            </a:r>
            <a:r>
              <a:rPr lang="ru-RU" sz="2600" b="1" i="1" dirty="0">
                <a:solidFill>
                  <a:schemeClr val="tx1"/>
                </a:solidFill>
              </a:rPr>
              <a:t>,</a:t>
            </a:r>
            <a:endParaRPr lang="ru-RU" sz="2600" b="1" dirty="0">
              <a:solidFill>
                <a:schemeClr val="tx1"/>
              </a:solidFill>
            </a:endParaRPr>
          </a:p>
          <a:p>
            <a:r>
              <a:rPr lang="ru-RU" sz="2600" b="1" dirty="0">
                <a:solidFill>
                  <a:schemeClr val="tx1"/>
                </a:solidFill>
              </a:rPr>
              <a:t>– Ты дурак, Бука! – закричал Вертер. – Так тебе худсовет и позволит, чтоб собака </a:t>
            </a:r>
            <a:r>
              <a:rPr lang="ru-RU" sz="2600" b="1" dirty="0" smtClean="0">
                <a:solidFill>
                  <a:schemeClr val="tx1"/>
                </a:solidFill>
              </a:rPr>
              <a:t>говорила </a:t>
            </a:r>
            <a:r>
              <a:rPr lang="ru-RU" sz="2600" b="1" dirty="0">
                <a:solidFill>
                  <a:schemeClr val="tx1"/>
                </a:solidFill>
              </a:rPr>
              <a:t>«гав-гав». Они против этого. За собакой нельзя забывать живого человека!</a:t>
            </a:r>
          </a:p>
          <a:p>
            <a:r>
              <a:rPr lang="ru-RU" sz="2600" b="1" dirty="0">
                <a:solidFill>
                  <a:schemeClr val="tx1"/>
                </a:solidFill>
              </a:rPr>
              <a:t>– Надо переделать… Так. Готово:</a:t>
            </a:r>
          </a:p>
          <a:p>
            <a:r>
              <a:rPr lang="ru-RU" sz="2600" b="1" i="1" dirty="0">
                <a:solidFill>
                  <a:schemeClr val="tx1"/>
                </a:solidFill>
              </a:rPr>
              <a:t>Побольше штреков, шахт и лав.</a:t>
            </a:r>
            <a:endParaRPr lang="ru-RU" sz="2600" b="1" dirty="0">
              <a:solidFill>
                <a:schemeClr val="tx1"/>
              </a:solidFill>
            </a:endParaRPr>
          </a:p>
          <a:p>
            <a:r>
              <a:rPr lang="ru-RU" sz="2600" b="1" i="1" dirty="0">
                <a:solidFill>
                  <a:schemeClr val="tx1"/>
                </a:solidFill>
              </a:rPr>
              <a:t>Ура! Да здравствует </a:t>
            </a:r>
            <a:r>
              <a:rPr lang="ru-RU" sz="2600" b="1" i="1" dirty="0" err="1">
                <a:solidFill>
                  <a:schemeClr val="tx1"/>
                </a:solidFill>
              </a:rPr>
              <a:t>Моснав</a:t>
            </a:r>
            <a:r>
              <a:rPr lang="ru-RU" sz="2600" b="1" i="1" dirty="0">
                <a:solidFill>
                  <a:schemeClr val="tx1"/>
                </a:solidFill>
              </a:rPr>
              <a:t>!</a:t>
            </a:r>
            <a:endParaRPr lang="ru-RU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5221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7560840" cy="5184576"/>
          </a:xfrm>
        </p:spPr>
        <p:txBody>
          <a:bodyPr>
            <a:noAutofit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В.В. </a:t>
            </a:r>
            <a:r>
              <a:rPr lang="ru-RU" b="1" dirty="0" smtClean="0">
                <a:solidFill>
                  <a:schemeClr val="tx1"/>
                </a:solidFill>
              </a:rPr>
              <a:t>Виноградов: 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chemeClr val="tx1"/>
                </a:solidFill>
              </a:rPr>
              <a:t>Живая устная речь широких масс подымается на более высокий культурный уровень, сближаясь с языком советской интеллигенции».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962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424936" cy="583264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Лексические ошибки:</a:t>
            </a:r>
          </a:p>
          <a:p>
            <a:endParaRPr lang="ru-RU" sz="800" b="1" dirty="0" smtClean="0">
              <a:solidFill>
                <a:schemeClr val="tx1"/>
              </a:solidFill>
            </a:endParaRPr>
          </a:p>
          <a:p>
            <a:r>
              <a:rPr lang="ru-RU" sz="3000" b="1" dirty="0" smtClean="0">
                <a:solidFill>
                  <a:schemeClr val="tx1"/>
                </a:solidFill>
              </a:rPr>
              <a:t>Н. Асеев: </a:t>
            </a:r>
            <a:r>
              <a:rPr lang="ru-RU" sz="3000" b="1" i="1" dirty="0" smtClean="0">
                <a:solidFill>
                  <a:schemeClr val="tx1"/>
                </a:solidFill>
              </a:rPr>
              <a:t>вспеньте-ка </a:t>
            </a:r>
            <a:r>
              <a:rPr lang="ru-RU" sz="3000" b="1" i="1" dirty="0">
                <a:solidFill>
                  <a:schemeClr val="tx1"/>
                </a:solidFill>
              </a:rPr>
              <a:t>полный бокал; страсть закипает, как в пене стакан; </a:t>
            </a:r>
            <a:endParaRPr lang="ru-RU" sz="3000" b="1" i="1" dirty="0" smtClean="0">
              <a:solidFill>
                <a:schemeClr val="tx1"/>
              </a:solidFill>
            </a:endParaRPr>
          </a:p>
          <a:p>
            <a:r>
              <a:rPr lang="ru-RU" sz="3000" b="1" i="1" dirty="0" smtClean="0">
                <a:solidFill>
                  <a:schemeClr val="tx1"/>
                </a:solidFill>
              </a:rPr>
              <a:t>над </a:t>
            </a:r>
            <a:r>
              <a:rPr lang="ru-RU" sz="3000" b="1" i="1" dirty="0">
                <a:solidFill>
                  <a:schemeClr val="tx1"/>
                </a:solidFill>
              </a:rPr>
              <a:t>горящими поддувалами много дум проплыло в голове</a:t>
            </a:r>
            <a:r>
              <a:rPr lang="ru-RU" sz="3000" b="1" dirty="0">
                <a:solidFill>
                  <a:schemeClr val="tx1"/>
                </a:solidFill>
              </a:rPr>
              <a:t>. </a:t>
            </a:r>
            <a:endParaRPr lang="ru-RU" sz="3000" b="1" dirty="0" smtClean="0">
              <a:solidFill>
                <a:schemeClr val="tx1"/>
              </a:solidFill>
            </a:endParaRPr>
          </a:p>
          <a:p>
            <a:endParaRPr lang="ru-RU" sz="800" b="1" dirty="0" smtClean="0">
              <a:solidFill>
                <a:schemeClr val="tx1"/>
              </a:solidFill>
            </a:endParaRPr>
          </a:p>
          <a:p>
            <a:r>
              <a:rPr lang="ru-RU" sz="3000" b="1" dirty="0" smtClean="0">
                <a:solidFill>
                  <a:schemeClr val="tx1"/>
                </a:solidFill>
              </a:rPr>
              <a:t>Д</a:t>
            </a:r>
            <a:r>
              <a:rPr lang="ru-RU" sz="3000" b="1" dirty="0">
                <a:solidFill>
                  <a:schemeClr val="tx1"/>
                </a:solidFill>
              </a:rPr>
              <a:t>. </a:t>
            </a:r>
            <a:r>
              <a:rPr lang="ru-RU" sz="3000" b="1" dirty="0" smtClean="0">
                <a:solidFill>
                  <a:schemeClr val="tx1"/>
                </a:solidFill>
              </a:rPr>
              <a:t>Бедный: </a:t>
            </a:r>
            <a:r>
              <a:rPr lang="ru-RU" sz="3000" b="1" i="1" dirty="0">
                <a:solidFill>
                  <a:schemeClr val="tx1"/>
                </a:solidFill>
              </a:rPr>
              <a:t>испуганно-суровая зима</a:t>
            </a:r>
            <a:r>
              <a:rPr lang="ru-RU" sz="3000" b="1" dirty="0" smtClean="0">
                <a:solidFill>
                  <a:schemeClr val="tx1"/>
                </a:solidFill>
              </a:rPr>
              <a:t>.</a:t>
            </a:r>
          </a:p>
          <a:p>
            <a:endParaRPr lang="ru-RU" sz="800" b="1" dirty="0" smtClean="0">
              <a:solidFill>
                <a:schemeClr val="tx1"/>
              </a:solidFill>
            </a:endParaRPr>
          </a:p>
          <a:p>
            <a:r>
              <a:rPr lang="ru-RU" sz="3000" b="1" dirty="0">
                <a:solidFill>
                  <a:schemeClr val="tx1"/>
                </a:solidFill>
              </a:rPr>
              <a:t>М. </a:t>
            </a:r>
            <a:r>
              <a:rPr lang="ru-RU" sz="3000" b="1" dirty="0" smtClean="0">
                <a:solidFill>
                  <a:schemeClr val="tx1"/>
                </a:solidFill>
              </a:rPr>
              <a:t>Светлов: </a:t>
            </a:r>
            <a:r>
              <a:rPr lang="ru-RU" sz="3000" b="1" i="1" dirty="0">
                <a:solidFill>
                  <a:schemeClr val="tx1"/>
                </a:solidFill>
              </a:rPr>
              <a:t>Ветер форточку отворил, Не задев остального зданья…</a:t>
            </a:r>
          </a:p>
        </p:txBody>
      </p:sp>
    </p:spTree>
    <p:extLst>
      <p:ext uri="{BB962C8B-B14F-4D97-AF65-F5344CB8AC3E}">
        <p14:creationId xmlns="" xmlns:p14="http://schemas.microsoft.com/office/powerpoint/2010/main" val="164749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280920" cy="597666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3600" b="1" dirty="0">
                <a:solidFill>
                  <a:schemeClr val="tx1"/>
                </a:solidFill>
              </a:rPr>
              <a:t>Реформа </a:t>
            </a:r>
            <a:r>
              <a:rPr lang="ru-RU" sz="3600" b="1" dirty="0" smtClean="0">
                <a:solidFill>
                  <a:schemeClr val="tx1"/>
                </a:solidFill>
              </a:rPr>
              <a:t>орфографии</a:t>
            </a:r>
          </a:p>
          <a:p>
            <a:pPr>
              <a:lnSpc>
                <a:spcPct val="120000"/>
              </a:lnSpc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1"/>
                </a:solidFill>
              </a:rPr>
              <a:t>1904 год – </a:t>
            </a:r>
            <a:r>
              <a:rPr lang="ru-RU" b="1" dirty="0">
                <a:solidFill>
                  <a:schemeClr val="tx1"/>
                </a:solidFill>
              </a:rPr>
              <a:t>орфографическая </a:t>
            </a:r>
            <a:r>
              <a:rPr lang="ru-RU" b="1" dirty="0" smtClean="0">
                <a:solidFill>
                  <a:schemeClr val="tx1"/>
                </a:solidFill>
              </a:rPr>
              <a:t>комиссия при </a:t>
            </a:r>
            <a:r>
              <a:rPr lang="ru-RU" b="1" dirty="0">
                <a:solidFill>
                  <a:schemeClr val="tx1"/>
                </a:solidFill>
              </a:rPr>
              <a:t>Академии наук </a:t>
            </a:r>
            <a:r>
              <a:rPr lang="ru-RU" b="1" dirty="0" smtClean="0">
                <a:solidFill>
                  <a:schemeClr val="tx1"/>
                </a:solidFill>
              </a:rPr>
              <a:t>(Ф.Ф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smtClean="0">
                <a:solidFill>
                  <a:schemeClr val="tx1"/>
                </a:solidFill>
              </a:rPr>
              <a:t>Фортунатов, </a:t>
            </a:r>
            <a:r>
              <a:rPr lang="ru-RU" b="1" dirty="0">
                <a:solidFill>
                  <a:schemeClr val="tx1"/>
                </a:solidFill>
              </a:rPr>
              <a:t>А.А. </a:t>
            </a:r>
            <a:r>
              <a:rPr lang="ru-RU" b="1" dirty="0" smtClean="0">
                <a:solidFill>
                  <a:schemeClr val="tx1"/>
                </a:solidFill>
              </a:rPr>
              <a:t>Шахматов).</a:t>
            </a:r>
          </a:p>
          <a:p>
            <a:pPr>
              <a:lnSpc>
                <a:spcPct val="120000"/>
              </a:lnSpc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tx1"/>
                </a:solidFill>
              </a:rPr>
              <a:t>Декреты </a:t>
            </a:r>
            <a:r>
              <a:rPr lang="ru-RU" b="1" dirty="0">
                <a:solidFill>
                  <a:schemeClr val="tx1"/>
                </a:solidFill>
              </a:rPr>
              <a:t>Советского правительства (декабрь 1917 – октябрь 1918 г.).</a:t>
            </a:r>
          </a:p>
        </p:txBody>
      </p:sp>
    </p:spTree>
    <p:extLst>
      <p:ext uri="{BB962C8B-B14F-4D97-AF65-F5344CB8AC3E}">
        <p14:creationId xmlns="" xmlns:p14="http://schemas.microsoft.com/office/powerpoint/2010/main" val="2508998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714356"/>
            <a:ext cx="8319868" cy="566697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Морфологические ошибки </a:t>
            </a:r>
          </a:p>
          <a:p>
            <a:pPr algn="l"/>
            <a:r>
              <a:rPr lang="ru-RU" sz="2800" b="1" i="1" dirty="0" smtClean="0">
                <a:solidFill>
                  <a:schemeClr val="tx1"/>
                </a:solidFill>
              </a:rPr>
              <a:t>близится </a:t>
            </a:r>
            <a:r>
              <a:rPr lang="ru-RU" sz="2800" b="1" i="1" dirty="0">
                <a:solidFill>
                  <a:schemeClr val="tx1"/>
                </a:solidFill>
              </a:rPr>
              <a:t>эра светлых год</a:t>
            </a:r>
            <a:r>
              <a:rPr lang="ru-RU" sz="2800" b="1" i="1" u="sng" dirty="0">
                <a:solidFill>
                  <a:schemeClr val="tx1"/>
                </a:solidFill>
              </a:rPr>
              <a:t>ов</a:t>
            </a:r>
            <a:r>
              <a:rPr lang="ru-RU" sz="2800" b="1" i="1" dirty="0">
                <a:solidFill>
                  <a:schemeClr val="tx1"/>
                </a:solidFill>
              </a:rPr>
              <a:t>, грянем… песнь… </a:t>
            </a:r>
            <a:r>
              <a:rPr lang="ru-RU" sz="2800" b="1" i="1" u="sng" dirty="0">
                <a:solidFill>
                  <a:schemeClr val="tx1"/>
                </a:solidFill>
              </a:rPr>
              <a:t>за</a:t>
            </a:r>
            <a:r>
              <a:rPr lang="ru-RU" sz="2800" b="1" i="1" dirty="0">
                <a:solidFill>
                  <a:schemeClr val="tx1"/>
                </a:solidFill>
              </a:rPr>
              <a:t> пионеров</a:t>
            </a:r>
            <a:r>
              <a:rPr lang="ru-RU" sz="2800" b="1" dirty="0">
                <a:solidFill>
                  <a:schemeClr val="tx1"/>
                </a:solidFill>
              </a:rPr>
              <a:t> (А. Жаров);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800" b="1" i="1" dirty="0" smtClean="0">
                <a:solidFill>
                  <a:schemeClr val="tx1"/>
                </a:solidFill>
              </a:rPr>
              <a:t>три </a:t>
            </a:r>
            <a:r>
              <a:rPr lang="ru-RU" sz="2800" b="1" i="1" dirty="0">
                <a:solidFill>
                  <a:schemeClr val="tx1"/>
                </a:solidFill>
              </a:rPr>
              <a:t>пограничника – </a:t>
            </a:r>
            <a:r>
              <a:rPr lang="ru-RU" sz="2800" b="1" i="1" u="sng" dirty="0">
                <a:solidFill>
                  <a:schemeClr val="tx1"/>
                </a:solidFill>
              </a:rPr>
              <a:t>шестеро</a:t>
            </a:r>
            <a:r>
              <a:rPr lang="ru-RU" sz="2800" b="1" i="1" dirty="0">
                <a:solidFill>
                  <a:schemeClr val="tx1"/>
                </a:solidFill>
              </a:rPr>
              <a:t> глаз </a:t>
            </a:r>
            <a:r>
              <a:rPr lang="ru-RU" sz="2800" b="1" dirty="0">
                <a:solidFill>
                  <a:schemeClr val="tx1"/>
                </a:solidFill>
              </a:rPr>
              <a:t/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(</a:t>
            </a:r>
            <a:r>
              <a:rPr lang="ru-RU" sz="2800" b="1" dirty="0">
                <a:solidFill>
                  <a:schemeClr val="tx1"/>
                </a:solidFill>
              </a:rPr>
              <a:t>Э. Багрицкий</a:t>
            </a:r>
            <a:r>
              <a:rPr lang="ru-RU" sz="2800" b="1" dirty="0" smtClean="0">
                <a:solidFill>
                  <a:schemeClr val="tx1"/>
                </a:solidFill>
              </a:rPr>
              <a:t>); </a:t>
            </a:r>
          </a:p>
          <a:p>
            <a:pPr algn="l"/>
            <a:r>
              <a:rPr lang="ru-RU" sz="2800" b="1" i="1" dirty="0" smtClean="0">
                <a:solidFill>
                  <a:schemeClr val="tx1"/>
                </a:solidFill>
              </a:rPr>
              <a:t>не </a:t>
            </a:r>
            <a:r>
              <a:rPr lang="ru-RU" sz="2800" b="1" i="1" u="sng" dirty="0">
                <a:solidFill>
                  <a:schemeClr val="tx1"/>
                </a:solidFill>
              </a:rPr>
              <a:t>умирав</a:t>
            </a:r>
            <a:r>
              <a:rPr lang="ru-RU" sz="2800" b="1" i="1" dirty="0">
                <a:solidFill>
                  <a:schemeClr val="tx1"/>
                </a:solidFill>
              </a:rPr>
              <a:t>, много </a:t>
            </a:r>
            <a:r>
              <a:rPr lang="ru-RU" sz="2800" b="1" i="1" u="sng" dirty="0" err="1">
                <a:solidFill>
                  <a:schemeClr val="tx1"/>
                </a:solidFill>
              </a:rPr>
              <a:t>видывано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(</a:t>
            </a:r>
            <a:r>
              <a:rPr lang="ru-RU" sz="2800" b="1" dirty="0">
                <a:solidFill>
                  <a:schemeClr val="tx1"/>
                </a:solidFill>
              </a:rPr>
              <a:t>Н. </a:t>
            </a:r>
            <a:r>
              <a:rPr lang="ru-RU" sz="2800" b="1" dirty="0" smtClean="0">
                <a:solidFill>
                  <a:schemeClr val="tx1"/>
                </a:solidFill>
              </a:rPr>
              <a:t>Асеев); </a:t>
            </a:r>
          </a:p>
          <a:p>
            <a:pPr algn="l"/>
            <a:r>
              <a:rPr lang="ru-RU" sz="2800" b="1" i="1" dirty="0" smtClean="0">
                <a:solidFill>
                  <a:schemeClr val="tx1"/>
                </a:solidFill>
              </a:rPr>
              <a:t>Это </a:t>
            </a:r>
            <a:r>
              <a:rPr lang="ru-RU" sz="2800" b="1" i="1" dirty="0">
                <a:solidFill>
                  <a:schemeClr val="tx1"/>
                </a:solidFill>
              </a:rPr>
              <a:t>вечер из пыли лепился и, </a:t>
            </a:r>
            <a:r>
              <a:rPr lang="ru-RU" sz="2800" b="1" i="1" u="sng" dirty="0" err="1">
                <a:solidFill>
                  <a:schemeClr val="tx1"/>
                </a:solidFill>
              </a:rPr>
              <a:t>пышучи</a:t>
            </a:r>
            <a:r>
              <a:rPr lang="ru-RU" sz="2800" b="1" i="1" dirty="0">
                <a:solidFill>
                  <a:schemeClr val="tx1"/>
                </a:solidFill>
              </a:rPr>
              <a:t>, целовал </a:t>
            </a:r>
            <a:r>
              <a:rPr lang="ru-RU" sz="2800" b="1" i="1" dirty="0" smtClean="0">
                <a:solidFill>
                  <a:schemeClr val="tx1"/>
                </a:solidFill>
              </a:rPr>
              <a:t>вас…; </a:t>
            </a:r>
            <a:r>
              <a:rPr lang="ru-RU" sz="2800" b="1" i="1" dirty="0">
                <a:solidFill>
                  <a:schemeClr val="tx1"/>
                </a:solidFill>
              </a:rPr>
              <a:t>Это – круглое лето, </a:t>
            </a:r>
            <a:r>
              <a:rPr lang="ru-RU" sz="2800" b="1" i="1" u="sng" dirty="0">
                <a:solidFill>
                  <a:schemeClr val="tx1"/>
                </a:solidFill>
              </a:rPr>
              <a:t>горев</a:t>
            </a:r>
            <a:r>
              <a:rPr lang="ru-RU" sz="2800" b="1" i="1" dirty="0">
                <a:solidFill>
                  <a:schemeClr val="tx1"/>
                </a:solidFill>
              </a:rPr>
              <a:t> в </a:t>
            </a:r>
            <a:r>
              <a:rPr lang="ru-RU" sz="2800" b="1" i="1" dirty="0" smtClean="0">
                <a:solidFill>
                  <a:schemeClr val="tx1"/>
                </a:solidFill>
              </a:rPr>
              <a:t>ярлыках… </a:t>
            </a:r>
            <a:r>
              <a:rPr lang="ru-RU" sz="2800" b="1" i="1" dirty="0">
                <a:solidFill>
                  <a:schemeClr val="tx1"/>
                </a:solidFill>
              </a:rPr>
              <a:t>сожгло ваши платья и шляпы; </a:t>
            </a:r>
            <a:r>
              <a:rPr lang="ru-RU" sz="2800" b="1" i="1" u="sng" dirty="0">
                <a:solidFill>
                  <a:schemeClr val="tx1"/>
                </a:solidFill>
              </a:rPr>
              <a:t>вышедши</a:t>
            </a:r>
            <a:r>
              <a:rPr lang="ru-RU" sz="2800" b="1" u="sng" dirty="0">
                <a:solidFill>
                  <a:schemeClr val="tx1"/>
                </a:solidFill>
              </a:rPr>
              <a:t> </a:t>
            </a:r>
            <a:r>
              <a:rPr lang="ru-RU" sz="2800" b="1" u="sng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(</a:t>
            </a:r>
            <a:r>
              <a:rPr lang="ru-RU" sz="2800" b="1" dirty="0">
                <a:solidFill>
                  <a:schemeClr val="tx1"/>
                </a:solidFill>
              </a:rPr>
              <a:t>Б. Пастернак «Послесловье</a:t>
            </a:r>
            <a:r>
              <a:rPr lang="ru-RU" sz="2800" b="1" dirty="0" smtClean="0">
                <a:solidFill>
                  <a:schemeClr val="tx1"/>
                </a:solidFill>
              </a:rPr>
              <a:t>»).</a:t>
            </a:r>
            <a:endParaRPr lang="ru-R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146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064896" cy="5832648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tx1"/>
                </a:solidFill>
              </a:rPr>
              <a:t>Синтаксические ошибки</a:t>
            </a:r>
          </a:p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С </a:t>
            </a:r>
            <a:r>
              <a:rPr lang="ru-RU" b="1" i="1" dirty="0">
                <a:solidFill>
                  <a:schemeClr val="tx1"/>
                </a:solidFill>
              </a:rPr>
              <a:t>вами шел я, товарищи, с вами иду И идти буду вместе… пока упаду 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(Д. Бедный); </a:t>
            </a:r>
          </a:p>
          <a:p>
            <a:pPr algn="l"/>
            <a:endParaRPr lang="ru-RU" sz="800" b="1" i="1" dirty="0" smtClean="0">
              <a:solidFill>
                <a:schemeClr val="tx1"/>
              </a:solidFill>
            </a:endParaRPr>
          </a:p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Гибель </a:t>
            </a:r>
            <a:r>
              <a:rPr lang="ru-RU" b="1" i="1" dirty="0">
                <a:solidFill>
                  <a:schemeClr val="tx1"/>
                </a:solidFill>
              </a:rPr>
              <a:t>нестрашная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(Н</a:t>
            </a:r>
            <a:r>
              <a:rPr lang="ru-RU" b="1" dirty="0">
                <a:solidFill>
                  <a:schemeClr val="tx1"/>
                </a:solidFill>
              </a:rPr>
              <a:t>. Асеев);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l"/>
            <a:endParaRPr lang="ru-RU" sz="800" b="1" i="1" dirty="0" smtClean="0">
              <a:solidFill>
                <a:schemeClr val="tx1"/>
              </a:solidFill>
            </a:endParaRPr>
          </a:p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И </a:t>
            </a:r>
            <a:r>
              <a:rPr lang="ru-RU" b="1" i="1" dirty="0">
                <a:solidFill>
                  <a:schemeClr val="tx1"/>
                </a:solidFill>
              </a:rPr>
              <a:t>тот, что самый юный (Ему на песню – дар!), берет за грудь певунью Безусый комиссар</a:t>
            </a:r>
            <a:r>
              <a:rPr lang="ru-RU" b="1" dirty="0">
                <a:solidFill>
                  <a:schemeClr val="tx1"/>
                </a:solidFill>
              </a:rPr>
              <a:t> (И. </a:t>
            </a:r>
            <a:r>
              <a:rPr lang="ru-RU" b="1" dirty="0" smtClean="0">
                <a:solidFill>
                  <a:schemeClr val="tx1"/>
                </a:solidFill>
              </a:rPr>
              <a:t>Уткин).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7773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8136904" cy="597666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Орфоэпические ошибки</a:t>
            </a:r>
          </a:p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Но </a:t>
            </a:r>
            <a:r>
              <a:rPr lang="ru-RU" b="1" i="1" dirty="0">
                <a:solidFill>
                  <a:schemeClr val="tx1"/>
                </a:solidFill>
              </a:rPr>
              <a:t>в бреду горячечном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– рифма </a:t>
            </a:r>
            <a:r>
              <a:rPr lang="ru-RU" b="1" i="1" dirty="0">
                <a:solidFill>
                  <a:schemeClr val="tx1"/>
                </a:solidFill>
              </a:rPr>
              <a:t>незрячие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smtClean="0">
                <a:solidFill>
                  <a:schemeClr val="tx1"/>
                </a:solidFill>
              </a:rPr>
              <a:t>правильно </a:t>
            </a:r>
            <a:r>
              <a:rPr lang="ru-RU" b="1" dirty="0">
                <a:solidFill>
                  <a:schemeClr val="tx1"/>
                </a:solidFill>
              </a:rPr>
              <a:t>[</a:t>
            </a:r>
            <a:r>
              <a:rPr lang="ru-RU" b="1" dirty="0" err="1">
                <a:solidFill>
                  <a:schemeClr val="tx1"/>
                </a:solidFill>
              </a:rPr>
              <a:t>шн</a:t>
            </a:r>
            <a:r>
              <a:rPr lang="ru-RU" b="1" dirty="0" smtClean="0">
                <a:solidFill>
                  <a:schemeClr val="tx1"/>
                </a:solidFill>
              </a:rPr>
              <a:t>]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(Э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smtClean="0">
                <a:solidFill>
                  <a:schemeClr val="tx1"/>
                </a:solidFill>
              </a:rPr>
              <a:t>Багрицкий); </a:t>
            </a:r>
          </a:p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и </a:t>
            </a:r>
            <a:r>
              <a:rPr lang="ru-RU" b="1" i="1" dirty="0">
                <a:solidFill>
                  <a:schemeClr val="tx1"/>
                </a:solidFill>
              </a:rPr>
              <a:t>кровь эта ищет Иуду, идущего с </a:t>
            </a:r>
            <a:r>
              <a:rPr lang="ru-RU" b="1" i="1" dirty="0" err="1" smtClean="0">
                <a:solidFill>
                  <a:schemeClr val="tx1"/>
                </a:solidFill>
              </a:rPr>
              <a:t>с</a:t>
            </a:r>
            <a:r>
              <a:rPr lang="fr-FR" b="1" i="1" dirty="0" smtClean="0">
                <a:solidFill>
                  <a:schemeClr val="tx1"/>
                </a:solidFill>
              </a:rPr>
              <a:t>é</a:t>
            </a:r>
            <a:r>
              <a:rPr lang="ru-RU" b="1" i="1" dirty="0" smtClean="0">
                <a:solidFill>
                  <a:schemeClr val="tx1"/>
                </a:solidFill>
              </a:rPr>
              <a:t>ребром </a:t>
            </a:r>
            <a:r>
              <a:rPr lang="ru-RU" b="1" i="1" dirty="0" err="1">
                <a:solidFill>
                  <a:schemeClr val="tx1"/>
                </a:solidFill>
              </a:rPr>
              <a:t>тьмою</a:t>
            </a:r>
            <a:r>
              <a:rPr lang="ru-RU" b="1" i="1" dirty="0">
                <a:solidFill>
                  <a:schemeClr val="tx1"/>
                </a:solidFill>
              </a:rPr>
              <a:t>; </a:t>
            </a:r>
            <a:endParaRPr lang="ru-RU" b="1" i="1" dirty="0" smtClean="0">
              <a:solidFill>
                <a:schemeClr val="tx1"/>
              </a:solidFill>
            </a:endParaRPr>
          </a:p>
          <a:p>
            <a:pPr algn="l"/>
            <a:r>
              <a:rPr lang="ru-RU" b="1" i="1" dirty="0" err="1" smtClean="0">
                <a:solidFill>
                  <a:schemeClr val="tx1"/>
                </a:solidFill>
              </a:rPr>
              <a:t>полудЁнного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>
                <a:solidFill>
                  <a:schemeClr val="tx1"/>
                </a:solidFill>
              </a:rPr>
              <a:t>– Будённого, </a:t>
            </a:r>
            <a:r>
              <a:rPr lang="ru-RU" b="1" i="1" dirty="0" err="1" smtClean="0">
                <a:solidFill>
                  <a:schemeClr val="tx1"/>
                </a:solidFill>
              </a:rPr>
              <a:t>пройдЁнного</a:t>
            </a:r>
            <a:r>
              <a:rPr lang="ru-RU" b="1" i="1" dirty="0" smtClean="0">
                <a:solidFill>
                  <a:schemeClr val="tx1"/>
                </a:solidFill>
              </a:rPr>
              <a:t>; </a:t>
            </a:r>
          </a:p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Медведицы </a:t>
            </a:r>
            <a:r>
              <a:rPr lang="ru-RU" b="1" i="1" dirty="0">
                <a:solidFill>
                  <a:schemeClr val="tx1"/>
                </a:solidFill>
              </a:rPr>
              <a:t>жертвенной рев… из мрака безмолвных дерев </a:t>
            </a:r>
            <a:r>
              <a:rPr lang="ru-RU" b="1" dirty="0" smtClean="0">
                <a:solidFill>
                  <a:schemeClr val="tx1"/>
                </a:solidFill>
              </a:rPr>
              <a:t>(Н</a:t>
            </a:r>
            <a:r>
              <a:rPr lang="ru-RU" b="1" dirty="0">
                <a:solidFill>
                  <a:schemeClr val="tx1"/>
                </a:solidFill>
              </a:rPr>
              <a:t>. Асеев).</a:t>
            </a:r>
          </a:p>
        </p:txBody>
      </p:sp>
    </p:spTree>
    <p:extLst>
      <p:ext uri="{BB962C8B-B14F-4D97-AF65-F5344CB8AC3E}">
        <p14:creationId xmlns="" xmlns:p14="http://schemas.microsoft.com/office/powerpoint/2010/main" val="3772411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92696"/>
            <a:ext cx="8064896" cy="5616624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tx1"/>
                </a:solidFill>
              </a:rPr>
              <a:t>«Известия» </a:t>
            </a:r>
            <a:r>
              <a:rPr lang="ru-RU" sz="3400" b="1" dirty="0">
                <a:solidFill>
                  <a:schemeClr val="tx1"/>
                </a:solidFill>
              </a:rPr>
              <a:t>за 1925 </a:t>
            </a:r>
            <a:r>
              <a:rPr lang="ru-RU" sz="3400" b="1" dirty="0" smtClean="0">
                <a:solidFill>
                  <a:schemeClr val="tx1"/>
                </a:solidFill>
              </a:rPr>
              <a:t>год </a:t>
            </a:r>
          </a:p>
          <a:p>
            <a:r>
              <a:rPr lang="ru-RU" sz="3400" b="1" dirty="0" smtClean="0">
                <a:solidFill>
                  <a:schemeClr val="tx1"/>
                </a:solidFill>
              </a:rPr>
              <a:t>(протокол собрания):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chemeClr val="tx1"/>
                </a:solidFill>
              </a:rPr>
              <a:t>Мы молодежь, принимая во внимание, все эти серьезные тенденции и проекты, хоть минимум, но направлены стремиться серьезно обдумывая к сему интенсивно преодолевая старые, закоренелые виды, должны идти принципиально вперед, пробуждаясь от вечной спячки и апатичности...»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5614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715144"/>
            <a:ext cx="8136904" cy="559417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В. Маяковский: </a:t>
            </a:r>
            <a:r>
              <a:rPr lang="ru-RU" b="1" i="1" dirty="0">
                <a:solidFill>
                  <a:schemeClr val="tx1"/>
                </a:solidFill>
              </a:rPr>
              <a:t>пёрла, сволочь, голос похабно ухает, морда, орава, </a:t>
            </a:r>
            <a:r>
              <a:rPr lang="ru-RU" b="1" dirty="0">
                <a:solidFill>
                  <a:schemeClr val="tx1"/>
                </a:solidFill>
              </a:rPr>
              <a:t>нажраться, </a:t>
            </a:r>
            <a:r>
              <a:rPr lang="ru-RU" b="1" i="1" dirty="0" smtClean="0">
                <a:solidFill>
                  <a:schemeClr val="tx1"/>
                </a:solidFill>
              </a:rPr>
              <a:t>выблевывать </a:t>
            </a:r>
            <a:r>
              <a:rPr lang="ru-RU" b="1" dirty="0" smtClean="0">
                <a:solidFill>
                  <a:schemeClr val="tx1"/>
                </a:solidFill>
              </a:rPr>
              <a:t>и </a:t>
            </a:r>
            <a:r>
              <a:rPr lang="ru-RU" b="1" dirty="0">
                <a:solidFill>
                  <a:schemeClr val="tx1"/>
                </a:solidFill>
              </a:rPr>
              <a:t>др. </a:t>
            </a:r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С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smtClean="0">
                <a:solidFill>
                  <a:schemeClr val="tx1"/>
                </a:solidFill>
              </a:rPr>
              <a:t>Есенин: </a:t>
            </a:r>
            <a:r>
              <a:rPr lang="ru-RU" b="1" i="1" dirty="0">
                <a:solidFill>
                  <a:schemeClr val="tx1"/>
                </a:solidFill>
              </a:rPr>
              <a:t>Плюйся, ветер, охапками листьев; ивняковый помет; на измызганных ляжках дорог; Если раньше мне били в морду, то теперь вся в крови душа; Головой </a:t>
            </a:r>
            <a:r>
              <a:rPr lang="ru-RU" b="1" i="1" dirty="0" err="1">
                <a:solidFill>
                  <a:schemeClr val="tx1"/>
                </a:solidFill>
              </a:rPr>
              <a:t>размозжась</a:t>
            </a:r>
            <a:r>
              <a:rPr lang="ru-RU" b="1" i="1" dirty="0">
                <a:solidFill>
                  <a:schemeClr val="tx1"/>
                </a:solidFill>
              </a:rPr>
              <a:t> о плетень, Облилась кровью ягод рябина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6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24936" cy="619268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Бытовизмы </a:t>
            </a:r>
            <a:r>
              <a:rPr lang="ru-RU" b="1" dirty="0">
                <a:solidFill>
                  <a:schemeClr val="tx1"/>
                </a:solidFill>
              </a:rPr>
              <a:t>стали поэтическими образами: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я </a:t>
            </a:r>
            <a:r>
              <a:rPr lang="ru-RU" b="1" i="1" dirty="0">
                <a:solidFill>
                  <a:schemeClr val="tx1"/>
                </a:solidFill>
              </a:rPr>
              <a:t>начертал на блюде студня косые скулы океана</a:t>
            </a:r>
            <a:r>
              <a:rPr lang="ru-RU" b="1" dirty="0">
                <a:solidFill>
                  <a:schemeClr val="tx1"/>
                </a:solidFill>
              </a:rPr>
              <a:t> (Маяковский),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как </a:t>
            </a:r>
            <a:r>
              <a:rPr lang="ru-RU" b="1" i="1" dirty="0">
                <a:solidFill>
                  <a:schemeClr val="tx1"/>
                </a:solidFill>
              </a:rPr>
              <a:t>соломинкой пьешь мою душу </a:t>
            </a:r>
            <a:r>
              <a:rPr lang="ru-RU" b="1" dirty="0">
                <a:solidFill>
                  <a:schemeClr val="tx1"/>
                </a:solidFill>
              </a:rPr>
              <a:t>(Ахматова);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у </a:t>
            </a:r>
            <a:r>
              <a:rPr lang="ru-RU" b="1" i="1" dirty="0">
                <a:solidFill>
                  <a:schemeClr val="tx1"/>
                </a:solidFill>
              </a:rPr>
              <a:t>капель тяжесть запонок; как рукава сырых </a:t>
            </a:r>
            <a:r>
              <a:rPr lang="ru-RU" b="1" i="1" dirty="0" smtClean="0">
                <a:solidFill>
                  <a:schemeClr val="tx1"/>
                </a:solidFill>
              </a:rPr>
              <a:t>рубах</a:t>
            </a:r>
            <a:r>
              <a:rPr lang="ru-RU" b="1" dirty="0" smtClean="0">
                <a:solidFill>
                  <a:schemeClr val="tx1"/>
                </a:solidFill>
              </a:rPr>
              <a:t> (</a:t>
            </a:r>
            <a:r>
              <a:rPr lang="ru-RU" b="1" dirty="0">
                <a:solidFill>
                  <a:schemeClr val="tx1"/>
                </a:solidFill>
              </a:rPr>
              <a:t>Пастернак);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Стеля </a:t>
            </a:r>
            <a:r>
              <a:rPr lang="ru-RU" b="1" i="1" dirty="0">
                <a:solidFill>
                  <a:schemeClr val="tx1"/>
                </a:solidFill>
              </a:rPr>
              <a:t>стихов злаченые </a:t>
            </a:r>
            <a:r>
              <a:rPr lang="ru-RU" b="1" i="1" dirty="0" smtClean="0">
                <a:solidFill>
                  <a:schemeClr val="tx1"/>
                </a:solidFill>
              </a:rPr>
              <a:t>рогожи; </a:t>
            </a:r>
            <a:r>
              <a:rPr lang="ru-RU" b="1" i="1" dirty="0">
                <a:solidFill>
                  <a:schemeClr val="tx1"/>
                </a:solidFill>
              </a:rPr>
              <a:t>Подымайте ж вы, лунные лапы, Мою грусть в небеса ведром </a:t>
            </a:r>
            <a:r>
              <a:rPr lang="ru-RU" b="1" dirty="0">
                <a:solidFill>
                  <a:schemeClr val="tx1"/>
                </a:solidFill>
              </a:rPr>
              <a:t>(Есенин)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25284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992888" cy="597666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Пометы </a:t>
            </a:r>
            <a:r>
              <a:rPr lang="ru-RU" b="1" dirty="0">
                <a:solidFill>
                  <a:schemeClr val="tx1"/>
                </a:solidFill>
              </a:rPr>
              <a:t>«нов. </a:t>
            </a:r>
            <a:r>
              <a:rPr lang="ru-RU" b="1" dirty="0" err="1">
                <a:solidFill>
                  <a:schemeClr val="tx1"/>
                </a:solidFill>
              </a:rPr>
              <a:t>истор</a:t>
            </a:r>
            <a:r>
              <a:rPr lang="ru-RU" b="1" dirty="0">
                <a:solidFill>
                  <a:schemeClr val="tx1"/>
                </a:solidFill>
              </a:rPr>
              <a:t>.» в словаре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Д.Н</a:t>
            </a:r>
            <a:r>
              <a:rPr lang="ru-RU" b="1" dirty="0">
                <a:solidFill>
                  <a:schemeClr val="tx1"/>
                </a:solidFill>
              </a:rPr>
              <a:t>. Ушакова 1934–1940 гг</a:t>
            </a:r>
            <a:r>
              <a:rPr lang="ru-RU" b="1" dirty="0" smtClean="0">
                <a:solidFill>
                  <a:schemeClr val="tx1"/>
                </a:solidFill>
              </a:rPr>
              <a:t>.: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лишенец («</a:t>
            </a:r>
            <a:r>
              <a:rPr lang="ru-RU" b="1" i="1" dirty="0">
                <a:solidFill>
                  <a:schemeClr val="tx1"/>
                </a:solidFill>
              </a:rPr>
              <a:t>С уничтожением </a:t>
            </a:r>
            <a:r>
              <a:rPr lang="ru-RU" b="1" i="1" dirty="0" err="1">
                <a:solidFill>
                  <a:schemeClr val="tx1"/>
                </a:solidFill>
              </a:rPr>
              <a:t>эксплоататорских</a:t>
            </a:r>
            <a:r>
              <a:rPr lang="ru-RU" b="1" i="1" dirty="0">
                <a:solidFill>
                  <a:schemeClr val="tx1"/>
                </a:solidFill>
              </a:rPr>
              <a:t> классов лишенцев нет</a:t>
            </a:r>
            <a:r>
              <a:rPr lang="ru-RU" b="1" i="1" dirty="0" smtClean="0">
                <a:solidFill>
                  <a:schemeClr val="tx1"/>
                </a:solidFill>
              </a:rPr>
              <a:t>»), мешочник, </a:t>
            </a:r>
            <a:r>
              <a:rPr lang="ru-RU" b="1" i="1" dirty="0" err="1" smtClean="0">
                <a:solidFill>
                  <a:schemeClr val="tx1"/>
                </a:solidFill>
              </a:rPr>
              <a:t>октябрины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совзнак</a:t>
            </a:r>
            <a:r>
              <a:rPr lang="ru-RU" b="1" i="1" dirty="0" smtClean="0">
                <a:solidFill>
                  <a:schemeClr val="tx1"/>
                </a:solidFill>
              </a:rPr>
              <a:t>, косая, правозаступник ‘</a:t>
            </a:r>
            <a:r>
              <a:rPr lang="ru-RU" b="1" dirty="0" smtClean="0">
                <a:solidFill>
                  <a:schemeClr val="tx1"/>
                </a:solidFill>
              </a:rPr>
              <a:t>должностное лицо, выполнявшее в 1918–1922 гг. обязанности общественного обвинения и общественной защиты на суде’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smtClean="0">
                <a:solidFill>
                  <a:schemeClr val="tx1"/>
                </a:solidFill>
              </a:rPr>
              <a:t>совбарышня </a:t>
            </a:r>
            <a:endParaRPr lang="ru-RU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339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8136904" cy="6120680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ea typeface="Times New Roman"/>
              </a:rPr>
              <a:t>Устранены </a:t>
            </a:r>
            <a:r>
              <a:rPr lang="ru-RU" b="1" dirty="0">
                <a:solidFill>
                  <a:schemeClr val="tx1"/>
                </a:solidFill>
                <a:ea typeface="Times New Roman"/>
              </a:rPr>
              <a:t>буквы </a:t>
            </a:r>
            <a:r>
              <a:rPr lang="ru-RU" b="1" dirty="0">
                <a:solidFill>
                  <a:schemeClr val="tx1"/>
                </a:solidFill>
                <a:latin typeface="Izhitsa"/>
                <a:ea typeface="Times New Roman"/>
                <a:cs typeface="Times New Roman"/>
              </a:rPr>
              <a:t>i,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Izhitsa"/>
                <a:ea typeface="Times New Roman"/>
                <a:cs typeface="Times New Roman"/>
              </a:rPr>
              <a:t>y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b="1" dirty="0">
                <a:solidFill>
                  <a:schemeClr val="tx1"/>
                </a:solidFill>
                <a:latin typeface="Izhitsa"/>
                <a:ea typeface="Times New Roman"/>
                <a:cs typeface="Times New Roman"/>
              </a:rPr>
              <a:t>f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b="1" dirty="0" smtClean="0">
                <a:solidFill>
                  <a:schemeClr val="tx1"/>
                </a:solidFill>
                <a:latin typeface="Izhitsa"/>
                <a:ea typeface="Times New Roman"/>
                <a:cs typeface="Times New Roman"/>
              </a:rPr>
              <a:t>h;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исчез </a:t>
            </a:r>
            <a:r>
              <a:rPr lang="ru-RU" b="1" i="1" dirty="0">
                <a:solidFill>
                  <a:schemeClr val="tx1"/>
                </a:solidFill>
              </a:rPr>
              <a:t>ъ</a:t>
            </a:r>
            <a:r>
              <a:rPr lang="ru-RU" b="1" dirty="0">
                <a:solidFill>
                  <a:schemeClr val="tx1"/>
                </a:solidFill>
              </a:rPr>
              <a:t> на конце слов,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в </a:t>
            </a:r>
            <a:r>
              <a:rPr lang="ru-RU" b="1" dirty="0">
                <a:solidFill>
                  <a:schemeClr val="tx1"/>
                </a:solidFill>
              </a:rPr>
              <a:t>приставках на з/с буква </a:t>
            </a:r>
            <a:r>
              <a:rPr lang="ru-RU" b="1" i="1" dirty="0">
                <a:solidFill>
                  <a:schemeClr val="tx1"/>
                </a:solidFill>
              </a:rPr>
              <a:t>с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и </a:t>
            </a:r>
            <a:r>
              <a:rPr lang="ru-RU" b="1" dirty="0">
                <a:solidFill>
                  <a:schemeClr val="tx1"/>
                </a:solidFill>
              </a:rPr>
              <a:t>перед </a:t>
            </a:r>
            <a:r>
              <a:rPr lang="ru-RU" b="1" i="1" dirty="0">
                <a:solidFill>
                  <a:schemeClr val="tx1"/>
                </a:solidFill>
              </a:rPr>
              <a:t>с</a:t>
            </a:r>
            <a:r>
              <a:rPr lang="ru-RU" b="1" dirty="0">
                <a:solidFill>
                  <a:schemeClr val="tx1"/>
                </a:solidFill>
              </a:rPr>
              <a:t> (</a:t>
            </a:r>
            <a:r>
              <a:rPr lang="ru-RU" b="1" i="1" dirty="0">
                <a:solidFill>
                  <a:schemeClr val="tx1"/>
                </a:solidFill>
              </a:rPr>
              <a:t>бессердечный</a:t>
            </a:r>
            <a:r>
              <a:rPr lang="ru-RU" b="1" dirty="0">
                <a:solidFill>
                  <a:schemeClr val="tx1"/>
                </a:solidFill>
              </a:rPr>
              <a:t> вместо </a:t>
            </a:r>
            <a:r>
              <a:rPr lang="ru-RU" b="1" i="1" dirty="0" err="1">
                <a:solidFill>
                  <a:schemeClr val="tx1"/>
                </a:solidFill>
              </a:rPr>
              <a:t>безсердечный</a:t>
            </a:r>
            <a:r>
              <a:rPr lang="ru-RU" b="1" dirty="0">
                <a:solidFill>
                  <a:schemeClr val="tx1"/>
                </a:solidFill>
              </a:rPr>
              <a:t>),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tx1"/>
                </a:solidFill>
              </a:rPr>
              <a:t>-ого</a:t>
            </a:r>
            <a:r>
              <a:rPr lang="ru-RU" b="1" dirty="0" smtClean="0">
                <a:solidFill>
                  <a:schemeClr val="tx1"/>
                </a:solidFill>
              </a:rPr>
              <a:t> вместо </a:t>
            </a:r>
            <a:r>
              <a:rPr lang="ru-RU" b="1" i="1" dirty="0" smtClean="0">
                <a:solidFill>
                  <a:schemeClr val="tx1"/>
                </a:solidFill>
              </a:rPr>
              <a:t>-</a:t>
            </a:r>
            <a:r>
              <a:rPr lang="ru-RU" b="1" i="1" dirty="0" err="1" smtClean="0">
                <a:solidFill>
                  <a:schemeClr val="tx1"/>
                </a:solidFill>
              </a:rPr>
              <a:t>аго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(</a:t>
            </a:r>
            <a:r>
              <a:rPr lang="ru-RU" b="1" i="1" dirty="0">
                <a:solidFill>
                  <a:schemeClr val="tx1"/>
                </a:solidFill>
              </a:rPr>
              <a:t>нового</a:t>
            </a:r>
            <a:r>
              <a:rPr lang="ru-RU" b="1" dirty="0">
                <a:solidFill>
                  <a:schemeClr val="tx1"/>
                </a:solidFill>
              </a:rPr>
              <a:t> вместо </a:t>
            </a:r>
            <a:r>
              <a:rPr lang="ru-RU" b="1" i="1" dirty="0" err="1">
                <a:solidFill>
                  <a:schemeClr val="tx1"/>
                </a:solidFill>
              </a:rPr>
              <a:t>новаго</a:t>
            </a:r>
            <a:r>
              <a:rPr lang="ru-RU" b="1" dirty="0" smtClean="0">
                <a:solidFill>
                  <a:schemeClr val="tx1"/>
                </a:solidFill>
              </a:rPr>
              <a:t>); 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tx1"/>
                </a:solidFill>
              </a:rPr>
              <a:t>её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вместо </a:t>
            </a:r>
            <a:r>
              <a:rPr lang="ru-RU" b="1" i="1" dirty="0" err="1">
                <a:solidFill>
                  <a:schemeClr val="tx1"/>
                </a:solidFill>
              </a:rPr>
              <a:t>ея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tx1"/>
                </a:solidFill>
              </a:rPr>
              <a:t>одни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вместо </a:t>
            </a:r>
            <a:r>
              <a:rPr lang="ru-RU" b="1" i="1" dirty="0" err="1" smtClean="0">
                <a:solidFill>
                  <a:schemeClr val="tx1"/>
                </a:solidFill>
              </a:rPr>
              <a:t>одне</a:t>
            </a:r>
            <a:r>
              <a:rPr lang="ru-RU" b="1" i="1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89531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04664"/>
            <a:ext cx="8712968" cy="6120680"/>
          </a:xfrm>
        </p:spPr>
        <p:txBody>
          <a:bodyPr>
            <a:normAutofit lnSpcReduction="10000"/>
          </a:bodyPr>
          <a:lstStyle/>
          <a:p>
            <a:r>
              <a:rPr lang="ru-RU" sz="3400" b="1" dirty="0" smtClean="0">
                <a:solidFill>
                  <a:schemeClr val="tx1"/>
                </a:solidFill>
              </a:rPr>
              <a:t>Историзмы: </a:t>
            </a:r>
            <a:endParaRPr lang="ru-RU" sz="3400" b="1" dirty="0">
              <a:solidFill>
                <a:schemeClr val="tx1"/>
              </a:solidFill>
            </a:endParaRPr>
          </a:p>
          <a:p>
            <a:r>
              <a:rPr lang="ru-RU" sz="3000" b="1" dirty="0">
                <a:solidFill>
                  <a:schemeClr val="tx1"/>
                </a:solidFill>
              </a:rPr>
              <a:t>– </a:t>
            </a:r>
            <a:r>
              <a:rPr lang="ru-RU" sz="3000" b="1" dirty="0" smtClean="0">
                <a:solidFill>
                  <a:schemeClr val="tx1"/>
                </a:solidFill>
              </a:rPr>
              <a:t>связанные с самодержавием и дворянством: </a:t>
            </a:r>
            <a:r>
              <a:rPr lang="ru-RU" sz="3000" b="1" i="1" dirty="0" smtClean="0">
                <a:solidFill>
                  <a:schemeClr val="tx1"/>
                </a:solidFill>
              </a:rPr>
              <a:t>поместье</a:t>
            </a:r>
            <a:r>
              <a:rPr lang="ru-RU" sz="3000" b="1" i="1" dirty="0">
                <a:solidFill>
                  <a:schemeClr val="tx1"/>
                </a:solidFill>
              </a:rPr>
              <a:t>, </a:t>
            </a:r>
            <a:r>
              <a:rPr lang="ru-RU" sz="3000" b="1" i="1" dirty="0" smtClean="0">
                <a:solidFill>
                  <a:schemeClr val="tx1"/>
                </a:solidFill>
              </a:rPr>
              <a:t>князь, титул, дворовый</a:t>
            </a:r>
            <a:r>
              <a:rPr lang="ru-RU" sz="3000" b="1" i="1" dirty="0">
                <a:solidFill>
                  <a:schemeClr val="tx1"/>
                </a:solidFill>
              </a:rPr>
              <a:t>, холоп, </a:t>
            </a:r>
            <a:r>
              <a:rPr lang="ru-RU" sz="3000" b="1" i="1" dirty="0" smtClean="0">
                <a:solidFill>
                  <a:schemeClr val="tx1"/>
                </a:solidFill>
              </a:rPr>
              <a:t>император, помазанник </a:t>
            </a:r>
            <a:r>
              <a:rPr lang="ru-RU" sz="3000" b="1" i="1" dirty="0">
                <a:solidFill>
                  <a:schemeClr val="tx1"/>
                </a:solidFill>
              </a:rPr>
              <a:t>божий, </a:t>
            </a:r>
            <a:r>
              <a:rPr lang="ru-RU" sz="3000" b="1" i="1" dirty="0" smtClean="0">
                <a:solidFill>
                  <a:schemeClr val="tx1"/>
                </a:solidFill>
              </a:rPr>
              <a:t>предводитель дворянства, ваше </a:t>
            </a:r>
            <a:r>
              <a:rPr lang="ru-RU" sz="3000" b="1" i="1" dirty="0">
                <a:solidFill>
                  <a:schemeClr val="tx1"/>
                </a:solidFill>
              </a:rPr>
              <a:t>превосходительство, ваше благородие;</a:t>
            </a:r>
          </a:p>
          <a:p>
            <a:r>
              <a:rPr lang="ru-RU" sz="3000" b="1" dirty="0" smtClean="0">
                <a:solidFill>
                  <a:schemeClr val="tx1"/>
                </a:solidFill>
              </a:rPr>
              <a:t>– связанные с административным, экономическим и политическим устройством: </a:t>
            </a:r>
            <a:r>
              <a:rPr lang="ru-RU" sz="3000" b="1" i="1" dirty="0" smtClean="0">
                <a:solidFill>
                  <a:schemeClr val="tx1"/>
                </a:solidFill>
              </a:rPr>
              <a:t>губерния</a:t>
            </a:r>
            <a:r>
              <a:rPr lang="ru-RU" sz="3000" b="1" i="1" dirty="0">
                <a:solidFill>
                  <a:schemeClr val="tx1"/>
                </a:solidFill>
              </a:rPr>
              <a:t>, уезд, </a:t>
            </a:r>
            <a:r>
              <a:rPr lang="ru-RU" sz="3000" b="1" i="1" dirty="0" smtClean="0">
                <a:solidFill>
                  <a:schemeClr val="tx1"/>
                </a:solidFill>
              </a:rPr>
              <a:t>Дума, министерство</a:t>
            </a:r>
            <a:r>
              <a:rPr lang="ru-RU" sz="3000" b="1" dirty="0" smtClean="0">
                <a:solidFill>
                  <a:schemeClr val="tx1"/>
                </a:solidFill>
              </a:rPr>
              <a:t> </a:t>
            </a:r>
            <a:r>
              <a:rPr lang="ru-RU" sz="3000" b="1" dirty="0">
                <a:solidFill>
                  <a:schemeClr val="tx1"/>
                </a:solidFill>
              </a:rPr>
              <a:t>(заменено наркоматами), </a:t>
            </a:r>
            <a:r>
              <a:rPr lang="ru-RU" sz="3000" b="1" i="1" dirty="0">
                <a:solidFill>
                  <a:schemeClr val="tx1"/>
                </a:solidFill>
              </a:rPr>
              <a:t>губернатор, городничий, </a:t>
            </a:r>
            <a:r>
              <a:rPr lang="ru-RU" sz="3000" b="1" i="1" dirty="0" smtClean="0">
                <a:solidFill>
                  <a:schemeClr val="tx1"/>
                </a:solidFill>
              </a:rPr>
              <a:t>земство</a:t>
            </a:r>
            <a:r>
              <a:rPr lang="ru-RU" sz="3000" b="1" i="1" dirty="0">
                <a:solidFill>
                  <a:schemeClr val="tx1"/>
                </a:solidFill>
              </a:rPr>
              <a:t>, банкрот, </a:t>
            </a:r>
            <a:r>
              <a:rPr lang="ru-RU" sz="3000" b="1" i="1" dirty="0" smtClean="0">
                <a:solidFill>
                  <a:schemeClr val="tx1"/>
                </a:solidFill>
              </a:rPr>
              <a:t>акциз, подорожная</a:t>
            </a:r>
            <a:r>
              <a:rPr lang="ru-RU" sz="3000" b="1" i="1" dirty="0">
                <a:solidFill>
                  <a:schemeClr val="tx1"/>
                </a:solidFill>
              </a:rPr>
              <a:t>, прогоны, чиновник, жалованье, служить </a:t>
            </a:r>
            <a:r>
              <a:rPr lang="ru-RU" sz="3000" b="1" dirty="0">
                <a:solidFill>
                  <a:schemeClr val="tx1"/>
                </a:solidFill>
              </a:rPr>
              <a:t>(кроме армии)</a:t>
            </a:r>
            <a:r>
              <a:rPr lang="ru-RU" sz="3000" b="1" dirty="0" smtClean="0">
                <a:solidFill>
                  <a:schemeClr val="tx1"/>
                </a:solidFill>
              </a:rPr>
              <a:t> </a:t>
            </a:r>
            <a:r>
              <a:rPr lang="ru-RU" sz="3000" b="1" dirty="0">
                <a:solidFill>
                  <a:schemeClr val="tx1"/>
                </a:solidFill>
              </a:rPr>
              <a:t>и др.; </a:t>
            </a:r>
            <a:endParaRPr lang="ru-RU" sz="3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048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6672"/>
            <a:ext cx="8712968" cy="619268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– </a:t>
            </a:r>
            <a:r>
              <a:rPr lang="ru-RU" b="1" dirty="0" smtClean="0">
                <a:solidFill>
                  <a:schemeClr val="tx1"/>
                </a:solidFill>
              </a:rPr>
              <a:t>связанные с силовыми органами и </a:t>
            </a:r>
            <a:r>
              <a:rPr lang="ru-RU" b="1" dirty="0">
                <a:solidFill>
                  <a:schemeClr val="tx1"/>
                </a:solidFill>
              </a:rPr>
              <a:t>судебной </a:t>
            </a:r>
            <a:r>
              <a:rPr lang="ru-RU" b="1" dirty="0" smtClean="0">
                <a:solidFill>
                  <a:schemeClr val="tx1"/>
                </a:solidFill>
              </a:rPr>
              <a:t>системой: </a:t>
            </a:r>
            <a:r>
              <a:rPr lang="ru-RU" b="1" i="1" dirty="0" smtClean="0">
                <a:solidFill>
                  <a:schemeClr val="tx1"/>
                </a:solidFill>
              </a:rPr>
              <a:t>поручик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i="1" dirty="0" smtClean="0">
                <a:solidFill>
                  <a:schemeClr val="tx1"/>
                </a:solidFill>
              </a:rPr>
              <a:t>офицер,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эполеты, </a:t>
            </a:r>
            <a:r>
              <a:rPr lang="ru-RU" b="1" i="1" dirty="0">
                <a:solidFill>
                  <a:schemeClr val="tx1"/>
                </a:solidFill>
              </a:rPr>
              <a:t>полиция, </a:t>
            </a:r>
            <a:r>
              <a:rPr lang="ru-RU" b="1" i="1" dirty="0" smtClean="0">
                <a:solidFill>
                  <a:schemeClr val="tx1"/>
                </a:solidFill>
              </a:rPr>
              <a:t>городовой</a:t>
            </a:r>
            <a:r>
              <a:rPr lang="ru-RU" b="1" i="1" dirty="0">
                <a:solidFill>
                  <a:schemeClr val="tx1"/>
                </a:solidFill>
              </a:rPr>
              <a:t>, околоточный, каторга, острог, </a:t>
            </a:r>
            <a:r>
              <a:rPr lang="ru-RU" b="1" i="1" dirty="0" smtClean="0">
                <a:solidFill>
                  <a:schemeClr val="tx1"/>
                </a:solidFill>
              </a:rPr>
              <a:t>сыскная </a:t>
            </a:r>
            <a:r>
              <a:rPr lang="ru-RU" b="1" i="1" dirty="0">
                <a:solidFill>
                  <a:schemeClr val="tx1"/>
                </a:solidFill>
              </a:rPr>
              <a:t>полиция, товарищ прокурора, присяжный поверенный и присяжные заседатели, работный дом</a:t>
            </a:r>
            <a:r>
              <a:rPr lang="ru-RU" b="1" dirty="0">
                <a:solidFill>
                  <a:schemeClr val="tx1"/>
                </a:solidFill>
              </a:rPr>
              <a:t> и мн. др</a:t>
            </a:r>
            <a:r>
              <a:rPr lang="ru-RU" b="1" dirty="0" smtClean="0">
                <a:solidFill>
                  <a:schemeClr val="tx1"/>
                </a:solidFill>
              </a:rPr>
              <a:t>.;</a:t>
            </a:r>
          </a:p>
          <a:p>
            <a:endParaRPr lang="ru-RU" sz="800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– </a:t>
            </a:r>
            <a:r>
              <a:rPr lang="ru-RU" b="1" dirty="0">
                <a:solidFill>
                  <a:schemeClr val="tx1"/>
                </a:solidFill>
              </a:rPr>
              <a:t>связанные с социальной сферой: </a:t>
            </a:r>
            <a:r>
              <a:rPr lang="ru-RU" b="1" i="1" dirty="0">
                <a:solidFill>
                  <a:schemeClr val="tx1"/>
                </a:solidFill>
              </a:rPr>
              <a:t>гимназия,  </a:t>
            </a:r>
            <a:r>
              <a:rPr lang="ru-RU" b="1" i="1" dirty="0" smtClean="0">
                <a:solidFill>
                  <a:schemeClr val="tx1"/>
                </a:solidFill>
              </a:rPr>
              <a:t>гимназист, лицей</a:t>
            </a:r>
            <a:r>
              <a:rPr lang="ru-RU" b="1" i="1" dirty="0">
                <a:solidFill>
                  <a:schemeClr val="tx1"/>
                </a:solidFill>
              </a:rPr>
              <a:t>, приют, богадельня, </a:t>
            </a:r>
            <a:r>
              <a:rPr lang="ru-RU" b="1" i="1" dirty="0" smtClean="0">
                <a:solidFill>
                  <a:schemeClr val="tx1"/>
                </a:solidFill>
              </a:rPr>
              <a:t>пансион, классная </a:t>
            </a:r>
            <a:r>
              <a:rPr lang="ru-RU" b="1" i="1" dirty="0">
                <a:solidFill>
                  <a:schemeClr val="tx1"/>
                </a:solidFill>
              </a:rPr>
              <a:t>дама, реальное училище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528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352928" cy="597666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– старые наименования единиц мер </a:t>
            </a:r>
            <a:r>
              <a:rPr lang="ru-RU" b="1" dirty="0">
                <a:solidFill>
                  <a:schemeClr val="tx1"/>
                </a:solidFill>
              </a:rPr>
              <a:t>и весов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b="1" i="1" dirty="0">
                <a:solidFill>
                  <a:schemeClr val="tx1"/>
                </a:solidFill>
              </a:rPr>
              <a:t>фунт </a:t>
            </a:r>
            <a:r>
              <a:rPr lang="ru-RU" b="1" dirty="0">
                <a:solidFill>
                  <a:schemeClr val="tx1"/>
                </a:solidFill>
              </a:rPr>
              <a:t>(409,5 г), </a:t>
            </a:r>
            <a:r>
              <a:rPr lang="ru-RU" b="1" i="1" dirty="0">
                <a:solidFill>
                  <a:schemeClr val="tx1"/>
                </a:solidFill>
              </a:rPr>
              <a:t>пуд</a:t>
            </a:r>
            <a:r>
              <a:rPr lang="ru-RU" b="1" dirty="0">
                <a:solidFill>
                  <a:schemeClr val="tx1"/>
                </a:solidFill>
              </a:rPr>
              <a:t> (16,38 кг), </a:t>
            </a:r>
            <a:r>
              <a:rPr lang="ru-RU" b="1" i="1" dirty="0">
                <a:solidFill>
                  <a:schemeClr val="tx1"/>
                </a:solidFill>
              </a:rPr>
              <a:t>золотник </a:t>
            </a:r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ru-RU" b="1" dirty="0">
                <a:solidFill>
                  <a:schemeClr val="tx1"/>
                </a:solidFill>
              </a:rPr>
              <a:t>4,26 г), </a:t>
            </a:r>
            <a:r>
              <a:rPr lang="ru-RU" b="1" i="1" dirty="0">
                <a:solidFill>
                  <a:schemeClr val="tx1"/>
                </a:solidFill>
              </a:rPr>
              <a:t>вершок</a:t>
            </a:r>
            <a:r>
              <a:rPr lang="ru-RU" b="1" dirty="0">
                <a:solidFill>
                  <a:schemeClr val="tx1"/>
                </a:solidFill>
              </a:rPr>
              <a:t> (4,4 см), </a:t>
            </a:r>
            <a:r>
              <a:rPr lang="ru-RU" b="1" i="1" dirty="0">
                <a:solidFill>
                  <a:schemeClr val="tx1"/>
                </a:solidFill>
              </a:rPr>
              <a:t>аршин </a:t>
            </a:r>
            <a:r>
              <a:rPr lang="ru-RU" b="1" dirty="0">
                <a:solidFill>
                  <a:schemeClr val="tx1"/>
                </a:solidFill>
              </a:rPr>
              <a:t>(71 см), </a:t>
            </a:r>
            <a:r>
              <a:rPr lang="ru-RU" b="1" i="1" dirty="0">
                <a:solidFill>
                  <a:schemeClr val="tx1"/>
                </a:solidFill>
              </a:rPr>
              <a:t>сажень </a:t>
            </a:r>
            <a:r>
              <a:rPr lang="ru-RU" b="1" dirty="0">
                <a:solidFill>
                  <a:schemeClr val="tx1"/>
                </a:solidFill>
              </a:rPr>
              <a:t>(2,134 м), </a:t>
            </a:r>
            <a:r>
              <a:rPr lang="ru-RU" b="1" i="1" dirty="0">
                <a:solidFill>
                  <a:schemeClr val="tx1"/>
                </a:solidFill>
              </a:rPr>
              <a:t>верста </a:t>
            </a:r>
            <a:r>
              <a:rPr lang="ru-RU" b="1" dirty="0">
                <a:solidFill>
                  <a:schemeClr val="tx1"/>
                </a:solidFill>
              </a:rPr>
              <a:t>(1,06 км), </a:t>
            </a:r>
            <a:r>
              <a:rPr lang="ru-RU" b="1" i="1" dirty="0">
                <a:solidFill>
                  <a:schemeClr val="tx1"/>
                </a:solidFill>
              </a:rPr>
              <a:t>четверть</a:t>
            </a:r>
            <a:r>
              <a:rPr lang="ru-RU" b="1" dirty="0">
                <a:solidFill>
                  <a:schemeClr val="tx1"/>
                </a:solidFill>
              </a:rPr>
              <a:t> (3,075 л), </a:t>
            </a:r>
            <a:r>
              <a:rPr lang="ru-RU" b="1" i="1" dirty="0">
                <a:solidFill>
                  <a:schemeClr val="tx1"/>
                </a:solidFill>
              </a:rPr>
              <a:t>штоф </a:t>
            </a:r>
            <a:r>
              <a:rPr lang="ru-RU" b="1" dirty="0">
                <a:solidFill>
                  <a:schemeClr val="tx1"/>
                </a:solidFill>
              </a:rPr>
              <a:t>(1,23 л) и др.</a:t>
            </a:r>
          </a:p>
          <a:p>
            <a:endParaRPr lang="ru-RU" sz="800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– наименования денег: </a:t>
            </a:r>
            <a:r>
              <a:rPr lang="ru-RU" b="1" i="1" dirty="0" err="1">
                <a:solidFill>
                  <a:schemeClr val="tx1"/>
                </a:solidFill>
              </a:rPr>
              <a:t>катенька</a:t>
            </a:r>
            <a:r>
              <a:rPr lang="ru-RU" b="1" i="1" dirty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лобанчик</a:t>
            </a:r>
            <a:r>
              <a:rPr lang="ru-RU" b="1" i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империал, </a:t>
            </a:r>
            <a:r>
              <a:rPr lang="ru-RU" b="1" i="1" dirty="0">
                <a:solidFill>
                  <a:schemeClr val="tx1"/>
                </a:solidFill>
              </a:rPr>
              <a:t>кредитный билет, четвертной билет</a:t>
            </a:r>
            <a:r>
              <a:rPr lang="ru-RU" b="1" dirty="0">
                <a:solidFill>
                  <a:schemeClr val="tx1"/>
                </a:solidFill>
              </a:rPr>
              <a:t> и под. </a:t>
            </a:r>
          </a:p>
          <a:p>
            <a:pPr algn="l">
              <a:lnSpc>
                <a:spcPct val="120000"/>
              </a:lnSpc>
            </a:pP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378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400" b="1" dirty="0" smtClean="0"/>
              <a:t>Изменения </a:t>
            </a:r>
            <a:r>
              <a:rPr lang="ru-RU" sz="3400" b="1" dirty="0"/>
              <a:t>в экспрессивной </a:t>
            </a:r>
            <a:r>
              <a:rPr lang="ru-RU" sz="3400" b="1" dirty="0" smtClean="0"/>
              <a:t>окраске:</a:t>
            </a:r>
          </a:p>
          <a:p>
            <a:pPr algn="ctr"/>
            <a:endParaRPr lang="ru-RU" sz="800" b="1" i="1" dirty="0"/>
          </a:p>
          <a:p>
            <a:pPr algn="ctr"/>
            <a:r>
              <a:rPr lang="ru-RU" sz="2800" b="1" i="1" dirty="0" smtClean="0"/>
              <a:t>Господа</a:t>
            </a:r>
            <a:r>
              <a:rPr lang="ru-RU" sz="2800" b="1" i="1" dirty="0"/>
              <a:t>, </a:t>
            </a:r>
            <a:r>
              <a:rPr lang="ru-RU" sz="2800" b="1" i="1" dirty="0" smtClean="0"/>
              <a:t>барин</a:t>
            </a:r>
            <a:r>
              <a:rPr lang="ru-RU" sz="2800" b="1" i="1" dirty="0"/>
              <a:t>, мещанин</a:t>
            </a:r>
            <a:r>
              <a:rPr lang="ru-RU" sz="2800" b="1" i="1" dirty="0" smtClean="0"/>
              <a:t>, благотворительность, милость, милостыня</a:t>
            </a:r>
          </a:p>
          <a:p>
            <a:pPr algn="ctr"/>
            <a:endParaRPr lang="ru-RU" sz="800" b="1" dirty="0" smtClean="0"/>
          </a:p>
          <a:p>
            <a:pPr lvl="2"/>
            <a:r>
              <a:rPr lang="ru-RU" sz="2800" b="1" dirty="0" smtClean="0"/>
              <a:t>Лежит </a:t>
            </a:r>
            <a:r>
              <a:rPr lang="ru-RU" sz="2800" b="1" dirty="0" err="1"/>
              <a:t>зде</a:t>
            </a:r>
            <a:r>
              <a:rPr lang="ru-RU" sz="2800" b="1" dirty="0"/>
              <a:t> Климов Ной,</a:t>
            </a:r>
          </a:p>
          <a:p>
            <a:pPr lvl="2"/>
            <a:r>
              <a:rPr lang="ru-RU" sz="2800" b="1" dirty="0"/>
              <a:t>Лишенный сана дьякон,</a:t>
            </a:r>
          </a:p>
          <a:p>
            <a:pPr lvl="2"/>
            <a:r>
              <a:rPr lang="ru-RU" sz="2800" b="1" dirty="0" err="1"/>
              <a:t>Отшедший</a:t>
            </a:r>
            <a:r>
              <a:rPr lang="ru-RU" sz="2800" b="1" dirty="0"/>
              <a:t> в мир иной,</a:t>
            </a:r>
          </a:p>
          <a:p>
            <a:pPr lvl="2"/>
            <a:r>
              <a:rPr lang="ru-RU" sz="2800" b="1" dirty="0"/>
              <a:t>Зане любил коньяк он.</a:t>
            </a:r>
          </a:p>
          <a:p>
            <a:pPr lvl="2"/>
            <a:r>
              <a:rPr lang="ru-RU" sz="2800" b="1" dirty="0" err="1"/>
              <a:t>Упихся</a:t>
            </a:r>
            <a:r>
              <a:rPr lang="ru-RU" sz="2800" b="1" dirty="0"/>
              <a:t> до зела, </a:t>
            </a:r>
            <a:endParaRPr lang="ru-RU" sz="2800" b="1" dirty="0" smtClean="0"/>
          </a:p>
          <a:p>
            <a:pPr lvl="2"/>
            <a:r>
              <a:rPr lang="ru-RU" sz="2800" b="1" dirty="0" smtClean="0"/>
              <a:t>На ВЦУ в </a:t>
            </a:r>
            <a:r>
              <a:rPr lang="ru-RU" sz="2800" b="1" dirty="0"/>
              <a:t>обиде</a:t>
            </a:r>
          </a:p>
          <a:p>
            <a:pPr lvl="2"/>
            <a:r>
              <a:rPr lang="ru-RU" sz="2800" b="1" dirty="0"/>
              <a:t>Разнес он полсела</a:t>
            </a:r>
          </a:p>
          <a:p>
            <a:pPr lvl="2"/>
            <a:r>
              <a:rPr lang="ru-RU" sz="2800" b="1" dirty="0"/>
              <a:t>И в горний мир </a:t>
            </a:r>
            <a:r>
              <a:rPr lang="ru-RU" sz="2800" b="1" dirty="0" err="1" smtClean="0"/>
              <a:t>отыде</a:t>
            </a:r>
            <a:r>
              <a:rPr lang="ru-RU" sz="2800" b="1" dirty="0" smtClean="0"/>
              <a:t> (Е.</a:t>
            </a:r>
            <a:r>
              <a:rPr lang="ru-RU" sz="2800" b="1" dirty="0"/>
              <a:t> </a:t>
            </a:r>
            <a:r>
              <a:rPr lang="ru-RU" sz="2800" b="1" dirty="0" smtClean="0"/>
              <a:t>Венский).</a:t>
            </a:r>
            <a:endParaRPr lang="fr-FR" sz="3200" b="1" dirty="0"/>
          </a:p>
        </p:txBody>
      </p:sp>
    </p:spTree>
    <p:extLst>
      <p:ext uri="{BB962C8B-B14F-4D97-AF65-F5344CB8AC3E}">
        <p14:creationId xmlns="" xmlns:p14="http://schemas.microsoft.com/office/powerpoint/2010/main" val="52436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65395"/>
            <a:ext cx="828092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400" b="1" dirty="0" smtClean="0"/>
              <a:t>Неологизмы </a:t>
            </a:r>
            <a:endParaRPr lang="ru-RU" sz="3400" b="1" dirty="0"/>
          </a:p>
          <a:p>
            <a:pPr algn="ctr"/>
            <a:r>
              <a:rPr lang="ru-RU" sz="3200" b="1" dirty="0" smtClean="0"/>
              <a:t>– перенос значения: </a:t>
            </a:r>
            <a:r>
              <a:rPr lang="ru-RU" sz="3200" b="1" i="1" dirty="0"/>
              <a:t>совет, чистка, попутчик, </a:t>
            </a:r>
            <a:r>
              <a:rPr lang="ru-RU" sz="3200" b="1" i="1" dirty="0" smtClean="0"/>
              <a:t>самолёт</a:t>
            </a:r>
            <a:r>
              <a:rPr lang="ru-RU" sz="3200" b="1" dirty="0" smtClean="0"/>
              <a:t>, </a:t>
            </a:r>
            <a:r>
              <a:rPr lang="ru-RU" sz="3200" b="1" i="1" dirty="0" smtClean="0"/>
              <a:t>комиссар</a:t>
            </a:r>
            <a:r>
              <a:rPr lang="ru-RU" sz="3200" b="1" i="1" dirty="0"/>
              <a:t>, сектор, милиция, пионер,</a:t>
            </a:r>
            <a:r>
              <a:rPr lang="ru-RU" sz="3200" b="1" dirty="0"/>
              <a:t> позже </a:t>
            </a:r>
            <a:r>
              <a:rPr lang="ru-RU" sz="3200" b="1" i="1" dirty="0"/>
              <a:t>партизан</a:t>
            </a:r>
            <a:r>
              <a:rPr lang="ru-RU" sz="3200" b="1" dirty="0" smtClean="0"/>
              <a:t>;</a:t>
            </a:r>
          </a:p>
          <a:p>
            <a:pPr algn="ctr"/>
            <a:endParaRPr lang="ru-RU" sz="800" b="1" dirty="0" smtClean="0"/>
          </a:p>
          <a:p>
            <a:pPr algn="ctr"/>
            <a:r>
              <a:rPr lang="ru-RU" sz="3200" b="1" dirty="0" smtClean="0"/>
              <a:t>– </a:t>
            </a:r>
            <a:r>
              <a:rPr lang="ru-RU" sz="3200" b="1" dirty="0"/>
              <a:t>суффиксальные образования: </a:t>
            </a:r>
            <a:r>
              <a:rPr lang="ru-RU" sz="3200" b="1" i="1" dirty="0"/>
              <a:t>путёвка, ударник, ударничество, воронок, манка, пилотка, очерёдность, успеваемость, </a:t>
            </a:r>
            <a:r>
              <a:rPr lang="ru-RU" sz="3200" b="1" i="1" dirty="0" smtClean="0"/>
              <a:t>молнировать, </a:t>
            </a:r>
            <a:r>
              <a:rPr lang="ru-RU" sz="3200" b="1" i="1" dirty="0" err="1" smtClean="0"/>
              <a:t>коренизировать</a:t>
            </a:r>
            <a:r>
              <a:rPr lang="ru-RU" sz="3200" b="1" i="1" dirty="0" smtClean="0"/>
              <a:t>,</a:t>
            </a:r>
            <a:r>
              <a:rPr lang="ru-RU" sz="3200" b="1" dirty="0" smtClean="0"/>
              <a:t>  </a:t>
            </a:r>
            <a:r>
              <a:rPr lang="ru-RU" sz="3200" b="1" i="1" dirty="0" err="1" smtClean="0"/>
              <a:t>учредилка</a:t>
            </a:r>
            <a:r>
              <a:rPr lang="ru-RU" sz="3200" b="1" dirty="0" smtClean="0"/>
              <a:t>, </a:t>
            </a:r>
            <a:r>
              <a:rPr lang="ru-RU" sz="3200" b="1" i="1" dirty="0"/>
              <a:t>уравниловка, обезличка, рвач, </a:t>
            </a:r>
            <a:r>
              <a:rPr lang="ru-RU" sz="3200" b="1" i="1" dirty="0" smtClean="0"/>
              <a:t>левак</a:t>
            </a:r>
            <a:r>
              <a:rPr lang="ru-RU" sz="3200" b="1" dirty="0" smtClean="0"/>
              <a:t> </a:t>
            </a:r>
            <a:r>
              <a:rPr lang="ru-RU" sz="3200" b="1" dirty="0"/>
              <a:t>и др. </a:t>
            </a:r>
            <a:endParaRPr lang="ru-RU" sz="3400" b="1" dirty="0"/>
          </a:p>
        </p:txBody>
      </p:sp>
    </p:spTree>
    <p:extLst>
      <p:ext uri="{BB962C8B-B14F-4D97-AF65-F5344CB8AC3E}">
        <p14:creationId xmlns="" xmlns:p14="http://schemas.microsoft.com/office/powerpoint/2010/main" val="1048210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59360"/>
            <a:ext cx="849694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/>
              <a:t>– префиксальные: </a:t>
            </a:r>
            <a:r>
              <a:rPr lang="ru-RU" sz="3000" b="1" i="1" dirty="0"/>
              <a:t>недовыполнить, недовыработать, </a:t>
            </a:r>
            <a:r>
              <a:rPr lang="ru-RU" sz="3000" b="1" i="1" dirty="0" smtClean="0"/>
              <a:t>перевыполнить</a:t>
            </a:r>
            <a:r>
              <a:rPr lang="ru-RU" sz="3000" b="1" dirty="0" smtClean="0"/>
              <a:t>;</a:t>
            </a:r>
            <a:endParaRPr lang="ru-RU" sz="3000" b="1" dirty="0"/>
          </a:p>
          <a:p>
            <a:pPr algn="ctr"/>
            <a:r>
              <a:rPr lang="ru-RU" sz="3000" b="1" dirty="0"/>
              <a:t>– </a:t>
            </a:r>
            <a:r>
              <a:rPr lang="ru-RU" sz="3000" b="1" dirty="0" err="1"/>
              <a:t>конфиксальные</a:t>
            </a:r>
            <a:r>
              <a:rPr lang="ru-RU" sz="3000" b="1" dirty="0"/>
              <a:t>: </a:t>
            </a:r>
            <a:r>
              <a:rPr lang="ru-RU" sz="3000" b="1" i="1" dirty="0"/>
              <a:t>напарник, несгибаемый, неувязка; </a:t>
            </a:r>
            <a:r>
              <a:rPr lang="ru-RU" sz="3000" b="1" i="1" dirty="0" err="1" smtClean="0"/>
              <a:t>орабочить</a:t>
            </a:r>
            <a:r>
              <a:rPr lang="ru-RU" sz="3000" b="1" dirty="0" smtClean="0"/>
              <a:t> </a:t>
            </a:r>
            <a:r>
              <a:rPr lang="ru-RU" sz="3000" b="1" dirty="0"/>
              <a:t>(</a:t>
            </a:r>
            <a:r>
              <a:rPr lang="ru-RU" sz="3000" b="1" i="1" dirty="0" err="1"/>
              <a:t>Орабочить</a:t>
            </a:r>
            <a:r>
              <a:rPr lang="ru-RU" sz="3000" b="1" i="1" dirty="0"/>
              <a:t> аппарат учреждения</a:t>
            </a:r>
            <a:r>
              <a:rPr lang="ru-RU" sz="3000" b="1" dirty="0"/>
              <a:t>).</a:t>
            </a:r>
          </a:p>
          <a:p>
            <a:pPr algn="ctr"/>
            <a:r>
              <a:rPr lang="ru-RU" sz="3000" b="1" dirty="0"/>
              <a:t>– сложения, в том числе в сочетании с суффиксацией: </a:t>
            </a:r>
            <a:r>
              <a:rPr lang="ru-RU" sz="3000" b="1" i="1" dirty="0"/>
              <a:t>Наркомат, </a:t>
            </a:r>
            <a:r>
              <a:rPr lang="ru-RU" sz="3000" b="1" i="1" dirty="0" err="1"/>
              <a:t>мур</a:t>
            </a:r>
            <a:r>
              <a:rPr lang="ru-RU" sz="3000" b="1" i="1" dirty="0"/>
              <a:t>, ЧК, НЭП, ликбез, рабфак, жилплощадь, жилтоварищество, нацмен, комсомол, </a:t>
            </a:r>
            <a:r>
              <a:rPr lang="ru-RU" sz="3000" b="1" i="1" dirty="0" smtClean="0"/>
              <a:t>пятилетка,</a:t>
            </a:r>
            <a:r>
              <a:rPr lang="ru-RU" sz="3000" b="1" dirty="0" smtClean="0"/>
              <a:t> </a:t>
            </a:r>
            <a:r>
              <a:rPr lang="ru-RU" sz="3000" b="1" i="1" dirty="0" smtClean="0"/>
              <a:t>семидневка</a:t>
            </a:r>
            <a:r>
              <a:rPr lang="ru-RU" sz="3000" b="1" dirty="0" smtClean="0"/>
              <a:t>, </a:t>
            </a:r>
            <a:r>
              <a:rPr lang="ru-RU" sz="3000" b="1" i="1" dirty="0"/>
              <a:t>новостройка, красноармеец – белогвардеец, колхоз, колхозник, единоличник, самокритика, </a:t>
            </a:r>
            <a:r>
              <a:rPr lang="ru-RU" sz="3000" b="1" i="1" dirty="0" err="1"/>
              <a:t>комфракция</a:t>
            </a:r>
            <a:r>
              <a:rPr lang="ru-RU" sz="3000" b="1" i="1" dirty="0"/>
              <a:t>, </a:t>
            </a:r>
            <a:r>
              <a:rPr lang="ru-RU" sz="3000" b="1" i="1" dirty="0" err="1"/>
              <a:t>комчванство</a:t>
            </a:r>
            <a:r>
              <a:rPr lang="ru-RU" sz="3000" b="1" dirty="0"/>
              <a:t>; </a:t>
            </a:r>
            <a:endParaRPr lang="ru-RU" sz="3000" b="1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163648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494429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6519</TotalTime>
  <Words>1128</Words>
  <Application>Microsoft Office PowerPoint</Application>
  <PresentationFormat>Экран (4:3)</PresentationFormat>
  <Paragraphs>133</Paragraphs>
  <Slides>26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Изменения в русском литературном языке,  связанные с революцией 1917 года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русского литературного языка как раздел языкознания</dc:title>
  <dc:creator>Пользователь</dc:creator>
  <cp:lastModifiedBy>Пользователь</cp:lastModifiedBy>
  <cp:revision>284</cp:revision>
  <dcterms:created xsi:type="dcterms:W3CDTF">2013-02-14T12:16:36Z</dcterms:created>
  <dcterms:modified xsi:type="dcterms:W3CDTF">2014-02-06T17:57:53Z</dcterms:modified>
</cp:coreProperties>
</file>