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256" r:id="rId2"/>
    <p:sldId id="274" r:id="rId3"/>
    <p:sldId id="365" r:id="rId4"/>
    <p:sldId id="366" r:id="rId5"/>
    <p:sldId id="367" r:id="rId6"/>
    <p:sldId id="368" r:id="rId7"/>
    <p:sldId id="369" r:id="rId8"/>
    <p:sldId id="357" r:id="rId9"/>
    <p:sldId id="341" r:id="rId10"/>
    <p:sldId id="343" r:id="rId11"/>
    <p:sldId id="344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9" r:id="rId21"/>
    <p:sldId id="378" r:id="rId22"/>
    <p:sldId id="380" r:id="rId23"/>
    <p:sldId id="3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Процессы нормализации в русском литературном языке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ХХ – начала ХХ</a:t>
            </a:r>
            <a:r>
              <a:rPr lang="en-US" b="1" dirty="0"/>
              <a:t>I</a:t>
            </a:r>
            <a:r>
              <a:rPr lang="ru-RU" b="1" dirty="0"/>
              <a:t>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15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352928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Проблема </a:t>
            </a:r>
            <a:r>
              <a:rPr lang="ru-RU" b="1" dirty="0" smtClean="0">
                <a:solidFill>
                  <a:schemeClr val="tx1"/>
                </a:solidFill>
              </a:rPr>
              <a:t>диалектизмов</a:t>
            </a:r>
          </a:p>
          <a:p>
            <a:endParaRPr lang="ru-RU" sz="800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небо </a:t>
            </a:r>
            <a:r>
              <a:rPr lang="ru-RU" b="1" i="1" dirty="0" err="1">
                <a:solidFill>
                  <a:schemeClr val="tx1"/>
                </a:solidFill>
              </a:rPr>
              <a:t>забуроманило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(В. </a:t>
            </a:r>
            <a:r>
              <a:rPr lang="ru-RU" b="1" dirty="0" err="1">
                <a:solidFill>
                  <a:schemeClr val="tx1"/>
                </a:solidFill>
              </a:rPr>
              <a:t>Ильенков</a:t>
            </a:r>
            <a:r>
              <a:rPr lang="ru-RU" b="1" dirty="0" smtClean="0">
                <a:solidFill>
                  <a:schemeClr val="tx1"/>
                </a:solidFill>
              </a:rPr>
              <a:t>),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скабалбычить</a:t>
            </a:r>
            <a:r>
              <a:rPr lang="ru-RU" b="1" i="1" dirty="0">
                <a:solidFill>
                  <a:schemeClr val="tx1"/>
                </a:solidFill>
              </a:rPr>
              <a:t>, быковато шёл, смущённо </a:t>
            </a:r>
            <a:r>
              <a:rPr lang="ru-RU" b="1" i="1" dirty="0" err="1">
                <a:solidFill>
                  <a:schemeClr val="tx1"/>
                </a:solidFill>
              </a:rPr>
              <a:t>забычился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(Ф. Гладков</a:t>
            </a:r>
            <a:r>
              <a:rPr lang="ru-RU" b="1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Матушка в Купальницу по лесу ходила, Босая, с </a:t>
            </a:r>
            <a:r>
              <a:rPr lang="ru-RU" b="1" i="1" dirty="0" err="1">
                <a:solidFill>
                  <a:schemeClr val="tx1"/>
                </a:solidFill>
              </a:rPr>
              <a:t>подтыками</a:t>
            </a:r>
            <a:r>
              <a:rPr lang="ru-RU" b="1" i="1" dirty="0">
                <a:solidFill>
                  <a:schemeClr val="tx1"/>
                </a:solidFill>
              </a:rPr>
              <a:t>, по росе бродила. Травы </a:t>
            </a:r>
            <a:r>
              <a:rPr lang="ru-RU" b="1" i="1" dirty="0" err="1">
                <a:solidFill>
                  <a:schemeClr val="tx1"/>
                </a:solidFill>
              </a:rPr>
              <a:t>ворожбиные</a:t>
            </a:r>
            <a:r>
              <a:rPr lang="ru-RU" b="1" i="1" dirty="0">
                <a:solidFill>
                  <a:schemeClr val="tx1"/>
                </a:solidFill>
              </a:rPr>
              <a:t> ноги ей кололи, Плакала родимая в купырях от боли</a:t>
            </a:r>
            <a:r>
              <a:rPr lang="ru-RU" b="1" i="1" dirty="0" smtClean="0">
                <a:solidFill>
                  <a:schemeClr val="tx1"/>
                </a:solidFill>
              </a:rPr>
              <a:t>…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(С. Есенин)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105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Жаргонизмы </a:t>
            </a:r>
          </a:p>
          <a:p>
            <a:r>
              <a:rPr lang="ru-RU" b="1" dirty="0">
                <a:solidFill>
                  <a:schemeClr val="tx1"/>
                </a:solidFill>
              </a:rPr>
              <a:t>«комсомольское арго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r>
              <a:rPr lang="ru-RU" b="1" i="1" dirty="0" smtClean="0">
                <a:solidFill>
                  <a:schemeClr val="tx1"/>
                </a:solidFill>
              </a:rPr>
              <a:t>: времянка</a:t>
            </a:r>
            <a:r>
              <a:rPr lang="ru-RU" b="1" i="1" dirty="0">
                <a:solidFill>
                  <a:schemeClr val="tx1"/>
                </a:solidFill>
              </a:rPr>
              <a:t>, девчата </a:t>
            </a:r>
            <a:r>
              <a:rPr lang="ru-RU" b="1" dirty="0" smtClean="0">
                <a:solidFill>
                  <a:schemeClr val="tx1"/>
                </a:solidFill>
              </a:rPr>
              <a:t>(словарь Ушакова);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арго: </a:t>
            </a:r>
            <a:r>
              <a:rPr lang="ru-RU" b="1" i="1" dirty="0" smtClean="0">
                <a:solidFill>
                  <a:schemeClr val="tx1"/>
                </a:solidFill>
              </a:rPr>
              <a:t>блат</a:t>
            </a:r>
            <a:r>
              <a:rPr lang="ru-RU" b="1" i="1" dirty="0">
                <a:solidFill>
                  <a:schemeClr val="tx1"/>
                </a:solidFill>
              </a:rPr>
              <a:t>, драпануть, драпать, липа, </a:t>
            </a:r>
            <a:r>
              <a:rPr lang="ru-RU" b="1" i="1" dirty="0" smtClean="0">
                <a:solidFill>
                  <a:schemeClr val="tx1"/>
                </a:solidFill>
              </a:rPr>
              <a:t>угробить;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жаргон </a:t>
            </a:r>
            <a:r>
              <a:rPr lang="ru-RU" b="1" dirty="0">
                <a:solidFill>
                  <a:schemeClr val="tx1"/>
                </a:solidFill>
              </a:rPr>
              <a:t>матросов: </a:t>
            </a:r>
            <a:r>
              <a:rPr lang="ru-RU" b="1" i="1" dirty="0">
                <a:solidFill>
                  <a:schemeClr val="tx1"/>
                </a:solidFill>
              </a:rPr>
              <a:t>Даёшь! (Даешь культурный отдых!), </a:t>
            </a:r>
            <a:r>
              <a:rPr lang="ru-RU" b="1" i="1" dirty="0" smtClean="0">
                <a:solidFill>
                  <a:schemeClr val="tx1"/>
                </a:solidFill>
              </a:rPr>
              <a:t>дрейфить;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«новое </a:t>
            </a:r>
            <a:r>
              <a:rPr lang="ru-RU" b="1" dirty="0">
                <a:solidFill>
                  <a:schemeClr val="tx1"/>
                </a:solidFill>
              </a:rPr>
              <a:t>авиационное </a:t>
            </a:r>
            <a:r>
              <a:rPr lang="ru-RU" b="1" dirty="0" smtClean="0">
                <a:solidFill>
                  <a:schemeClr val="tx1"/>
                </a:solidFill>
              </a:rPr>
              <a:t>арго»: </a:t>
            </a:r>
            <a:r>
              <a:rPr lang="ru-RU" b="1" i="1" dirty="0" smtClean="0">
                <a:solidFill>
                  <a:schemeClr val="tx1"/>
                </a:solidFill>
              </a:rPr>
              <a:t>бомбить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бомбежка;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жаргон кино: </a:t>
            </a:r>
            <a:r>
              <a:rPr lang="ru-RU" b="1" i="1" dirty="0" smtClean="0">
                <a:solidFill>
                  <a:schemeClr val="tx1"/>
                </a:solidFill>
              </a:rPr>
              <a:t>вамп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 др. </a:t>
            </a:r>
          </a:p>
        </p:txBody>
      </p:sp>
    </p:spTree>
    <p:extLst>
      <p:ext uri="{BB962C8B-B14F-4D97-AF65-F5344CB8AC3E}">
        <p14:creationId xmlns:p14="http://schemas.microsoft.com/office/powerpoint/2010/main" xmlns="" val="2514713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1948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1965 гг. </a:t>
            </a:r>
            <a:r>
              <a:rPr lang="ru-RU" b="1" dirty="0" smtClean="0">
                <a:solidFill>
                  <a:schemeClr val="tx1"/>
                </a:solidFill>
              </a:rPr>
              <a:t>17-томный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Словарь современного русского литературного языка»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под </a:t>
            </a:r>
            <a:r>
              <a:rPr lang="ru-RU" b="1" dirty="0">
                <a:solidFill>
                  <a:schemeClr val="tx1"/>
                </a:solidFill>
              </a:rPr>
              <a:t>редакцией А.М. </a:t>
            </a:r>
            <a:r>
              <a:rPr lang="ru-RU" b="1" dirty="0" smtClean="0">
                <a:solidFill>
                  <a:schemeClr val="tx1"/>
                </a:solidFill>
              </a:rPr>
              <a:t>Бабкина,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С.Г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err="1">
                <a:solidFill>
                  <a:schemeClr val="tx1"/>
                </a:solidFill>
              </a:rPr>
              <a:t>Бархударова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Ф.П</a:t>
            </a:r>
            <a:r>
              <a:rPr lang="ru-RU" b="1" dirty="0">
                <a:solidFill>
                  <a:schemeClr val="tx1"/>
                </a:solidFill>
              </a:rPr>
              <a:t>. Филина.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более </a:t>
            </a:r>
            <a:r>
              <a:rPr lang="ru-RU" b="1" dirty="0">
                <a:solidFill>
                  <a:schemeClr val="tx1"/>
                </a:solidFill>
              </a:rPr>
              <a:t>120 000 слов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С. И. </a:t>
            </a:r>
            <a:r>
              <a:rPr lang="ru-RU" b="1" dirty="0">
                <a:solidFill>
                  <a:schemeClr val="tx1"/>
                </a:solidFill>
              </a:rPr>
              <a:t>Ожегов </a:t>
            </a:r>
            <a:r>
              <a:rPr lang="ru-RU" b="1" dirty="0" smtClean="0">
                <a:solidFill>
                  <a:schemeClr val="tx1"/>
                </a:solidFill>
              </a:rPr>
              <a:t>однотомный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«Словарь </a:t>
            </a:r>
            <a:r>
              <a:rPr lang="ru-RU" b="1" dirty="0">
                <a:solidFill>
                  <a:schemeClr val="tx1"/>
                </a:solidFill>
              </a:rPr>
              <a:t>русского языка»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1949, более 20 изданий).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12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9766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Лингвистические словари</a:t>
            </a:r>
          </a:p>
          <a:p>
            <a:r>
              <a:rPr lang="ru-RU" b="1" dirty="0">
                <a:solidFill>
                  <a:schemeClr val="tx1"/>
                </a:solidFill>
              </a:rPr>
              <a:t>С.И. Ожегов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Орфографический словарь русского языка» (первое издание – в 1956).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Словари-справочники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Русское литературное произношение и ударение» (1955), «Правильность русской речи» (1962),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Орфоэпический словарь»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Р. И. </a:t>
            </a:r>
            <a:r>
              <a:rPr lang="ru-RU" b="1" dirty="0">
                <a:solidFill>
                  <a:schemeClr val="tx1"/>
                </a:solidFill>
              </a:rPr>
              <a:t>Аванесова (1983).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328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1968 г.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Словарь синонимов русского языка» З.Е. Александровой,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1970 </a:t>
            </a:r>
            <a:r>
              <a:rPr lang="ru-RU" b="1" dirty="0">
                <a:solidFill>
                  <a:schemeClr val="tx1"/>
                </a:solidFill>
              </a:rPr>
              <a:t>г. </a:t>
            </a:r>
            <a:r>
              <a:rPr lang="ru-RU" b="1" dirty="0" smtClean="0">
                <a:solidFill>
                  <a:schemeClr val="tx1"/>
                </a:solidFill>
              </a:rPr>
              <a:t>– словарь </a:t>
            </a:r>
            <a:r>
              <a:rPr lang="ru-RU" b="1" dirty="0">
                <a:solidFill>
                  <a:schemeClr val="tx1"/>
                </a:solidFill>
              </a:rPr>
              <a:t>под редакцией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А.П</a:t>
            </a:r>
            <a:r>
              <a:rPr lang="ru-RU" b="1" dirty="0">
                <a:solidFill>
                  <a:schemeClr val="tx1"/>
                </a:solidFill>
              </a:rPr>
              <a:t>. Евгеньевой,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1977 </a:t>
            </a:r>
            <a:r>
              <a:rPr lang="ru-RU" b="1" dirty="0">
                <a:solidFill>
                  <a:schemeClr val="tx1"/>
                </a:solidFill>
              </a:rPr>
              <a:t>г. – «Грамматический словарь русского языка» под редакцией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А.А</a:t>
            </a:r>
            <a:r>
              <a:rPr lang="ru-RU" b="1" dirty="0">
                <a:solidFill>
                  <a:schemeClr val="tx1"/>
                </a:solidFill>
              </a:rPr>
              <a:t>. Зализняка,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1985 </a:t>
            </a:r>
            <a:r>
              <a:rPr lang="ru-RU" b="1" dirty="0">
                <a:solidFill>
                  <a:schemeClr val="tx1"/>
                </a:solidFill>
              </a:rPr>
              <a:t>г. – «Словообразовательный словарь русского языка» под редакцией А.Н. Тихонова.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32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1956–1961 гг.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Словарь языка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А.С</a:t>
            </a:r>
            <a:r>
              <a:rPr lang="ru-RU" b="1" dirty="0">
                <a:solidFill>
                  <a:schemeClr val="tx1"/>
                </a:solidFill>
              </a:rPr>
              <a:t>. Пушкина» в 4 томах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</a:rPr>
              <a:t>1958 </a:t>
            </a:r>
            <a:r>
              <a:rPr lang="ru-RU" b="1" dirty="0" smtClean="0">
                <a:solidFill>
                  <a:schemeClr val="tx1"/>
                </a:solidFill>
              </a:rPr>
              <a:t>г. </a:t>
            </a:r>
            <a:r>
              <a:rPr lang="ru-RU" b="1" dirty="0">
                <a:solidFill>
                  <a:schemeClr val="tx1"/>
                </a:solidFill>
              </a:rPr>
              <a:t>переиздаются «Материалы для словаря древнерусского языка по письменным памятникам»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И.И</a:t>
            </a:r>
            <a:r>
              <a:rPr lang="ru-RU" b="1" dirty="0">
                <a:solidFill>
                  <a:schemeClr val="tx1"/>
                </a:solidFill>
              </a:rPr>
              <a:t>. Срезневского,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1959 – этимологический </a:t>
            </a:r>
            <a:r>
              <a:rPr lang="ru-RU" b="1" dirty="0">
                <a:solidFill>
                  <a:schemeClr val="tx1"/>
                </a:solidFill>
              </a:rPr>
              <a:t>словарь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</a:t>
            </a:r>
            <a:r>
              <a:rPr lang="ru-RU" b="1" dirty="0">
                <a:solidFill>
                  <a:schemeClr val="tx1"/>
                </a:solidFill>
              </a:rPr>
              <a:t>. Преображенского.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 </a:t>
            </a:r>
            <a:r>
              <a:rPr lang="ru-RU" b="1" dirty="0">
                <a:solidFill>
                  <a:schemeClr val="tx1"/>
                </a:solidFill>
              </a:rPr>
              <a:t>1963 г.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этимологический словарь под редакцией Н.М. </a:t>
            </a:r>
            <a:r>
              <a:rPr lang="ru-RU" b="1" dirty="0" err="1" smtClean="0">
                <a:solidFill>
                  <a:schemeClr val="tx1"/>
                </a:solidFill>
              </a:rPr>
              <a:t>Шанского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78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 1975 </a:t>
            </a:r>
            <a:r>
              <a:rPr lang="ru-RU" b="1" dirty="0">
                <a:solidFill>
                  <a:schemeClr val="tx1"/>
                </a:solidFill>
              </a:rPr>
              <a:t>г. </a:t>
            </a:r>
            <a:r>
              <a:rPr lang="ru-RU" b="1" dirty="0" smtClean="0">
                <a:solidFill>
                  <a:schemeClr val="tx1"/>
                </a:solidFill>
              </a:rPr>
              <a:t>«Словарь </a:t>
            </a:r>
            <a:r>
              <a:rPr lang="ru-RU" b="1" dirty="0">
                <a:solidFill>
                  <a:schemeClr val="tx1"/>
                </a:solidFill>
              </a:rPr>
              <a:t>русского языка ХI–ХVII вв</a:t>
            </a:r>
            <a:r>
              <a:rPr lang="ru-RU" b="1" dirty="0" smtClean="0">
                <a:solidFill>
                  <a:schemeClr val="tx1"/>
                </a:solidFill>
              </a:rPr>
              <a:t>.»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 </a:t>
            </a:r>
            <a:r>
              <a:rPr lang="ru-RU" b="1" dirty="0">
                <a:solidFill>
                  <a:schemeClr val="tx1"/>
                </a:solidFill>
              </a:rPr>
              <a:t>1984 г. – «</a:t>
            </a:r>
            <a:r>
              <a:rPr lang="ru-RU" b="1" dirty="0" smtClean="0">
                <a:solidFill>
                  <a:schemeClr val="tx1"/>
                </a:solidFill>
              </a:rPr>
              <a:t>Словарь </a:t>
            </a:r>
            <a:r>
              <a:rPr lang="ru-RU" b="1" dirty="0">
                <a:solidFill>
                  <a:schemeClr val="tx1"/>
                </a:solidFill>
              </a:rPr>
              <a:t>русского языка ХVIII в.».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284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1952 г. АН СССР </a:t>
            </a:r>
            <a:r>
              <a:rPr lang="ru-RU" b="1" dirty="0" smtClean="0">
                <a:solidFill>
                  <a:schemeClr val="tx1"/>
                </a:solidFill>
              </a:rPr>
              <a:t>«Грамматика </a:t>
            </a:r>
            <a:r>
              <a:rPr lang="ru-RU" b="1" dirty="0">
                <a:solidFill>
                  <a:schemeClr val="tx1"/>
                </a:solidFill>
              </a:rPr>
              <a:t>русского языка».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1970 </a:t>
            </a:r>
            <a:r>
              <a:rPr lang="ru-RU" b="1" dirty="0">
                <a:solidFill>
                  <a:schemeClr val="tx1"/>
                </a:solidFill>
              </a:rPr>
              <a:t>г.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Грамматика современного русского литературного языка» под редакцией Н.Ю. </a:t>
            </a:r>
            <a:r>
              <a:rPr lang="ru-RU" b="1" dirty="0" smtClean="0">
                <a:solidFill>
                  <a:schemeClr val="tx1"/>
                </a:solidFill>
              </a:rPr>
              <a:t>Шведовой.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1980 </a:t>
            </a:r>
            <a:r>
              <a:rPr lang="ru-RU" b="1" dirty="0">
                <a:solidFill>
                  <a:schemeClr val="tx1"/>
                </a:solidFill>
              </a:rPr>
              <a:t>г. </a:t>
            </a:r>
            <a:r>
              <a:rPr lang="ru-RU" b="1" dirty="0" smtClean="0">
                <a:solidFill>
                  <a:schemeClr val="tx1"/>
                </a:solidFill>
              </a:rPr>
              <a:t>– двухтомная </a:t>
            </a:r>
            <a:r>
              <a:rPr lang="ru-RU" b="1" dirty="0">
                <a:solidFill>
                  <a:schemeClr val="tx1"/>
                </a:solidFill>
              </a:rPr>
              <a:t>«Русская грамматика</a:t>
            </a:r>
            <a:r>
              <a:rPr lang="ru-RU" b="1" dirty="0" smtClean="0">
                <a:solidFill>
                  <a:schemeClr val="tx1"/>
                </a:solidFill>
              </a:rPr>
              <a:t>» </a:t>
            </a:r>
            <a:r>
              <a:rPr lang="ru-RU" b="1" dirty="0">
                <a:solidFill>
                  <a:schemeClr val="tx1"/>
                </a:solidFill>
              </a:rPr>
              <a:t>под редакцией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Н.Ю</a:t>
            </a:r>
            <a:r>
              <a:rPr lang="ru-RU" b="1" dirty="0">
                <a:solidFill>
                  <a:schemeClr val="tx1"/>
                </a:solidFill>
              </a:rPr>
              <a:t>. Шведовой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Н.Д. Арутюнова, А.В. Бондарко,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Ф.П</a:t>
            </a:r>
            <a:r>
              <a:rPr lang="ru-RU" b="1" dirty="0">
                <a:solidFill>
                  <a:schemeClr val="tx1"/>
                </a:solidFill>
              </a:rPr>
              <a:t>. Филин и др.)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701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ХХ–ХХI вв. происходят </a:t>
            </a:r>
            <a:r>
              <a:rPr lang="ru-RU" b="1" dirty="0" smtClean="0">
                <a:solidFill>
                  <a:schemeClr val="tx1"/>
                </a:solidFill>
              </a:rPr>
              <a:t>изменения</a:t>
            </a:r>
            <a:r>
              <a:rPr lang="ru-RU" b="1" dirty="0">
                <a:solidFill>
                  <a:schemeClr val="tx1"/>
                </a:solidFill>
              </a:rPr>
              <a:t>:</a:t>
            </a:r>
          </a:p>
          <a:p>
            <a:r>
              <a:rPr lang="ru-RU" b="1" dirty="0">
                <a:solidFill>
                  <a:schemeClr val="tx1"/>
                </a:solidFill>
              </a:rPr>
              <a:t>– утрата вариантных форм на </a:t>
            </a:r>
            <a:r>
              <a:rPr lang="ru-RU" b="1" i="1" dirty="0">
                <a:solidFill>
                  <a:schemeClr val="tx1"/>
                </a:solidFill>
              </a:rPr>
              <a:t>-у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Р. п. ед. ч.: </a:t>
            </a:r>
            <a:r>
              <a:rPr lang="ru-RU" b="1" i="1" dirty="0">
                <a:solidFill>
                  <a:schemeClr val="tx1"/>
                </a:solidFill>
              </a:rPr>
              <a:t>сахара – </a:t>
            </a:r>
            <a:r>
              <a:rPr lang="ru-RU" b="1" i="1" dirty="0" smtClean="0">
                <a:solidFill>
                  <a:schemeClr val="tx1"/>
                </a:solidFill>
              </a:rPr>
              <a:t>сахару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– распространение окончания </a:t>
            </a:r>
            <a:r>
              <a:rPr lang="ru-RU" b="1" i="1" dirty="0">
                <a:solidFill>
                  <a:schemeClr val="tx1"/>
                </a:solidFill>
              </a:rPr>
              <a:t>-а</a:t>
            </a:r>
            <a:r>
              <a:rPr lang="ru-RU" b="1" dirty="0">
                <a:solidFill>
                  <a:schemeClr val="tx1"/>
                </a:solidFill>
              </a:rPr>
              <a:t> в мужском роде И. п. мн. ч.: </a:t>
            </a:r>
            <a:r>
              <a:rPr lang="ru-RU" b="1" i="1" dirty="0">
                <a:solidFill>
                  <a:schemeClr val="tx1"/>
                </a:solidFill>
              </a:rPr>
              <a:t>про-</a:t>
            </a:r>
            <a:r>
              <a:rPr lang="ru-RU" b="1" i="1" dirty="0" err="1">
                <a:solidFill>
                  <a:schemeClr val="tx1"/>
                </a:solidFill>
              </a:rPr>
              <a:t>фессора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трактора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утрата кратких форм прилагательных;</a:t>
            </a:r>
          </a:p>
          <a:p>
            <a:r>
              <a:rPr lang="ru-RU" b="1" dirty="0">
                <a:solidFill>
                  <a:schemeClr val="tx1"/>
                </a:solidFill>
              </a:rPr>
              <a:t>– утрата связок </a:t>
            </a:r>
            <a:r>
              <a:rPr lang="ru-RU" b="1" i="1" dirty="0">
                <a:solidFill>
                  <a:schemeClr val="tx1"/>
                </a:solidFill>
              </a:rPr>
              <a:t>есть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i="1" dirty="0">
                <a:solidFill>
                  <a:schemeClr val="tx1"/>
                </a:solidFill>
              </a:rPr>
              <a:t>суть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их смешивание: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331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7666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Ум </a:t>
            </a:r>
            <a:r>
              <a:rPr lang="ru-RU" b="1" i="1" dirty="0">
                <a:solidFill>
                  <a:schemeClr val="tx1"/>
                </a:solidFill>
              </a:rPr>
              <a:t>это суть все явленное </a:t>
            </a:r>
            <a:r>
              <a:rPr lang="ru-RU" b="1" dirty="0">
                <a:solidFill>
                  <a:schemeClr val="tx1"/>
                </a:solidFill>
              </a:rPr>
              <a:t>(otvety.google.ru);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Это </a:t>
            </a:r>
            <a:r>
              <a:rPr lang="ru-RU" b="1" i="1" dirty="0">
                <a:solidFill>
                  <a:schemeClr val="tx1"/>
                </a:solidFill>
              </a:rPr>
              <a:t>есть мы!!!!!</a:t>
            </a:r>
            <a:r>
              <a:rPr lang="ru-RU" b="1" dirty="0">
                <a:solidFill>
                  <a:schemeClr val="tx1"/>
                </a:solidFill>
              </a:rPr>
              <a:t> (rutube.ru);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Экономические </a:t>
            </a:r>
            <a:r>
              <a:rPr lang="ru-RU" b="1" i="1" dirty="0">
                <a:solidFill>
                  <a:schemeClr val="tx1"/>
                </a:solidFill>
              </a:rPr>
              <a:t>отношения – это есть отношения между людьми в обществе по поводу материальных благ и услуг</a:t>
            </a:r>
            <a:r>
              <a:rPr lang="ru-RU" b="1" dirty="0">
                <a:solidFill>
                  <a:schemeClr val="tx1"/>
                </a:solidFill>
              </a:rPr>
              <a:t> (www.kontrolnaja.ru).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Но </a:t>
            </a:r>
            <a:r>
              <a:rPr lang="ru-RU" b="1" i="1" dirty="0">
                <a:solidFill>
                  <a:schemeClr val="tx1"/>
                </a:solidFill>
              </a:rPr>
              <a:t>это суть ситуации не меняет</a:t>
            </a:r>
            <a:r>
              <a:rPr lang="ru-RU" b="1" dirty="0">
                <a:solidFill>
                  <a:schemeClr val="tx1"/>
                </a:solidFill>
              </a:rPr>
              <a:t> (coolmoney.us).</a:t>
            </a:r>
          </a:p>
        </p:txBody>
      </p:sp>
    </p:spTree>
    <p:extLst>
      <p:ext uri="{BB962C8B-B14F-4D97-AF65-F5344CB8AC3E}">
        <p14:creationId xmlns:p14="http://schemas.microsoft.com/office/powerpoint/2010/main" xmlns="" val="202198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«Правила русской орфографии и пунктуации</a:t>
            </a:r>
            <a:r>
              <a:rPr lang="ru-RU" b="1" dirty="0" smtClean="0">
                <a:solidFill>
                  <a:schemeClr val="tx1"/>
                </a:solidFill>
              </a:rPr>
              <a:t>» 1956 года.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устранены дублетные </a:t>
            </a:r>
            <a:r>
              <a:rPr lang="ru-RU" b="1" dirty="0">
                <a:solidFill>
                  <a:schemeClr val="tx1"/>
                </a:solidFill>
              </a:rPr>
              <a:t>написания (</a:t>
            </a:r>
            <a:r>
              <a:rPr lang="ru-RU" b="1" i="1" dirty="0" err="1">
                <a:solidFill>
                  <a:schemeClr val="tx1"/>
                </a:solidFill>
              </a:rPr>
              <a:t>шопот</a:t>
            </a:r>
            <a:r>
              <a:rPr lang="ru-RU" b="1" dirty="0">
                <a:solidFill>
                  <a:schemeClr val="tx1"/>
                </a:solidFill>
              </a:rPr>
              <a:t> и </a:t>
            </a:r>
            <a:r>
              <a:rPr lang="ru-RU" b="1" i="1" dirty="0">
                <a:solidFill>
                  <a:schemeClr val="tx1"/>
                </a:solidFill>
              </a:rPr>
              <a:t>шепот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 smtClean="0">
                <a:solidFill>
                  <a:schemeClr val="tx1"/>
                </a:solidFill>
              </a:rPr>
              <a:t>панц</a:t>
            </a:r>
            <a:r>
              <a:rPr lang="ru-RU" b="1" i="1" u="sng" dirty="0" smtClean="0">
                <a:solidFill>
                  <a:schemeClr val="tx1"/>
                </a:solidFill>
              </a:rPr>
              <a:t>и</a:t>
            </a:r>
            <a:r>
              <a:rPr lang="ru-RU" b="1" i="1" dirty="0" smtClean="0">
                <a:solidFill>
                  <a:schemeClr val="tx1"/>
                </a:solidFill>
              </a:rPr>
              <a:t>рь</a:t>
            </a:r>
            <a:r>
              <a:rPr lang="ru-RU" b="1" i="1" dirty="0">
                <a:solidFill>
                  <a:schemeClr val="tx1"/>
                </a:solidFill>
              </a:rPr>
              <a:t>, ц</a:t>
            </a:r>
            <a:r>
              <a:rPr lang="ru-RU" b="1" i="1" u="sng" dirty="0">
                <a:solidFill>
                  <a:schemeClr val="tx1"/>
                </a:solidFill>
              </a:rPr>
              <a:t>и</a:t>
            </a:r>
            <a:r>
              <a:rPr lang="ru-RU" b="1" i="1" dirty="0">
                <a:solidFill>
                  <a:schemeClr val="tx1"/>
                </a:solidFill>
              </a:rPr>
              <a:t>рюльник, ц</a:t>
            </a:r>
            <a:r>
              <a:rPr lang="ru-RU" b="1" i="1" u="sng" dirty="0">
                <a:solidFill>
                  <a:schemeClr val="tx1"/>
                </a:solidFill>
              </a:rPr>
              <a:t>и</a:t>
            </a:r>
            <a:r>
              <a:rPr lang="ru-RU" b="1" i="1" dirty="0">
                <a:solidFill>
                  <a:schemeClr val="tx1"/>
                </a:solidFill>
              </a:rPr>
              <a:t>нга, </a:t>
            </a:r>
            <a:r>
              <a:rPr lang="ru-RU" b="1" i="1" dirty="0" smtClean="0">
                <a:solidFill>
                  <a:schemeClr val="tx1"/>
                </a:solidFill>
              </a:rPr>
              <a:t>ц</a:t>
            </a:r>
            <a:r>
              <a:rPr lang="ru-RU" b="1" i="1" u="sng" dirty="0" smtClean="0">
                <a:solidFill>
                  <a:schemeClr val="tx1"/>
                </a:solidFill>
              </a:rPr>
              <a:t>и</a:t>
            </a:r>
            <a:r>
              <a:rPr lang="ru-RU" b="1" i="1" dirty="0" smtClean="0">
                <a:solidFill>
                  <a:schemeClr val="tx1"/>
                </a:solidFill>
              </a:rPr>
              <a:t>новка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общие </a:t>
            </a:r>
            <a:r>
              <a:rPr lang="ru-RU" b="1" dirty="0">
                <a:solidFill>
                  <a:schemeClr val="tx1"/>
                </a:solidFill>
              </a:rPr>
              <a:t>правила написания сложных прилагательных через дефис,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дефисные </a:t>
            </a:r>
            <a:r>
              <a:rPr lang="ru-RU" b="1" dirty="0">
                <a:solidFill>
                  <a:schemeClr val="tx1"/>
                </a:solidFill>
              </a:rPr>
              <a:t>написания наречий </a:t>
            </a:r>
            <a:r>
              <a:rPr lang="ru-RU" b="1" i="1" dirty="0">
                <a:solidFill>
                  <a:schemeClr val="tx1"/>
                </a:solidFill>
              </a:rPr>
              <a:t>(</a:t>
            </a:r>
            <a:r>
              <a:rPr lang="ru-RU" b="1" i="1" dirty="0" smtClean="0">
                <a:solidFill>
                  <a:schemeClr val="tx1"/>
                </a:solidFill>
              </a:rPr>
              <a:t>по-другому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по-хорошему)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9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– уточняются </a:t>
            </a:r>
            <a:r>
              <a:rPr lang="ru-RU" b="1" dirty="0">
                <a:solidFill>
                  <a:schemeClr val="tx1"/>
                </a:solidFill>
              </a:rPr>
              <a:t>значения подчинительных союзов, устраняются </a:t>
            </a:r>
            <a:r>
              <a:rPr lang="ru-RU" b="1" dirty="0" smtClean="0">
                <a:solidFill>
                  <a:schemeClr val="tx1"/>
                </a:solidFill>
              </a:rPr>
              <a:t>дублеты: </a:t>
            </a:r>
            <a:r>
              <a:rPr lang="ru-RU" b="1" i="1" dirty="0">
                <a:solidFill>
                  <a:schemeClr val="tx1"/>
                </a:solidFill>
              </a:rPr>
              <a:t>как</a:t>
            </a:r>
            <a:r>
              <a:rPr lang="ru-RU" b="1" dirty="0">
                <a:solidFill>
                  <a:schemeClr val="tx1"/>
                </a:solidFill>
              </a:rPr>
              <a:t> утрачивает временное значение, а </a:t>
            </a:r>
            <a:r>
              <a:rPr lang="ru-RU" b="1" i="1" dirty="0">
                <a:solidFill>
                  <a:schemeClr val="tx1"/>
                </a:solidFill>
              </a:rPr>
              <a:t>когда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ru-RU" b="1" dirty="0" smtClean="0">
                <a:solidFill>
                  <a:schemeClr val="tx1"/>
                </a:solidFill>
              </a:rPr>
              <a:t>условное;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>
                <a:solidFill>
                  <a:schemeClr val="tx1"/>
                </a:solidFill>
              </a:rPr>
              <a:t>покамест, покуда</a:t>
            </a:r>
            <a:r>
              <a:rPr lang="ru-RU" b="1" dirty="0">
                <a:solidFill>
                  <a:schemeClr val="tx1"/>
                </a:solidFill>
              </a:rPr>
              <a:t> заменяются на </a:t>
            </a:r>
            <a:r>
              <a:rPr lang="ru-RU" b="1" i="1" dirty="0">
                <a:solidFill>
                  <a:schemeClr val="tx1"/>
                </a:solidFill>
              </a:rPr>
              <a:t>пока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483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Тенденция </a:t>
            </a:r>
            <a:r>
              <a:rPr lang="ru-RU" b="1" dirty="0">
                <a:solidFill>
                  <a:schemeClr val="tx1"/>
                </a:solidFill>
              </a:rPr>
              <a:t>к развитию </a:t>
            </a:r>
            <a:r>
              <a:rPr lang="ru-RU" b="1" dirty="0" err="1" smtClean="0">
                <a:solidFill>
                  <a:schemeClr val="tx1"/>
                </a:solidFill>
              </a:rPr>
              <a:t>аналитизма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– увеличивается </a:t>
            </a:r>
            <a:r>
              <a:rPr lang="ru-RU" b="1" dirty="0">
                <a:solidFill>
                  <a:schemeClr val="tx1"/>
                </a:solidFill>
              </a:rPr>
              <a:t>количество несклоняемых прилагательных: </a:t>
            </a:r>
            <a:r>
              <a:rPr lang="ru-RU" b="1" i="1" dirty="0">
                <a:solidFill>
                  <a:schemeClr val="tx1"/>
                </a:solidFill>
              </a:rPr>
              <a:t>час пик, нетто, брутто, мини, макси, </a:t>
            </a:r>
            <a:r>
              <a:rPr lang="ru-RU" b="1" i="1" dirty="0" smtClean="0">
                <a:solidFill>
                  <a:schemeClr val="tx1"/>
                </a:solidFill>
              </a:rPr>
              <a:t>хаки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лайт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стрейч</a:t>
            </a:r>
            <a:r>
              <a:rPr lang="ru-RU" b="1" i="1" dirty="0" smtClean="0">
                <a:solidFill>
                  <a:schemeClr val="tx1"/>
                </a:solidFill>
              </a:rPr>
              <a:t>, супер;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формы именительного падежа как второстепенные члены: </a:t>
            </a:r>
            <a:r>
              <a:rPr lang="ru-RU" b="1" i="1" dirty="0" smtClean="0">
                <a:solidFill>
                  <a:schemeClr val="tx1"/>
                </a:solidFill>
              </a:rPr>
              <a:t>поезд Брест–Москва</a:t>
            </a:r>
            <a:r>
              <a:rPr lang="ru-RU" b="1" i="1" dirty="0">
                <a:solidFill>
                  <a:schemeClr val="tx1"/>
                </a:solidFill>
              </a:rPr>
              <a:t>, дом десять;</a:t>
            </a: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экспансия предлогов: </a:t>
            </a:r>
            <a:r>
              <a:rPr lang="ru-RU" b="1" i="1" dirty="0" smtClean="0">
                <a:solidFill>
                  <a:schemeClr val="tx1"/>
                </a:solidFill>
              </a:rPr>
              <a:t>совет по профилактике</a:t>
            </a:r>
            <a:r>
              <a:rPr lang="ru-RU" b="1" i="1" dirty="0">
                <a:solidFill>
                  <a:schemeClr val="tx1"/>
                </a:solidFill>
              </a:rPr>
              <a:t>, опыт по </a:t>
            </a:r>
            <a:r>
              <a:rPr lang="ru-RU" b="1" i="1" dirty="0" smtClean="0">
                <a:solidFill>
                  <a:schemeClr val="tx1"/>
                </a:solidFill>
              </a:rPr>
              <a:t>проведению.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413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Научный </a:t>
            </a:r>
            <a:r>
              <a:rPr lang="ru-RU" b="1" dirty="0">
                <a:solidFill>
                  <a:schemeClr val="tx1"/>
                </a:solidFill>
              </a:rPr>
              <a:t>и официально-деловой </a:t>
            </a:r>
            <a:r>
              <a:rPr lang="ru-RU" b="1" dirty="0" smtClean="0">
                <a:solidFill>
                  <a:schemeClr val="tx1"/>
                </a:solidFill>
              </a:rPr>
              <a:t>стили: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номинализация: </a:t>
            </a:r>
            <a:r>
              <a:rPr lang="ru-RU" b="1" i="1" dirty="0">
                <a:solidFill>
                  <a:schemeClr val="tx1"/>
                </a:solidFill>
              </a:rPr>
              <a:t>принимать </a:t>
            </a:r>
            <a:r>
              <a:rPr lang="ru-RU" b="1" i="1" dirty="0" smtClean="0">
                <a:solidFill>
                  <a:schemeClr val="tx1"/>
                </a:solidFill>
              </a:rPr>
              <a:t>участие, оказывать помощь, </a:t>
            </a:r>
            <a:r>
              <a:rPr lang="ru-RU" b="1" i="1" dirty="0">
                <a:solidFill>
                  <a:schemeClr val="tx1"/>
                </a:solidFill>
              </a:rPr>
              <a:t>внести </a:t>
            </a:r>
            <a:r>
              <a:rPr lang="ru-RU" b="1" i="1" dirty="0" smtClean="0">
                <a:solidFill>
                  <a:schemeClr val="tx1"/>
                </a:solidFill>
              </a:rPr>
              <a:t>предложение, </a:t>
            </a:r>
            <a:r>
              <a:rPr lang="ru-RU" b="1" i="1" dirty="0">
                <a:solidFill>
                  <a:schemeClr val="tx1"/>
                </a:solidFill>
              </a:rPr>
              <a:t>выражать </a:t>
            </a:r>
            <a:r>
              <a:rPr lang="ru-RU" b="1" i="1" dirty="0" smtClean="0">
                <a:solidFill>
                  <a:schemeClr val="tx1"/>
                </a:solidFill>
              </a:rPr>
              <a:t>согласие, оказывать давление, </a:t>
            </a:r>
            <a:r>
              <a:rPr lang="ru-RU" b="1" i="1" dirty="0">
                <a:solidFill>
                  <a:schemeClr val="tx1"/>
                </a:solidFill>
              </a:rPr>
              <a:t>выразить </a:t>
            </a:r>
            <a:r>
              <a:rPr lang="ru-RU" b="1" i="1" dirty="0" smtClean="0">
                <a:solidFill>
                  <a:schemeClr val="tx1"/>
                </a:solidFill>
              </a:rPr>
              <a:t>одобрение;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– образование глаголов на </a:t>
            </a:r>
            <a:r>
              <a:rPr lang="ru-RU" b="1" i="1" dirty="0">
                <a:solidFill>
                  <a:schemeClr val="tx1"/>
                </a:solidFill>
              </a:rPr>
              <a:t>-</a:t>
            </a:r>
            <a:r>
              <a:rPr lang="ru-RU" b="1" i="1" dirty="0" err="1">
                <a:solidFill>
                  <a:schemeClr val="tx1"/>
                </a:solidFill>
              </a:rPr>
              <a:t>ировать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tx1"/>
                </a:solidFill>
              </a:rPr>
              <a:t>существительных </a:t>
            </a:r>
            <a:r>
              <a:rPr lang="ru-RU" b="1" i="1" dirty="0">
                <a:solidFill>
                  <a:schemeClr val="tx1"/>
                </a:solidFill>
              </a:rPr>
              <a:t>на -</a:t>
            </a:r>
            <a:r>
              <a:rPr lang="ru-RU" b="1" i="1" dirty="0" err="1">
                <a:solidFill>
                  <a:schemeClr val="tx1"/>
                </a:solidFill>
              </a:rPr>
              <a:t>ация</a:t>
            </a:r>
            <a:r>
              <a:rPr lang="ru-RU" b="1" i="1" dirty="0">
                <a:solidFill>
                  <a:schemeClr val="tx1"/>
                </a:solidFill>
              </a:rPr>
              <a:t>: </a:t>
            </a:r>
            <a:r>
              <a:rPr lang="ru-RU" b="1" i="1" dirty="0" smtClean="0">
                <a:solidFill>
                  <a:schemeClr val="tx1"/>
                </a:solidFill>
              </a:rPr>
              <a:t>приватизировать </a:t>
            </a:r>
            <a:r>
              <a:rPr lang="ru-RU" b="1" i="1" dirty="0">
                <a:solidFill>
                  <a:schemeClr val="tx1"/>
                </a:solidFill>
              </a:rPr>
              <a:t>– приватизация, ратифицировать – </a:t>
            </a:r>
            <a:r>
              <a:rPr lang="ru-RU" b="1" i="1" dirty="0" smtClean="0">
                <a:solidFill>
                  <a:schemeClr val="tx1"/>
                </a:solidFill>
              </a:rPr>
              <a:t>ратификация, глобализация</a:t>
            </a:r>
            <a:r>
              <a:rPr lang="ru-RU" b="1" i="1" dirty="0">
                <a:solidFill>
                  <a:schemeClr val="tx1"/>
                </a:solidFill>
              </a:rPr>
              <a:t>, демократизация;</a:t>
            </a:r>
          </a:p>
          <a:p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32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– производные предлоги </a:t>
            </a:r>
            <a:r>
              <a:rPr lang="ru-RU" b="1" i="1" dirty="0">
                <a:solidFill>
                  <a:schemeClr val="tx1"/>
                </a:solidFill>
              </a:rPr>
              <a:t>(в деле, в </a:t>
            </a:r>
            <a:r>
              <a:rPr lang="ru-RU" b="1" i="1" dirty="0" smtClean="0">
                <a:solidFill>
                  <a:schemeClr val="tx1"/>
                </a:solidFill>
              </a:rPr>
              <a:t>соответствии </a:t>
            </a:r>
            <a:r>
              <a:rPr lang="ru-RU" b="1" i="1" dirty="0">
                <a:solidFill>
                  <a:schemeClr val="tx1"/>
                </a:solidFill>
              </a:rPr>
              <a:t>с, по линии, путем, в течение, по причине) </a:t>
            </a:r>
            <a:r>
              <a:rPr lang="ru-RU" b="1" dirty="0">
                <a:solidFill>
                  <a:schemeClr val="tx1"/>
                </a:solidFill>
              </a:rPr>
              <a:t>и союзов </a:t>
            </a:r>
            <a:r>
              <a:rPr lang="ru-RU" b="1" i="1" dirty="0">
                <a:solidFill>
                  <a:schemeClr val="tx1"/>
                </a:solidFill>
              </a:rPr>
              <a:t>(ввиду того что, вследствие того что, в силу того что, благодаря тому что, в связи с тем что)</a:t>
            </a:r>
            <a:r>
              <a:rPr lang="ru-RU" b="1" dirty="0">
                <a:solidFill>
                  <a:schemeClr val="tx1"/>
                </a:solidFill>
              </a:rPr>
              <a:t>;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–страдательные </a:t>
            </a:r>
            <a:r>
              <a:rPr lang="ru-RU" b="1" dirty="0">
                <a:solidFill>
                  <a:schemeClr val="tx1"/>
                </a:solidFill>
              </a:rPr>
              <a:t>конструкции или конструкции со страдательными причастиями (</a:t>
            </a:r>
            <a:r>
              <a:rPr lang="ru-RU" b="1" i="1" dirty="0" smtClean="0">
                <a:solidFill>
                  <a:schemeClr val="tx1"/>
                </a:solidFill>
              </a:rPr>
              <a:t>выяснилось; </a:t>
            </a:r>
            <a:r>
              <a:rPr lang="ru-RU" b="1" i="1" dirty="0">
                <a:solidFill>
                  <a:schemeClr val="tx1"/>
                </a:solidFill>
              </a:rPr>
              <a:t>принято </a:t>
            </a:r>
            <a:r>
              <a:rPr lang="ru-RU" b="1" i="1" dirty="0" smtClean="0">
                <a:solidFill>
                  <a:schemeClr val="tx1"/>
                </a:solidFill>
              </a:rPr>
              <a:t>решение; </a:t>
            </a:r>
            <a:r>
              <a:rPr lang="ru-RU" b="1" i="1" dirty="0">
                <a:solidFill>
                  <a:schemeClr val="tx1"/>
                </a:solidFill>
              </a:rPr>
              <a:t>было </a:t>
            </a:r>
            <a:r>
              <a:rPr lang="ru-RU" b="1" i="1" dirty="0" smtClean="0">
                <a:solidFill>
                  <a:schemeClr val="tx1"/>
                </a:solidFill>
              </a:rPr>
              <a:t>установлено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 под.),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мы ученого</a:t>
            </a:r>
            <a:r>
              <a:rPr lang="ru-RU" b="1" dirty="0" smtClean="0">
                <a:solidFill>
                  <a:schemeClr val="tx1"/>
                </a:solidFill>
              </a:rPr>
              <a:t>» </a:t>
            </a:r>
            <a:r>
              <a:rPr lang="ru-RU" b="1" dirty="0">
                <a:solidFill>
                  <a:schemeClr val="tx1"/>
                </a:solidFill>
              </a:rPr>
              <a:t>и под.</a:t>
            </a:r>
          </a:p>
        </p:txBody>
      </p:sp>
    </p:spTree>
    <p:extLst>
      <p:ext uri="{BB962C8B-B14F-4D97-AF65-F5344CB8AC3E}">
        <p14:creationId xmlns:p14="http://schemas.microsoft.com/office/powerpoint/2010/main" xmlns="" val="30809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Май </a:t>
            </a:r>
            <a:r>
              <a:rPr lang="ru-RU" b="1" dirty="0">
                <a:solidFill>
                  <a:schemeClr val="tx1"/>
                </a:solidFill>
              </a:rPr>
              <a:t>1963 </a:t>
            </a:r>
            <a:r>
              <a:rPr lang="ru-RU" b="1" dirty="0" smtClean="0">
                <a:solidFill>
                  <a:schemeClr val="tx1"/>
                </a:solidFill>
              </a:rPr>
              <a:t>года – </a:t>
            </a:r>
            <a:r>
              <a:rPr lang="ru-RU" b="1" dirty="0">
                <a:solidFill>
                  <a:schemeClr val="tx1"/>
                </a:solidFill>
              </a:rPr>
              <a:t>Комиссия по усовершенствованию русской </a:t>
            </a:r>
            <a:r>
              <a:rPr lang="ru-RU" b="1" dirty="0" smtClean="0">
                <a:solidFill>
                  <a:schemeClr val="tx1"/>
                </a:solidFill>
              </a:rPr>
              <a:t>орфографии Президиума </a:t>
            </a:r>
            <a:r>
              <a:rPr lang="ru-RU" b="1" dirty="0">
                <a:solidFill>
                  <a:schemeClr val="tx1"/>
                </a:solidFill>
              </a:rPr>
              <a:t>АН </a:t>
            </a:r>
            <a:r>
              <a:rPr lang="ru-RU" b="1" dirty="0" smtClean="0">
                <a:solidFill>
                  <a:schemeClr val="tx1"/>
                </a:solidFill>
              </a:rPr>
              <a:t>СССР.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Предложения: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 err="1" smtClean="0">
                <a:solidFill>
                  <a:schemeClr val="tx1"/>
                </a:solidFill>
              </a:rPr>
              <a:t>ноч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мыш</a:t>
            </a:r>
            <a:r>
              <a:rPr lang="ru-RU" b="1" dirty="0">
                <a:solidFill>
                  <a:schemeClr val="tx1"/>
                </a:solidFill>
              </a:rPr>
              <a:t> без мягкого знака;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 err="1" smtClean="0">
                <a:solidFill>
                  <a:schemeClr val="tx1"/>
                </a:solidFill>
              </a:rPr>
              <a:t>заец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платьеце</a:t>
            </a:r>
            <a:r>
              <a:rPr lang="ru-RU" b="1" dirty="0">
                <a:solidFill>
                  <a:schemeClr val="tx1"/>
                </a:solidFill>
              </a:rPr>
              <a:t> (унифицировать правописание суффикса);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 err="1" smtClean="0">
                <a:solidFill>
                  <a:schemeClr val="tx1"/>
                </a:solidFill>
              </a:rPr>
              <a:t>огурци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(писать всегда </a:t>
            </a:r>
            <a:r>
              <a:rPr lang="ru-RU" b="1" i="1" dirty="0" err="1">
                <a:solidFill>
                  <a:schemeClr val="tx1"/>
                </a:solidFill>
              </a:rPr>
              <a:t>ци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отказаться </a:t>
            </a:r>
            <a:r>
              <a:rPr lang="ru-RU" b="1" dirty="0">
                <a:solidFill>
                  <a:schemeClr val="tx1"/>
                </a:solidFill>
              </a:rPr>
              <a:t>от твердого знака.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68987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90-е </a:t>
            </a:r>
            <a:r>
              <a:rPr lang="ru-RU" b="1" dirty="0" smtClean="0">
                <a:solidFill>
                  <a:schemeClr val="tx1"/>
                </a:solidFill>
              </a:rPr>
              <a:t>годы – проект </a:t>
            </a:r>
            <a:r>
              <a:rPr lang="ru-RU" b="1" dirty="0">
                <a:solidFill>
                  <a:schemeClr val="tx1"/>
                </a:solidFill>
              </a:rPr>
              <a:t>новых правил русской орфографии и </a:t>
            </a:r>
            <a:r>
              <a:rPr lang="ru-RU" b="1" dirty="0" smtClean="0">
                <a:solidFill>
                  <a:schemeClr val="tx1"/>
                </a:solidFill>
              </a:rPr>
              <a:t>пунктуации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(В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Лопатин).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устранить исключения: </a:t>
            </a:r>
            <a:r>
              <a:rPr lang="ru-RU" b="1" i="1" dirty="0" err="1" smtClean="0">
                <a:solidFill>
                  <a:schemeClr val="tx1"/>
                </a:solidFill>
              </a:rPr>
              <a:t>парашУт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 </a:t>
            </a:r>
            <a:r>
              <a:rPr lang="ru-RU" b="1" i="1" dirty="0" err="1" smtClean="0">
                <a:solidFill>
                  <a:schemeClr val="tx1"/>
                </a:solidFill>
              </a:rPr>
              <a:t>брошУра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через </a:t>
            </a:r>
            <a:r>
              <a:rPr lang="ru-RU" b="1" dirty="0">
                <a:solidFill>
                  <a:schemeClr val="tx1"/>
                </a:solidFill>
              </a:rPr>
              <a:t>дефис все слова с </a:t>
            </a:r>
            <a:r>
              <a:rPr lang="ru-RU" b="1" i="1" dirty="0" smtClean="0">
                <a:solidFill>
                  <a:schemeClr val="tx1"/>
                </a:solidFill>
              </a:rPr>
              <a:t>пол-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(не только </a:t>
            </a:r>
            <a:r>
              <a:rPr lang="ru-RU" b="1" i="1" dirty="0">
                <a:solidFill>
                  <a:schemeClr val="tx1"/>
                </a:solidFill>
              </a:rPr>
              <a:t>пол-листа</a:t>
            </a:r>
            <a:r>
              <a:rPr lang="ru-RU" b="1" i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но и </a:t>
            </a:r>
            <a:r>
              <a:rPr lang="ru-RU" b="1" i="1" dirty="0" err="1" smtClean="0">
                <a:solidFill>
                  <a:schemeClr val="tx1"/>
                </a:solidFill>
              </a:rPr>
              <a:t>пол-дома</a:t>
            </a:r>
            <a:r>
              <a:rPr lang="ru-RU" b="1" dirty="0" smtClean="0">
                <a:solidFill>
                  <a:schemeClr val="tx1"/>
                </a:solidFill>
              </a:rPr>
              <a:t>), </a:t>
            </a:r>
            <a:r>
              <a:rPr lang="ru-RU" b="1" i="1" dirty="0" err="1" smtClean="0">
                <a:solidFill>
                  <a:schemeClr val="tx1"/>
                </a:solidFill>
              </a:rPr>
              <a:t>рАзыскной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узаконить  написания </a:t>
            </a:r>
            <a:r>
              <a:rPr lang="ru-RU" b="1" i="1" dirty="0" smtClean="0">
                <a:solidFill>
                  <a:schemeClr val="tx1"/>
                </a:solidFill>
              </a:rPr>
              <a:t>на кие, о </a:t>
            </a:r>
            <a:r>
              <a:rPr lang="ru-RU" b="1" i="1" dirty="0" err="1" smtClean="0">
                <a:solidFill>
                  <a:schemeClr val="tx1"/>
                </a:solidFill>
              </a:rPr>
              <a:t>Вие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r>
              <a:rPr lang="ru-RU" b="1" i="1" dirty="0" err="1">
                <a:solidFill>
                  <a:schemeClr val="tx1"/>
                </a:solidFill>
              </a:rPr>
              <a:t>А</a:t>
            </a:r>
            <a:r>
              <a:rPr lang="ru-RU" b="1" i="1" u="sng" dirty="0" err="1">
                <a:solidFill>
                  <a:schemeClr val="tx1"/>
                </a:solidFill>
              </a:rPr>
              <a:t>л</a:t>
            </a:r>
            <a:r>
              <a:rPr lang="ru-RU" b="1" i="1" dirty="0" err="1">
                <a:solidFill>
                  <a:schemeClr val="tx1"/>
                </a:solidFill>
              </a:rPr>
              <a:t>ка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Кири</a:t>
            </a:r>
            <a:r>
              <a:rPr lang="ru-RU" b="1" i="1" u="sng" dirty="0" err="1" smtClean="0">
                <a:solidFill>
                  <a:schemeClr val="tx1"/>
                </a:solidFill>
              </a:rPr>
              <a:t>л</a:t>
            </a:r>
            <a:r>
              <a:rPr lang="ru-RU" b="1" i="1" dirty="0" err="1" smtClean="0">
                <a:solidFill>
                  <a:schemeClr val="tx1"/>
                </a:solidFill>
              </a:rPr>
              <a:t>ка</a:t>
            </a:r>
            <a:r>
              <a:rPr lang="ru-RU" b="1" i="1" dirty="0" smtClean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707705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– снять некоторые </a:t>
            </a:r>
            <a:r>
              <a:rPr lang="ru-RU" b="1" dirty="0" smtClean="0">
                <a:solidFill>
                  <a:schemeClr val="tx1"/>
                </a:solidFill>
              </a:rPr>
              <a:t>ограничения в переносе (</a:t>
            </a:r>
            <a:r>
              <a:rPr lang="ru-RU" b="1" i="1" dirty="0" smtClean="0">
                <a:solidFill>
                  <a:schemeClr val="tx1"/>
                </a:solidFill>
              </a:rPr>
              <a:t>под-бросить</a:t>
            </a:r>
            <a:r>
              <a:rPr lang="ru-RU" b="1" dirty="0" smtClean="0">
                <a:solidFill>
                  <a:schemeClr val="tx1"/>
                </a:solidFill>
              </a:rPr>
              <a:t> и </a:t>
            </a:r>
            <a:r>
              <a:rPr lang="ru-RU" b="1" i="1" dirty="0" err="1" smtClean="0">
                <a:solidFill>
                  <a:schemeClr val="tx1"/>
                </a:solidFill>
              </a:rPr>
              <a:t>подб</a:t>
            </a:r>
            <a:r>
              <a:rPr lang="ru-RU" b="1" i="1" dirty="0" smtClean="0">
                <a:solidFill>
                  <a:schemeClr val="tx1"/>
                </a:solidFill>
              </a:rPr>
              <a:t>-росить</a:t>
            </a:r>
            <a:r>
              <a:rPr lang="ru-RU" b="1" dirty="0" smtClean="0">
                <a:solidFill>
                  <a:schemeClr val="tx1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 smtClean="0">
                <a:solidFill>
                  <a:schemeClr val="tx1"/>
                </a:solidFill>
              </a:rPr>
              <a:t>дефисные </a:t>
            </a:r>
            <a:r>
              <a:rPr lang="ru-RU" b="1" i="1" dirty="0">
                <a:solidFill>
                  <a:schemeClr val="tx1"/>
                </a:solidFill>
              </a:rPr>
              <a:t>написания </a:t>
            </a:r>
            <a:r>
              <a:rPr lang="ru-RU" b="1" i="1" dirty="0" smtClean="0">
                <a:solidFill>
                  <a:schemeClr val="tx1"/>
                </a:solidFill>
              </a:rPr>
              <a:t>прилагательных: если </a:t>
            </a:r>
            <a:r>
              <a:rPr lang="ru-RU" b="1" i="1" dirty="0">
                <a:solidFill>
                  <a:schemeClr val="tx1"/>
                </a:solidFill>
              </a:rPr>
              <a:t>в первой части </a:t>
            </a:r>
            <a:r>
              <a:rPr lang="ru-RU" b="1" i="1" dirty="0" smtClean="0">
                <a:solidFill>
                  <a:schemeClr val="tx1"/>
                </a:solidFill>
              </a:rPr>
              <a:t>есть </a:t>
            </a:r>
            <a:r>
              <a:rPr lang="ru-RU" b="1" i="1" dirty="0">
                <a:solidFill>
                  <a:schemeClr val="tx1"/>
                </a:solidFill>
              </a:rPr>
              <a:t>суффикс прилагательного (-н, 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-</a:t>
            </a:r>
            <a:r>
              <a:rPr lang="ru-RU" b="1" i="1" dirty="0" err="1">
                <a:solidFill>
                  <a:schemeClr val="tx1"/>
                </a:solidFill>
              </a:rPr>
              <a:t>ов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или </a:t>
            </a:r>
            <a:r>
              <a:rPr lang="ru-RU" b="1" i="1" dirty="0">
                <a:solidFill>
                  <a:schemeClr val="tx1"/>
                </a:solidFill>
              </a:rPr>
              <a:t>-</a:t>
            </a:r>
            <a:r>
              <a:rPr lang="ru-RU" b="1" i="1" dirty="0" err="1">
                <a:solidFill>
                  <a:schemeClr val="tx1"/>
                </a:solidFill>
              </a:rPr>
              <a:t>ск</a:t>
            </a:r>
            <a:r>
              <a:rPr lang="ru-RU" b="1" i="1" dirty="0" smtClean="0">
                <a:solidFill>
                  <a:schemeClr val="tx1"/>
                </a:solidFill>
              </a:rPr>
              <a:t>) </a:t>
            </a:r>
            <a:r>
              <a:rPr lang="ru-RU" b="1" i="1" dirty="0">
                <a:solidFill>
                  <a:schemeClr val="tx1"/>
                </a:solidFill>
              </a:rPr>
              <a:t>– </a:t>
            </a:r>
            <a:r>
              <a:rPr lang="ru-RU" b="1" i="1" dirty="0" smtClean="0">
                <a:solidFill>
                  <a:schemeClr val="tx1"/>
                </a:solidFill>
              </a:rPr>
              <a:t>белокрылый </a:t>
            </a:r>
            <a:r>
              <a:rPr lang="ru-RU" b="1" dirty="0">
                <a:solidFill>
                  <a:schemeClr val="tx1"/>
                </a:solidFill>
              </a:rPr>
              <a:t>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белорозовый</a:t>
            </a:r>
            <a:r>
              <a:rPr lang="ru-RU" b="1" i="1" dirty="0" smtClean="0">
                <a:solidFill>
                  <a:schemeClr val="tx1"/>
                </a:solidFill>
              </a:rPr>
              <a:t>; железно-дорожный;</a:t>
            </a:r>
          </a:p>
          <a:p>
            <a:pPr>
              <a:lnSpc>
                <a:spcPct val="120000"/>
              </a:lnSpc>
            </a:pPr>
            <a:r>
              <a:rPr lang="ru-RU" b="1" i="1" dirty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отменить двойное </a:t>
            </a:r>
            <a:r>
              <a:rPr lang="ru-RU" b="1" i="1" dirty="0">
                <a:solidFill>
                  <a:schemeClr val="tx1"/>
                </a:solidFill>
              </a:rPr>
              <a:t>н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smtClean="0">
                <a:solidFill>
                  <a:schemeClr val="tx1"/>
                </a:solidFill>
              </a:rPr>
              <a:t>причастиях;</a:t>
            </a:r>
          </a:p>
        </p:txBody>
      </p:sp>
    </p:spTree>
    <p:extLst>
      <p:ext uri="{BB962C8B-B14F-4D97-AF65-F5344CB8AC3E}">
        <p14:creationId xmlns:p14="http://schemas.microsoft.com/office/powerpoint/2010/main" xmlns="" val="209877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352928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писать через дефис все приложения (</a:t>
            </a:r>
            <a:r>
              <a:rPr lang="ru-RU" b="1" i="1" dirty="0" smtClean="0">
                <a:solidFill>
                  <a:schemeClr val="tx1"/>
                </a:solidFill>
              </a:rPr>
              <a:t>садовод-любитель</a:t>
            </a:r>
            <a:r>
              <a:rPr lang="ru-RU" b="1" dirty="0" smtClean="0">
                <a:solidFill>
                  <a:schemeClr val="tx1"/>
                </a:solidFill>
              </a:rPr>
              <a:t> и </a:t>
            </a:r>
            <a:r>
              <a:rPr lang="ru-RU" b="1" i="1" dirty="0" smtClean="0">
                <a:solidFill>
                  <a:schemeClr val="tx1"/>
                </a:solidFill>
              </a:rPr>
              <a:t>старик-отец</a:t>
            </a:r>
            <a:r>
              <a:rPr lang="ru-RU" b="1" dirty="0" smtClean="0">
                <a:solidFill>
                  <a:schemeClr val="tx1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– тире в бессоюзных сложных предложениях </a:t>
            </a:r>
            <a:r>
              <a:rPr lang="ru-RU" b="1" dirty="0" smtClean="0">
                <a:solidFill>
                  <a:schemeClr val="tx1"/>
                </a:solidFill>
              </a:rPr>
              <a:t>вместо двоеточия.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4893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8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b="1" dirty="0">
                <a:solidFill>
                  <a:schemeClr val="tx1"/>
                </a:solidFill>
              </a:rPr>
              <a:t>21 июня 2001 года </a:t>
            </a:r>
            <a:r>
              <a:rPr lang="ru-RU" b="1" dirty="0" smtClean="0">
                <a:solidFill>
                  <a:schemeClr val="tx1"/>
                </a:solidFill>
              </a:rPr>
              <a:t>утвержден </a:t>
            </a:r>
            <a:r>
              <a:rPr lang="ru-RU" b="1" dirty="0">
                <a:solidFill>
                  <a:schemeClr val="tx1"/>
                </a:solidFill>
              </a:rPr>
              <a:t>проект федеральной целевой программы «Русский язык» на 2002–2005 </a:t>
            </a:r>
            <a:r>
              <a:rPr lang="ru-RU" b="1" dirty="0" smtClean="0">
                <a:solidFill>
                  <a:schemeClr val="tx1"/>
                </a:solidFill>
              </a:rPr>
              <a:t>годы. </a:t>
            </a:r>
          </a:p>
          <a:p>
            <a:pPr>
              <a:lnSpc>
                <a:spcPct val="120000"/>
              </a:lnSpc>
            </a:pPr>
            <a:endParaRPr lang="ru-RU" sz="8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феврале 2002 г. </a:t>
            </a:r>
            <a:r>
              <a:rPr lang="ru-RU" b="1" dirty="0" smtClean="0">
                <a:solidFill>
                  <a:schemeClr val="tx1"/>
                </a:solidFill>
              </a:rPr>
              <a:t>должен был собраться Совет </a:t>
            </a:r>
            <a:r>
              <a:rPr lang="ru-RU" b="1" dirty="0">
                <a:solidFill>
                  <a:schemeClr val="tx1"/>
                </a:solidFill>
              </a:rPr>
              <a:t>по русскому языку при Президенте </a:t>
            </a:r>
            <a:r>
              <a:rPr lang="ru-RU" b="1" dirty="0" smtClean="0">
                <a:solidFill>
                  <a:schemeClr val="tx1"/>
                </a:solidFill>
              </a:rPr>
              <a:t>РФ.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2006 – «</a:t>
            </a:r>
            <a:r>
              <a:rPr lang="ru-RU" b="1" dirty="0">
                <a:solidFill>
                  <a:schemeClr val="tx1"/>
                </a:solidFill>
              </a:rPr>
              <a:t>Правила русской орфографии и пунктуации</a:t>
            </a:r>
            <a:r>
              <a:rPr lang="ru-RU" b="1" dirty="0" smtClean="0">
                <a:solidFill>
                  <a:schemeClr val="tx1"/>
                </a:solidFill>
              </a:rPr>
              <a:t>» </a:t>
            </a:r>
            <a:r>
              <a:rPr lang="ru-RU" b="1" dirty="0">
                <a:solidFill>
                  <a:schemeClr val="tx1"/>
                </a:solidFill>
              </a:rPr>
              <a:t>Орфографической </a:t>
            </a:r>
            <a:r>
              <a:rPr lang="ru-RU" b="1" dirty="0" smtClean="0">
                <a:solidFill>
                  <a:schemeClr val="tx1"/>
                </a:solidFill>
              </a:rPr>
              <a:t>комиссии </a:t>
            </a:r>
            <a:r>
              <a:rPr lang="ru-RU" b="1" dirty="0">
                <a:solidFill>
                  <a:schemeClr val="tx1"/>
                </a:solidFill>
              </a:rPr>
              <a:t>РАН </a:t>
            </a:r>
            <a:r>
              <a:rPr lang="ru-RU" b="1" dirty="0" smtClean="0">
                <a:solidFill>
                  <a:schemeClr val="tx1"/>
                </a:solidFill>
              </a:rPr>
              <a:t>(справочник, а не свод)</a:t>
            </a:r>
          </a:p>
        </p:txBody>
      </p:sp>
    </p:spTree>
    <p:extLst>
      <p:ext uri="{BB962C8B-B14F-4D97-AF65-F5344CB8AC3E}">
        <p14:creationId xmlns:p14="http://schemas.microsoft.com/office/powerpoint/2010/main" xmlns="" val="340756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136904" cy="554461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Потребность в нормализации лексики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А</a:t>
            </a:r>
            <a:r>
              <a:rPr lang="ru-RU" b="1" dirty="0">
                <a:solidFill>
                  <a:schemeClr val="tx1"/>
                </a:solidFill>
              </a:rPr>
              <a:t>. М. </a:t>
            </a:r>
            <a:r>
              <a:rPr lang="ru-RU" b="1" dirty="0" smtClean="0">
                <a:solidFill>
                  <a:schemeClr val="tx1"/>
                </a:solidFill>
              </a:rPr>
              <a:t>Селищев </a:t>
            </a:r>
            <a:r>
              <a:rPr lang="ru-RU" b="1" dirty="0">
                <a:solidFill>
                  <a:schemeClr val="tx1"/>
                </a:solidFill>
              </a:rPr>
              <a:t>«Язык революционной эпохи: Из наблюдений над русским языком последних лет. 1917–1926</a:t>
            </a:r>
            <a:r>
              <a:rPr lang="ru-RU" b="1" dirty="0" smtClean="0">
                <a:solidFill>
                  <a:schemeClr val="tx1"/>
                </a:solidFill>
              </a:rPr>
              <a:t>»: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речи рабочих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i="1" dirty="0" err="1" smtClean="0">
                <a:solidFill>
                  <a:schemeClr val="tx1"/>
                </a:solidFill>
              </a:rPr>
              <a:t>задаяния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dirty="0" err="1">
                <a:solidFill>
                  <a:schemeClr val="tx1"/>
                </a:solidFill>
              </a:rPr>
              <a:t>вм</a:t>
            </a:r>
            <a:r>
              <a:rPr lang="ru-RU" b="1" dirty="0">
                <a:solidFill>
                  <a:schemeClr val="tx1"/>
                </a:solidFill>
              </a:rPr>
              <a:t>. задания), </a:t>
            </a:r>
            <a:r>
              <a:rPr lang="ru-RU" b="1" i="1" dirty="0" err="1">
                <a:solidFill>
                  <a:schemeClr val="tx1"/>
                </a:solidFill>
              </a:rPr>
              <a:t>сплощение</a:t>
            </a:r>
            <a:r>
              <a:rPr lang="ru-RU" b="1" dirty="0">
                <a:solidFill>
                  <a:schemeClr val="tx1"/>
                </a:solidFill>
              </a:rPr>
              <a:t> (</a:t>
            </a:r>
            <a:r>
              <a:rPr lang="ru-RU" b="1" dirty="0" err="1">
                <a:solidFill>
                  <a:schemeClr val="tx1"/>
                </a:solidFill>
              </a:rPr>
              <a:t>вм</a:t>
            </a:r>
            <a:r>
              <a:rPr lang="ru-RU" b="1" dirty="0">
                <a:solidFill>
                  <a:schemeClr val="tx1"/>
                </a:solidFill>
              </a:rPr>
              <a:t>. сплочение), </a:t>
            </a:r>
            <a:r>
              <a:rPr lang="ru-RU" b="1" i="1" dirty="0" err="1" smtClean="0">
                <a:solidFill>
                  <a:schemeClr val="tx1"/>
                </a:solidFill>
              </a:rPr>
              <a:t>леворюция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проталериат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>
                <a:solidFill>
                  <a:schemeClr val="tx1"/>
                </a:solidFill>
              </a:rPr>
              <a:t>квалисцырованный</a:t>
            </a:r>
            <a:r>
              <a:rPr lang="ru-RU" b="1" dirty="0">
                <a:solidFill>
                  <a:schemeClr val="tx1"/>
                </a:solidFill>
              </a:rPr>
              <a:t> (квалифицированный), </a:t>
            </a:r>
            <a:r>
              <a:rPr lang="ru-RU" b="1" i="1" dirty="0" err="1">
                <a:solidFill>
                  <a:schemeClr val="tx1"/>
                </a:solidFill>
              </a:rPr>
              <a:t>бирикады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4413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15144"/>
            <a:ext cx="8136904" cy="5594176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1922 г. </a:t>
            </a: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Популярный политический словарь</a:t>
            </a:r>
            <a:r>
              <a:rPr lang="ru-RU" b="1" dirty="0" smtClean="0">
                <a:solidFill>
                  <a:schemeClr val="tx1"/>
                </a:solidFill>
              </a:rPr>
              <a:t>», </a:t>
            </a:r>
            <a:r>
              <a:rPr lang="ru-RU" b="1" dirty="0">
                <a:solidFill>
                  <a:schemeClr val="tx1"/>
                </a:solidFill>
              </a:rPr>
              <a:t>карманный словарик «Помощь читателю газеты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1935–1940 «Толковый словарь </a:t>
            </a:r>
            <a:r>
              <a:rPr lang="ru-RU" b="1" dirty="0">
                <a:solidFill>
                  <a:schemeClr val="tx1"/>
                </a:solidFill>
              </a:rPr>
              <a:t>русского языка</a:t>
            </a:r>
            <a:r>
              <a:rPr lang="ru-RU" b="1" dirty="0" smtClean="0">
                <a:solidFill>
                  <a:schemeClr val="tx1"/>
                </a:solidFill>
              </a:rPr>
              <a:t>» в </a:t>
            </a:r>
            <a:r>
              <a:rPr lang="ru-RU" b="1" dirty="0">
                <a:solidFill>
                  <a:schemeClr val="tx1"/>
                </a:solidFill>
              </a:rPr>
              <a:t>4 </a:t>
            </a:r>
            <a:r>
              <a:rPr lang="ru-RU" b="1" dirty="0" smtClean="0">
                <a:solidFill>
                  <a:schemeClr val="tx1"/>
                </a:solidFill>
              </a:rPr>
              <a:t>томах.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Д. Н. Ушаков, Г. О. </a:t>
            </a:r>
            <a:r>
              <a:rPr lang="ru-RU" b="1" dirty="0">
                <a:solidFill>
                  <a:schemeClr val="tx1"/>
                </a:solidFill>
              </a:rPr>
              <a:t>Винокур,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Б. А. </a:t>
            </a:r>
            <a:r>
              <a:rPr lang="ru-RU" b="1" dirty="0">
                <a:solidFill>
                  <a:schemeClr val="tx1"/>
                </a:solidFill>
              </a:rPr>
              <a:t>Ларин, </a:t>
            </a:r>
            <a:r>
              <a:rPr lang="ru-RU" b="1" dirty="0" smtClean="0">
                <a:solidFill>
                  <a:schemeClr val="tx1"/>
                </a:solidFill>
              </a:rPr>
              <a:t>С. И. </a:t>
            </a:r>
            <a:r>
              <a:rPr lang="ru-RU" b="1" dirty="0">
                <a:solidFill>
                  <a:schemeClr val="tx1"/>
                </a:solidFill>
              </a:rPr>
              <a:t>Ожегов,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Б. В. </a:t>
            </a:r>
            <a:r>
              <a:rPr lang="ru-RU" b="1" dirty="0">
                <a:solidFill>
                  <a:schemeClr val="tx1"/>
                </a:solidFill>
              </a:rPr>
              <a:t>Томашевский.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более </a:t>
            </a:r>
            <a:r>
              <a:rPr lang="ru-RU" b="1" dirty="0">
                <a:solidFill>
                  <a:schemeClr val="tx1"/>
                </a:solidFill>
              </a:rPr>
              <a:t>85 000 слов, </a:t>
            </a:r>
            <a:r>
              <a:rPr lang="ru-RU" b="1" dirty="0" smtClean="0">
                <a:solidFill>
                  <a:schemeClr val="tx1"/>
                </a:solidFill>
              </a:rPr>
              <a:t>почти </a:t>
            </a:r>
            <a:r>
              <a:rPr lang="ru-RU" b="1" dirty="0">
                <a:solidFill>
                  <a:schemeClr val="tx1"/>
                </a:solidFill>
              </a:rPr>
              <a:t>10 </a:t>
            </a:r>
            <a:r>
              <a:rPr lang="ru-RU" b="1" dirty="0" smtClean="0">
                <a:solidFill>
                  <a:schemeClr val="tx1"/>
                </a:solidFill>
              </a:rPr>
              <a:t>000 </a:t>
            </a:r>
            <a:r>
              <a:rPr lang="ru-RU" b="1" dirty="0">
                <a:solidFill>
                  <a:schemeClr val="tx1"/>
                </a:solidFill>
              </a:rPr>
              <a:t>– неологизмы</a:t>
            </a:r>
          </a:p>
        </p:txBody>
      </p:sp>
    </p:spTree>
    <p:extLst>
      <p:ext uri="{BB962C8B-B14F-4D97-AF65-F5344CB8AC3E}">
        <p14:creationId xmlns:p14="http://schemas.microsoft.com/office/powerpoint/2010/main" xmlns="" val="3076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9252</TotalTime>
  <Words>968</Words>
  <Application>Microsoft Office PowerPoint</Application>
  <PresentationFormat>Экран (4:3)</PresentationFormat>
  <Paragraphs>120</Paragraphs>
  <Slides>23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Процессы нормализации в русском литературном языке  ХХ – начала ХХI века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254</cp:revision>
  <dcterms:created xsi:type="dcterms:W3CDTF">2013-02-14T12:16:36Z</dcterms:created>
  <dcterms:modified xsi:type="dcterms:W3CDTF">2014-02-06T17:57:46Z</dcterms:modified>
</cp:coreProperties>
</file>