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274" r:id="rId15"/>
    <p:sldId id="343" r:id="rId16"/>
    <p:sldId id="356" r:id="rId17"/>
    <p:sldId id="357" r:id="rId18"/>
    <p:sldId id="341" r:id="rId19"/>
    <p:sldId id="342" r:id="rId20"/>
    <p:sldId id="360" r:id="rId21"/>
    <p:sldId id="361" r:id="rId22"/>
    <p:sldId id="362" r:id="rId23"/>
    <p:sldId id="363" r:id="rId24"/>
    <p:sldId id="358" r:id="rId25"/>
    <p:sldId id="359" r:id="rId26"/>
    <p:sldId id="36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Тенденция к нарушению норм в языке художественной литературы ХХ – начала ХХ</a:t>
            </a:r>
            <a:r>
              <a:rPr lang="en-US" b="1" dirty="0"/>
              <a:t>I</a:t>
            </a:r>
            <a:r>
              <a:rPr lang="ru-RU" b="1" dirty="0"/>
              <a:t>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smtClean="0">
                <a:solidFill>
                  <a:schemeClr val="tx1"/>
                </a:solidFill>
              </a:rPr>
              <a:t>16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прилагательные с </a:t>
            </a:r>
            <a:r>
              <a:rPr lang="ru-RU" b="1" dirty="0" smtClean="0">
                <a:solidFill>
                  <a:schemeClr val="tx1"/>
                </a:solidFill>
              </a:rPr>
              <a:t>иными суффиксами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i="1" dirty="0" err="1">
                <a:solidFill>
                  <a:schemeClr val="tx1"/>
                </a:solidFill>
              </a:rPr>
              <a:t>слонячья</a:t>
            </a:r>
            <a:r>
              <a:rPr lang="ru-RU" b="1" i="1" dirty="0">
                <a:solidFill>
                  <a:schemeClr val="tx1"/>
                </a:solidFill>
              </a:rPr>
              <a:t> кость, </a:t>
            </a:r>
            <a:r>
              <a:rPr lang="ru-RU" b="1" i="1" dirty="0" err="1">
                <a:solidFill>
                  <a:schemeClr val="tx1"/>
                </a:solidFill>
              </a:rPr>
              <a:t>зверячий</a:t>
            </a:r>
            <a:r>
              <a:rPr lang="ru-RU" b="1" i="1" dirty="0">
                <a:solidFill>
                  <a:schemeClr val="tx1"/>
                </a:solidFill>
              </a:rPr>
              <a:t> язык, </a:t>
            </a:r>
            <a:r>
              <a:rPr lang="ru-RU" b="1" i="1" dirty="0" err="1">
                <a:solidFill>
                  <a:schemeClr val="tx1"/>
                </a:solidFill>
              </a:rPr>
              <a:t>тигрячий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трамвайский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В. Маяковский), </a:t>
            </a:r>
            <a:r>
              <a:rPr lang="ru-RU" b="1" i="1" dirty="0">
                <a:solidFill>
                  <a:schemeClr val="tx1"/>
                </a:solidFill>
              </a:rPr>
              <a:t>в травном одеяле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С. Есенин), </a:t>
            </a:r>
            <a:r>
              <a:rPr lang="ru-RU" b="1" i="1" dirty="0" err="1">
                <a:solidFill>
                  <a:schemeClr val="tx1"/>
                </a:solidFill>
              </a:rPr>
              <a:t>земляниковые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А. Вознесенский</a:t>
            </a:r>
            <a:r>
              <a:rPr lang="ru-RU" b="1" dirty="0" smtClean="0">
                <a:solidFill>
                  <a:schemeClr val="tx1"/>
                </a:solidFill>
              </a:rPr>
              <a:t>);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24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сложные слова: </a:t>
            </a:r>
            <a:r>
              <a:rPr lang="ru-RU" b="1" i="1" dirty="0" err="1">
                <a:solidFill>
                  <a:schemeClr val="tx1"/>
                </a:solidFill>
              </a:rPr>
              <a:t>седобородье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тупорылье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быкомордая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комсомальчик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r>
              <a:rPr lang="ru-RU" b="1" i="1" dirty="0" err="1">
                <a:solidFill>
                  <a:schemeClr val="tx1"/>
                </a:solidFill>
              </a:rPr>
              <a:t>испешеходить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цветоморье</a:t>
            </a:r>
            <a:r>
              <a:rPr lang="ru-RU" b="1" dirty="0">
                <a:solidFill>
                  <a:schemeClr val="tx1"/>
                </a:solidFill>
              </a:rPr>
              <a:t> (В. Маяковский), </a:t>
            </a:r>
            <a:r>
              <a:rPr lang="ru-RU" b="1" i="1" dirty="0">
                <a:solidFill>
                  <a:schemeClr val="tx1"/>
                </a:solidFill>
              </a:rPr>
              <a:t>Глазами… соседскими, справа-коечными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М. Цветаева); </a:t>
            </a:r>
            <a:r>
              <a:rPr lang="ru-RU" b="1" i="1" dirty="0">
                <a:solidFill>
                  <a:schemeClr val="tx1"/>
                </a:solidFill>
              </a:rPr>
              <a:t>самопадающая ручка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И. Ильф и Е. Петров</a:t>
            </a:r>
            <a:r>
              <a:rPr lang="ru-RU" b="1" dirty="0" smtClean="0">
                <a:solidFill>
                  <a:schemeClr val="tx1"/>
                </a:solidFill>
              </a:rPr>
              <a:t>);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00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4. Игра </a:t>
            </a:r>
            <a:r>
              <a:rPr lang="ru-RU" b="1" dirty="0">
                <a:solidFill>
                  <a:schemeClr val="tx1"/>
                </a:solidFill>
              </a:rPr>
              <a:t>с фразеологией: </a:t>
            </a:r>
            <a:r>
              <a:rPr lang="ru-RU" sz="3000" b="1" i="1" dirty="0">
                <a:solidFill>
                  <a:schemeClr val="tx1"/>
                </a:solidFill>
              </a:rPr>
              <a:t>Не знаю, решена ль Загадка </a:t>
            </a:r>
            <a:r>
              <a:rPr lang="ru-RU" sz="3000" b="1" i="1" dirty="0" err="1">
                <a:solidFill>
                  <a:schemeClr val="tx1"/>
                </a:solidFill>
              </a:rPr>
              <a:t>зги</a:t>
            </a:r>
            <a:r>
              <a:rPr lang="ru-RU" sz="3000" b="1" i="1" dirty="0">
                <a:solidFill>
                  <a:schemeClr val="tx1"/>
                </a:solidFill>
              </a:rPr>
              <a:t> загробной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</a:rPr>
              <a:t/>
            </a:r>
            <a:br>
              <a:rPr lang="ru-RU" sz="3000" b="1" dirty="0" smtClean="0">
                <a:solidFill>
                  <a:schemeClr val="tx1"/>
                </a:solidFill>
              </a:rPr>
            </a:br>
            <a:r>
              <a:rPr lang="ru-RU" sz="3000" b="1" dirty="0" smtClean="0">
                <a:solidFill>
                  <a:schemeClr val="tx1"/>
                </a:solidFill>
              </a:rPr>
              <a:t>(</a:t>
            </a:r>
            <a:r>
              <a:rPr lang="ru-RU" sz="3000" b="1" dirty="0">
                <a:solidFill>
                  <a:schemeClr val="tx1"/>
                </a:solidFill>
              </a:rPr>
              <a:t>Б. Пастернак); </a:t>
            </a:r>
            <a:r>
              <a:rPr lang="ru-RU" sz="3000" b="1" i="1" dirty="0">
                <a:solidFill>
                  <a:schemeClr val="tx1"/>
                </a:solidFill>
              </a:rPr>
              <a:t>Неразрывные враги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</a:rPr>
              <a:t/>
            </a:r>
            <a:br>
              <a:rPr lang="ru-RU" sz="3000" b="1" dirty="0" smtClean="0">
                <a:solidFill>
                  <a:schemeClr val="tx1"/>
                </a:solidFill>
              </a:rPr>
            </a:br>
            <a:r>
              <a:rPr lang="ru-RU" sz="3000" b="1" dirty="0" smtClean="0">
                <a:solidFill>
                  <a:schemeClr val="tx1"/>
                </a:solidFill>
              </a:rPr>
              <a:t>(</a:t>
            </a:r>
            <a:r>
              <a:rPr lang="ru-RU" sz="3000" b="1" dirty="0">
                <a:solidFill>
                  <a:schemeClr val="tx1"/>
                </a:solidFill>
              </a:rPr>
              <a:t>М. Цветаева). </a:t>
            </a:r>
            <a:r>
              <a:rPr lang="ru-RU" sz="3000" b="1" i="1" dirty="0" smtClean="0">
                <a:solidFill>
                  <a:schemeClr val="tx1"/>
                </a:solidFill>
              </a:rPr>
              <a:t>продержимся </a:t>
            </a:r>
            <a:r>
              <a:rPr lang="ru-RU" sz="3000" b="1" i="1" dirty="0">
                <a:solidFill>
                  <a:schemeClr val="tx1"/>
                </a:solidFill>
              </a:rPr>
              <a:t>впереди автопробега, снимая пенки, сливки и тому подобную сметану с этого высококультурного мероприятия;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i="1" dirty="0" smtClean="0">
                <a:solidFill>
                  <a:schemeClr val="tx1"/>
                </a:solidFill>
              </a:rPr>
              <a:t>терять </a:t>
            </a:r>
            <a:r>
              <a:rPr lang="ru-RU" sz="3000" b="1" i="1" dirty="0">
                <a:solidFill>
                  <a:schemeClr val="tx1"/>
                </a:solidFill>
              </a:rPr>
              <a:t>нечего, кроме запасных </a:t>
            </a:r>
            <a:r>
              <a:rPr lang="ru-RU" sz="3000" b="1" i="1" dirty="0" smtClean="0">
                <a:solidFill>
                  <a:schemeClr val="tx1"/>
                </a:solidFill>
              </a:rPr>
              <a:t>цепей</a:t>
            </a:r>
            <a:r>
              <a:rPr lang="ru-RU" sz="3000" b="1" dirty="0" smtClean="0">
                <a:solidFill>
                  <a:schemeClr val="tx1"/>
                </a:solidFill>
              </a:rPr>
              <a:t> </a:t>
            </a:r>
            <a:br>
              <a:rPr lang="ru-RU" sz="3000" b="1" dirty="0" smtClean="0">
                <a:solidFill>
                  <a:schemeClr val="tx1"/>
                </a:solidFill>
              </a:rPr>
            </a:br>
            <a:r>
              <a:rPr lang="ru-RU" sz="3000" b="1" dirty="0" smtClean="0">
                <a:solidFill>
                  <a:schemeClr val="tx1"/>
                </a:solidFill>
              </a:rPr>
              <a:t>(</a:t>
            </a:r>
            <a:r>
              <a:rPr lang="ru-RU" sz="3000" b="1" dirty="0">
                <a:solidFill>
                  <a:schemeClr val="tx1"/>
                </a:solidFill>
              </a:rPr>
              <a:t>Е. </a:t>
            </a:r>
            <a:r>
              <a:rPr lang="ru-RU" sz="3000" b="1" dirty="0" smtClean="0">
                <a:solidFill>
                  <a:schemeClr val="tx1"/>
                </a:solidFill>
              </a:rPr>
              <a:t>Ильф </a:t>
            </a:r>
            <a:r>
              <a:rPr lang="ru-RU" sz="3000" b="1" dirty="0">
                <a:solidFill>
                  <a:schemeClr val="tx1"/>
                </a:solidFill>
              </a:rPr>
              <a:t>и Е. </a:t>
            </a:r>
            <a:r>
              <a:rPr lang="ru-RU" sz="3000" b="1" dirty="0" smtClean="0">
                <a:solidFill>
                  <a:schemeClr val="tx1"/>
                </a:solidFill>
              </a:rPr>
              <a:t>Петров); </a:t>
            </a:r>
            <a:r>
              <a:rPr lang="ru-RU" sz="3000" b="1" i="1" dirty="0">
                <a:solidFill>
                  <a:schemeClr val="tx1"/>
                </a:solidFill>
              </a:rPr>
              <a:t>И дышать полной грудью на ладан; </a:t>
            </a:r>
            <a:r>
              <a:rPr lang="ru-RU" sz="3000" b="1" i="1" dirty="0" smtClean="0">
                <a:solidFill>
                  <a:schemeClr val="tx1"/>
                </a:solidFill>
              </a:rPr>
              <a:t>Мне </a:t>
            </a:r>
            <a:r>
              <a:rPr lang="ru-RU" sz="3000" b="1" i="1" dirty="0">
                <a:solidFill>
                  <a:schemeClr val="tx1"/>
                </a:solidFill>
              </a:rPr>
              <a:t>с моею милою – рай на </a:t>
            </a:r>
            <a:r>
              <a:rPr lang="ru-RU" sz="3000" b="1" i="1" dirty="0" smtClean="0">
                <a:solidFill>
                  <a:schemeClr val="tx1"/>
                </a:solidFill>
              </a:rPr>
              <a:t>шабаше</a:t>
            </a:r>
            <a:r>
              <a:rPr lang="ru-RU" sz="3000" b="1" dirty="0" smtClean="0">
                <a:solidFill>
                  <a:schemeClr val="tx1"/>
                </a:solidFill>
              </a:rPr>
              <a:t> (А</a:t>
            </a:r>
            <a:r>
              <a:rPr lang="ru-RU" sz="3000" b="1" dirty="0">
                <a:solidFill>
                  <a:schemeClr val="tx1"/>
                </a:solidFill>
              </a:rPr>
              <a:t>. </a:t>
            </a:r>
            <a:r>
              <a:rPr lang="ru-RU" sz="3000" b="1" dirty="0" err="1" smtClean="0">
                <a:solidFill>
                  <a:schemeClr val="tx1"/>
                </a:solidFill>
              </a:rPr>
              <a:t>Башлачев</a:t>
            </a:r>
            <a:r>
              <a:rPr lang="ru-RU" sz="3000" b="1" dirty="0" smtClean="0">
                <a:solidFill>
                  <a:schemeClr val="tx1"/>
                </a:solidFill>
              </a:rPr>
              <a:t>).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978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Дыр </a:t>
            </a:r>
            <a:r>
              <a:rPr lang="ru-RU" b="1" dirty="0" err="1">
                <a:solidFill>
                  <a:schemeClr val="tx1"/>
                </a:solidFill>
              </a:rPr>
              <a:t>бул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щыл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err="1">
                <a:solidFill>
                  <a:schemeClr val="tx1"/>
                </a:solidFill>
              </a:rPr>
              <a:t>убещур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err="1">
                <a:solidFill>
                  <a:schemeClr val="tx1"/>
                </a:solidFill>
              </a:rPr>
              <a:t>скум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вы со </a:t>
            </a:r>
            <a:r>
              <a:rPr lang="ru-RU" b="1" dirty="0" err="1">
                <a:solidFill>
                  <a:schemeClr val="tx1"/>
                </a:solidFill>
              </a:rPr>
              <a:t>бу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р л </a:t>
            </a:r>
            <a:r>
              <a:rPr lang="ru-RU" b="1" dirty="0" err="1">
                <a:solidFill>
                  <a:schemeClr val="tx1"/>
                </a:solidFill>
              </a:rPr>
              <a:t>эз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этом пятистишии больше русского национального, чем во всей поэзии </a:t>
            </a:r>
            <a:r>
              <a:rPr lang="ru-RU" b="1" dirty="0" smtClean="0">
                <a:solidFill>
                  <a:schemeClr val="tx1"/>
                </a:solidFill>
              </a:rPr>
              <a:t>Пушкина (А. Крученых).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9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992888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В области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синтаксиса </a:t>
            </a:r>
            <a:r>
              <a:rPr lang="ru-RU" sz="3400" b="1" dirty="0">
                <a:solidFill>
                  <a:schemeClr val="tx1"/>
                </a:solidFill>
              </a:rPr>
              <a:t>и </a:t>
            </a:r>
            <a:r>
              <a:rPr lang="ru-RU" sz="3400" b="1" dirty="0" smtClean="0">
                <a:solidFill>
                  <a:schemeClr val="tx1"/>
                </a:solidFill>
              </a:rPr>
              <a:t>пунктуации </a:t>
            </a: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парцелляция</a:t>
            </a:r>
            <a:r>
              <a:rPr lang="ru-RU" b="1" dirty="0">
                <a:solidFill>
                  <a:schemeClr val="tx1"/>
                </a:solidFill>
              </a:rPr>
              <a:t>, именительный </a:t>
            </a:r>
            <a:r>
              <a:rPr lang="ru-RU" b="1" dirty="0" smtClean="0">
                <a:solidFill>
                  <a:schemeClr val="tx1"/>
                </a:solidFill>
              </a:rPr>
              <a:t>темы, номинативные </a:t>
            </a:r>
            <a:r>
              <a:rPr lang="ru-RU" b="1" dirty="0">
                <a:solidFill>
                  <a:schemeClr val="tx1"/>
                </a:solidFill>
              </a:rPr>
              <a:t>и эллиптические </a:t>
            </a:r>
            <a:r>
              <a:rPr lang="ru-RU" b="1" dirty="0" smtClean="0">
                <a:solidFill>
                  <a:schemeClr val="tx1"/>
                </a:solidFill>
              </a:rPr>
              <a:t>предложения: </a:t>
            </a: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Ночь</a:t>
            </a:r>
            <a:r>
              <a:rPr lang="ru-RU" b="1" i="1" dirty="0">
                <a:solidFill>
                  <a:schemeClr val="tx1"/>
                </a:solidFill>
              </a:rPr>
              <a:t>. Улица. Фонарь. Аптека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А. Блок);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Двадцать </a:t>
            </a:r>
            <a:r>
              <a:rPr lang="ru-RU" b="1" i="1" dirty="0">
                <a:solidFill>
                  <a:schemeClr val="tx1"/>
                </a:solidFill>
              </a:rPr>
              <a:t>первое. Ночь. Понедельник. Очертанья столицы во мгле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А. Ахматова). </a:t>
            </a:r>
          </a:p>
        </p:txBody>
      </p:sp>
    </p:spTree>
    <p:extLst>
      <p:ext uri="{BB962C8B-B14F-4D97-AF65-F5344CB8AC3E}">
        <p14:creationId xmlns:p14="http://schemas.microsoft.com/office/powerpoint/2010/main" xmlns="" val="2508998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авторское тире: </a:t>
            </a:r>
          </a:p>
          <a:p>
            <a:pPr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Я </a:t>
            </a:r>
            <a:r>
              <a:rPr lang="ru-RU" b="1" i="1" dirty="0">
                <a:solidFill>
                  <a:schemeClr val="tx1"/>
                </a:solidFill>
              </a:rPr>
              <a:t>рук не ломаю! Я только тяну их – Без звука! Как дерево – машет – рябина – В разлуку, Вослед журавлиному клину</a:t>
            </a:r>
            <a:r>
              <a:rPr lang="ru-RU" b="1" dirty="0">
                <a:solidFill>
                  <a:schemeClr val="tx1"/>
                </a:solidFill>
              </a:rPr>
              <a:t> (М. Цветаева). </a:t>
            </a:r>
            <a:r>
              <a:rPr lang="ru-RU" b="1" i="1" dirty="0" smtClean="0">
                <a:solidFill>
                  <a:schemeClr val="tx1"/>
                </a:solidFill>
              </a:rPr>
              <a:t>Отказываюсь </a:t>
            </a:r>
            <a:r>
              <a:rPr lang="ru-RU" b="1" i="1" dirty="0">
                <a:solidFill>
                  <a:schemeClr val="tx1"/>
                </a:solidFill>
              </a:rPr>
              <a:t>плыть – Вниз – по теченью спин</a:t>
            </a:r>
            <a:r>
              <a:rPr lang="ru-RU" b="1" dirty="0">
                <a:solidFill>
                  <a:schemeClr val="tx1"/>
                </a:solidFill>
              </a:rPr>
              <a:t> (она же).</a:t>
            </a:r>
          </a:p>
        </p:txBody>
      </p:sp>
    </p:spTree>
    <p:extLst>
      <p:ext uri="{BB962C8B-B14F-4D97-AF65-F5344CB8AC3E}">
        <p14:creationId xmlns:p14="http://schemas.microsoft.com/office/powerpoint/2010/main" xmlns="" val="4277194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Архаизмы и историзмы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А надо было по верстке быть на государевой службе на коне добром, в панцире, с саблею, с пищалью и вести с собой ратников, троих </a:t>
            </a:r>
            <a:r>
              <a:rPr lang="ru-RU" b="1" i="1" dirty="0" smtClean="0">
                <a:solidFill>
                  <a:schemeClr val="tx1"/>
                </a:solidFill>
              </a:rPr>
              <a:t>мужиков</a:t>
            </a:r>
            <a:r>
              <a:rPr lang="ru-RU" b="1" i="1" dirty="0">
                <a:solidFill>
                  <a:schemeClr val="tx1"/>
                </a:solidFill>
              </a:rPr>
              <a:t>, на конях же, в </a:t>
            </a:r>
            <a:r>
              <a:rPr lang="ru-RU" b="1" i="1" dirty="0" err="1">
                <a:solidFill>
                  <a:schemeClr val="tx1"/>
                </a:solidFill>
              </a:rPr>
              <a:t>тегилеях</a:t>
            </a:r>
            <a:r>
              <a:rPr lang="ru-RU" b="1" i="1" dirty="0">
                <a:solidFill>
                  <a:schemeClr val="tx1"/>
                </a:solidFill>
              </a:rPr>
              <a:t>, в саблях, в </a:t>
            </a:r>
            <a:r>
              <a:rPr lang="ru-RU" b="1" i="1" dirty="0" smtClean="0">
                <a:solidFill>
                  <a:schemeClr val="tx1"/>
                </a:solidFill>
              </a:rPr>
              <a:t>саадаках</a:t>
            </a:r>
            <a:r>
              <a:rPr lang="ru-RU" b="1" i="1" dirty="0">
                <a:solidFill>
                  <a:schemeClr val="tx1"/>
                </a:solidFill>
              </a:rPr>
              <a:t>… Царская казна пощады не знает. Что ни год – новый наказ, новые деньги – кормовые, дорожные, дани и </a:t>
            </a:r>
            <a:r>
              <a:rPr lang="ru-RU" b="1" i="1" dirty="0" smtClean="0">
                <a:solidFill>
                  <a:schemeClr val="tx1"/>
                </a:solidFill>
              </a:rPr>
              <a:t>оброки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 err="1" smtClean="0">
                <a:solidFill>
                  <a:schemeClr val="tx1"/>
                </a:solidFill>
              </a:rPr>
              <a:t>А.Толстой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648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Диалектизмы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«Тихий Дон» </a:t>
            </a:r>
            <a:r>
              <a:rPr lang="ru-RU" b="1" dirty="0" smtClean="0">
                <a:solidFill>
                  <a:schemeClr val="tx1"/>
                </a:solidFill>
              </a:rPr>
              <a:t>М. Шолохова: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нонешний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ишо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энтот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теперя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спущай</a:t>
            </a:r>
            <a:r>
              <a:rPr lang="ru-RU" b="1" i="1" dirty="0">
                <a:solidFill>
                  <a:schemeClr val="tx1"/>
                </a:solidFill>
              </a:rPr>
              <a:t>, животная, </a:t>
            </a:r>
            <a:r>
              <a:rPr lang="ru-RU" b="1" i="1" dirty="0" smtClean="0">
                <a:solidFill>
                  <a:schemeClr val="tx1"/>
                </a:solidFill>
              </a:rPr>
              <a:t>хребтина</a:t>
            </a:r>
            <a:r>
              <a:rPr lang="ru-RU" b="1" i="1" dirty="0">
                <a:solidFill>
                  <a:schemeClr val="tx1"/>
                </a:solidFill>
              </a:rPr>
              <a:t>, промеж, </a:t>
            </a:r>
            <a:r>
              <a:rPr lang="ru-RU" b="1" i="1" dirty="0" err="1">
                <a:solidFill>
                  <a:schemeClr val="tx1"/>
                </a:solidFill>
              </a:rPr>
              <a:t>истухала</a:t>
            </a:r>
            <a:r>
              <a:rPr lang="ru-RU" b="1" i="1" dirty="0">
                <a:solidFill>
                  <a:schemeClr val="tx1"/>
                </a:solidFill>
              </a:rPr>
              <a:t> (заря), </a:t>
            </a:r>
            <a:r>
              <a:rPr lang="ru-RU" b="1" i="1" dirty="0" err="1">
                <a:solidFill>
                  <a:schemeClr val="tx1"/>
                </a:solidFill>
              </a:rPr>
              <a:t>накваска</a:t>
            </a:r>
            <a:r>
              <a:rPr lang="ru-RU" b="1" i="1" dirty="0">
                <a:solidFill>
                  <a:schemeClr val="tx1"/>
                </a:solidFill>
              </a:rPr>
              <a:t> (лит. закваска), </a:t>
            </a:r>
            <a:r>
              <a:rPr lang="ru-RU" b="1" i="1" dirty="0" err="1">
                <a:solidFill>
                  <a:schemeClr val="tx1"/>
                </a:solidFill>
              </a:rPr>
              <a:t>спробуем</a:t>
            </a:r>
            <a:r>
              <a:rPr lang="ru-RU" b="1" i="1" dirty="0">
                <a:solidFill>
                  <a:schemeClr val="tx1"/>
                </a:solidFill>
              </a:rPr>
              <a:t> (лит. попробуем), баз, шлях, курень, чекмень </a:t>
            </a:r>
            <a:r>
              <a:rPr lang="ru-RU" b="1" dirty="0">
                <a:solidFill>
                  <a:schemeClr val="tx1"/>
                </a:solidFill>
              </a:rPr>
              <a:t>(верхняя одежда)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и др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085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208912" cy="6026224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Просторечия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В. Маяковский: </a:t>
            </a:r>
            <a:r>
              <a:rPr lang="ru-RU" b="1" i="1" dirty="0">
                <a:solidFill>
                  <a:schemeClr val="tx1"/>
                </a:solidFill>
              </a:rPr>
              <a:t>пёрла, сволочь, голос похабно ухает, морда, орава, </a:t>
            </a:r>
            <a:r>
              <a:rPr lang="ru-RU" b="1" dirty="0">
                <a:solidFill>
                  <a:schemeClr val="tx1"/>
                </a:solidFill>
              </a:rPr>
              <a:t>нажраться, </a:t>
            </a:r>
            <a:r>
              <a:rPr lang="ru-RU" b="1" i="1" dirty="0" smtClean="0">
                <a:solidFill>
                  <a:schemeClr val="tx1"/>
                </a:solidFill>
              </a:rPr>
              <a:t>выблевывать </a:t>
            </a: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др. 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Есенин: </a:t>
            </a:r>
            <a:r>
              <a:rPr lang="ru-RU" b="1" i="1" dirty="0">
                <a:solidFill>
                  <a:schemeClr val="tx1"/>
                </a:solidFill>
              </a:rPr>
              <a:t>Плюйся, ветер, охапками листьев; ивняковый помет; на измызганных ляжках дорог; Если раньше мне били в морду, то теперь вся в крови душа; Головой </a:t>
            </a:r>
            <a:r>
              <a:rPr lang="ru-RU" b="1" i="1" dirty="0" err="1">
                <a:solidFill>
                  <a:schemeClr val="tx1"/>
                </a:solidFill>
              </a:rPr>
              <a:t>размозжась</a:t>
            </a:r>
            <a:r>
              <a:rPr lang="ru-RU" b="1" i="1" dirty="0">
                <a:solidFill>
                  <a:schemeClr val="tx1"/>
                </a:solidFill>
              </a:rPr>
              <a:t> о плетень, Облилась кровью ягод рябина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61926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Бытовизмы </a:t>
            </a:r>
            <a:r>
              <a:rPr lang="ru-RU" b="1" dirty="0">
                <a:solidFill>
                  <a:schemeClr val="tx1"/>
                </a:solidFill>
              </a:rPr>
              <a:t>стали поэтическими образами: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я </a:t>
            </a:r>
            <a:r>
              <a:rPr lang="ru-RU" b="1" i="1" dirty="0">
                <a:solidFill>
                  <a:schemeClr val="tx1"/>
                </a:solidFill>
              </a:rPr>
              <a:t>начертал на блюде студня косые скулы океана</a:t>
            </a:r>
            <a:r>
              <a:rPr lang="ru-RU" b="1" dirty="0">
                <a:solidFill>
                  <a:schemeClr val="tx1"/>
                </a:solidFill>
              </a:rPr>
              <a:t> (Маяковский),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как </a:t>
            </a:r>
            <a:r>
              <a:rPr lang="ru-RU" b="1" i="1" dirty="0">
                <a:solidFill>
                  <a:schemeClr val="tx1"/>
                </a:solidFill>
              </a:rPr>
              <a:t>соломинкой пьешь мою душу </a:t>
            </a:r>
            <a:r>
              <a:rPr lang="ru-RU" b="1" dirty="0">
                <a:solidFill>
                  <a:schemeClr val="tx1"/>
                </a:solidFill>
              </a:rPr>
              <a:t>(Ахматова);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у </a:t>
            </a:r>
            <a:r>
              <a:rPr lang="ru-RU" b="1" i="1" dirty="0">
                <a:solidFill>
                  <a:schemeClr val="tx1"/>
                </a:solidFill>
              </a:rPr>
              <a:t>капель тяжесть запонок; как рукава сырых </a:t>
            </a:r>
            <a:r>
              <a:rPr lang="ru-RU" b="1" i="1" dirty="0" smtClean="0">
                <a:solidFill>
                  <a:schemeClr val="tx1"/>
                </a:solidFill>
              </a:rPr>
              <a:t>рубах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chemeClr val="tx1"/>
                </a:solidFill>
              </a:rPr>
              <a:t>Пастернак);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Стеля </a:t>
            </a:r>
            <a:r>
              <a:rPr lang="ru-RU" b="1" i="1" dirty="0">
                <a:solidFill>
                  <a:schemeClr val="tx1"/>
                </a:solidFill>
              </a:rPr>
              <a:t>стихов злаченые </a:t>
            </a:r>
            <a:r>
              <a:rPr lang="ru-RU" b="1" i="1" dirty="0" smtClean="0">
                <a:solidFill>
                  <a:schemeClr val="tx1"/>
                </a:solidFill>
              </a:rPr>
              <a:t>рогожи; </a:t>
            </a:r>
            <a:r>
              <a:rPr lang="ru-RU" b="1" i="1" dirty="0">
                <a:solidFill>
                  <a:schemeClr val="tx1"/>
                </a:solidFill>
              </a:rPr>
              <a:t>Подымайте ж вы, лунные лапы, Мою грусть в небеса ведром </a:t>
            </a:r>
            <a:r>
              <a:rPr lang="ru-RU" b="1" dirty="0">
                <a:solidFill>
                  <a:schemeClr val="tx1"/>
                </a:solidFill>
              </a:rPr>
              <a:t>(Есенин)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52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Сейчас слова мертвы, и язык подобен кладбищу, но только что рожденное слово было живо, образно… Эта потеря формы слова является большим облегчением для мышления… но искусство не могло удовольствоваться этим выветрившимся </a:t>
            </a:r>
            <a:r>
              <a:rPr lang="ru-RU" b="1" i="1" dirty="0" smtClean="0">
                <a:solidFill>
                  <a:schemeClr val="tx1"/>
                </a:solidFill>
              </a:rPr>
              <a:t>словом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r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Виктор </a:t>
            </a:r>
            <a:r>
              <a:rPr lang="ru-RU" b="1" dirty="0">
                <a:solidFill>
                  <a:schemeClr val="tx1"/>
                </a:solidFill>
              </a:rPr>
              <a:t>Шкловский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Воскрешение слова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629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61926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Арготизмы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беспредел</a:t>
            </a:r>
            <a:r>
              <a:rPr lang="ru-RU" b="1" i="1" dirty="0">
                <a:solidFill>
                  <a:schemeClr val="tx1"/>
                </a:solidFill>
              </a:rPr>
              <a:t>, засветиться, прикол, вкалывать, ишачить, застукать, засыпаться, отмороженный, тормоз, раскрутить (на что-л.), достать, </a:t>
            </a:r>
            <a:r>
              <a:rPr lang="ru-RU" b="1" i="1" dirty="0" smtClean="0">
                <a:solidFill>
                  <a:schemeClr val="tx1"/>
                </a:solidFill>
              </a:rPr>
              <a:t>заколебать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отвянуть</a:t>
            </a:r>
            <a:r>
              <a:rPr lang="ru-RU" b="1" i="1" dirty="0">
                <a:solidFill>
                  <a:schemeClr val="tx1"/>
                </a:solidFill>
              </a:rPr>
              <a:t>, прикалываться, тащиться, </a:t>
            </a:r>
            <a:r>
              <a:rPr lang="ru-RU" b="1" i="1" dirty="0" err="1">
                <a:solidFill>
                  <a:schemeClr val="tx1"/>
                </a:solidFill>
              </a:rPr>
              <a:t>прикид</a:t>
            </a:r>
            <a:r>
              <a:rPr lang="ru-RU" b="1" dirty="0" smtClean="0">
                <a:solidFill>
                  <a:schemeClr val="tx1"/>
                </a:solidFill>
              </a:rPr>
              <a:t>;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провентилировать</a:t>
            </a:r>
            <a:r>
              <a:rPr lang="ru-RU" b="1" dirty="0" smtClean="0">
                <a:solidFill>
                  <a:schemeClr val="tx1"/>
                </a:solidFill>
              </a:rPr>
              <a:t> ‘</a:t>
            </a:r>
            <a:r>
              <a:rPr lang="ru-RU" b="1" dirty="0">
                <a:solidFill>
                  <a:schemeClr val="tx1"/>
                </a:solidFill>
              </a:rPr>
              <a:t>провести воровскую разведку’,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тусовка</a:t>
            </a:r>
            <a:r>
              <a:rPr lang="ru-RU" b="1" dirty="0" smtClean="0">
                <a:solidFill>
                  <a:schemeClr val="tx1"/>
                </a:solidFill>
              </a:rPr>
              <a:t> 1</a:t>
            </a:r>
            <a:r>
              <a:rPr lang="ru-RU" b="1" dirty="0">
                <a:solidFill>
                  <a:schemeClr val="tx1"/>
                </a:solidFill>
              </a:rPr>
              <a:t>. ‘драка’, 2. ‘скандал, ссора’, 3. ‘компания (например, проституток, бомжей и т. д.)’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30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47192"/>
            <a:ext cx="8208912" cy="6026224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лапшу на уши, брать на </a:t>
            </a:r>
            <a:r>
              <a:rPr lang="ru-RU" b="1" i="1" dirty="0" err="1">
                <a:solidFill>
                  <a:schemeClr val="tx1"/>
                </a:solidFill>
              </a:rPr>
              <a:t>понт</a:t>
            </a:r>
            <a:r>
              <a:rPr lang="ru-RU" b="1" i="1" dirty="0">
                <a:solidFill>
                  <a:schemeClr val="tx1"/>
                </a:solidFill>
              </a:rPr>
              <a:t>, разводить бодягу, компостировать мозги, класть с прибором, катить бочку/баллоны/телегу, пургу гнать, репу чесать, слететь с катушек, упасть на хвост, закрой варежку </a:t>
            </a:r>
          </a:p>
        </p:txBody>
      </p:sp>
    </p:spTree>
    <p:extLst>
      <p:ext uri="{BB962C8B-B14F-4D97-AF65-F5344CB8AC3E}">
        <p14:creationId xmlns:p14="http://schemas.microsoft.com/office/powerpoint/2010/main" xmlns="" val="122535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43136"/>
            <a:ext cx="8208912" cy="6026224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Ксения Собчак: «Сладкий </a:t>
            </a:r>
            <a:r>
              <a:rPr lang="ru-RU" b="1" i="1" u="sng" dirty="0">
                <a:solidFill>
                  <a:schemeClr val="tx1"/>
                </a:solidFill>
              </a:rPr>
              <a:t>лох</a:t>
            </a:r>
            <a:r>
              <a:rPr lang="ru-RU" b="1" i="1" dirty="0">
                <a:solidFill>
                  <a:schemeClr val="tx1"/>
                </a:solidFill>
              </a:rPr>
              <a:t> – главное украшение наших светских ландшафтов!»</a:t>
            </a:r>
            <a:r>
              <a:rPr lang="ru-RU" b="1" dirty="0">
                <a:solidFill>
                  <a:schemeClr val="tx1"/>
                </a:solidFill>
              </a:rPr>
              <a:t> (www.kp.ru);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Банкроты </a:t>
            </a:r>
            <a:r>
              <a:rPr lang="ru-RU" b="1" i="1" u="sng" dirty="0">
                <a:solidFill>
                  <a:schemeClr val="tx1"/>
                </a:solidFill>
              </a:rPr>
              <a:t>кинули</a:t>
            </a:r>
            <a:r>
              <a:rPr lang="ru-RU" b="1" i="1" dirty="0">
                <a:solidFill>
                  <a:schemeClr val="tx1"/>
                </a:solidFill>
              </a:rPr>
              <a:t> туристов</a:t>
            </a:r>
            <a:r>
              <a:rPr lang="ru-RU" b="1" dirty="0">
                <a:solidFill>
                  <a:schemeClr val="tx1"/>
                </a:solidFill>
              </a:rPr>
              <a:t> (www.gazeta.ru);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Д.А</a:t>
            </a:r>
            <a:r>
              <a:rPr lang="ru-RU" b="1" dirty="0">
                <a:solidFill>
                  <a:schemeClr val="tx1"/>
                </a:solidFill>
              </a:rPr>
              <a:t>. </a:t>
            </a:r>
            <a:r>
              <a:rPr lang="ru-RU" b="1" dirty="0" smtClean="0">
                <a:solidFill>
                  <a:schemeClr val="tx1"/>
                </a:solidFill>
              </a:rPr>
              <a:t>Медведев: </a:t>
            </a:r>
            <a:r>
              <a:rPr lang="ru-RU" b="1" i="1" dirty="0" smtClean="0">
                <a:solidFill>
                  <a:schemeClr val="tx1"/>
                </a:solidFill>
              </a:rPr>
              <a:t>Сначала </a:t>
            </a:r>
            <a:r>
              <a:rPr lang="ru-RU" b="1" i="1" dirty="0">
                <a:solidFill>
                  <a:schemeClr val="tx1"/>
                </a:solidFill>
              </a:rPr>
              <a:t>сажают в </a:t>
            </a:r>
            <a:r>
              <a:rPr lang="ru-RU" b="1" i="1" u="sng" dirty="0" err="1">
                <a:solidFill>
                  <a:schemeClr val="tx1"/>
                </a:solidFill>
              </a:rPr>
              <a:t>зиндан</a:t>
            </a:r>
            <a:r>
              <a:rPr lang="ru-RU" b="1" i="1" dirty="0">
                <a:solidFill>
                  <a:schemeClr val="tx1"/>
                </a:solidFill>
              </a:rPr>
              <a:t> по </a:t>
            </a:r>
            <a:r>
              <a:rPr lang="ru-RU" b="1" i="1" u="sng" dirty="0">
                <a:solidFill>
                  <a:schemeClr val="tx1"/>
                </a:solidFill>
              </a:rPr>
              <a:t>наводке </a:t>
            </a:r>
            <a:r>
              <a:rPr lang="ru-RU" b="1" i="1" dirty="0">
                <a:solidFill>
                  <a:schemeClr val="tx1"/>
                </a:solidFill>
              </a:rPr>
              <a:t>конкурента, а потом выпускают оттуда за </a:t>
            </a:r>
            <a:r>
              <a:rPr lang="ru-RU" b="1" i="1" u="sng" dirty="0">
                <a:solidFill>
                  <a:schemeClr val="tx1"/>
                </a:solidFill>
              </a:rPr>
              <a:t>бабки</a:t>
            </a:r>
            <a:r>
              <a:rPr lang="ru-RU" b="1" i="1" dirty="0">
                <a:solidFill>
                  <a:schemeClr val="tx1"/>
                </a:solidFill>
              </a:rPr>
              <a:t>. Этот </a:t>
            </a:r>
            <a:r>
              <a:rPr lang="ru-RU" b="1" i="1" u="sng" dirty="0">
                <a:solidFill>
                  <a:schemeClr val="tx1"/>
                </a:solidFill>
              </a:rPr>
              <a:t>беспредел</a:t>
            </a:r>
            <a:r>
              <a:rPr lang="ru-RU" b="1" i="1" dirty="0">
                <a:solidFill>
                  <a:schemeClr val="tx1"/>
                </a:solidFill>
              </a:rPr>
              <a:t> пора </a:t>
            </a:r>
            <a:r>
              <a:rPr lang="ru-RU" b="1" i="1" dirty="0" smtClean="0">
                <a:solidFill>
                  <a:schemeClr val="tx1"/>
                </a:solidFill>
              </a:rPr>
              <a:t>завершать. </a:t>
            </a:r>
            <a:r>
              <a:rPr lang="ru-RU" b="1" i="1" dirty="0">
                <a:solidFill>
                  <a:schemeClr val="tx1"/>
                </a:solidFill>
              </a:rPr>
              <a:t>; Перестаньте </a:t>
            </a:r>
            <a:r>
              <a:rPr lang="ru-RU" b="1" i="1" u="sng" dirty="0" err="1">
                <a:solidFill>
                  <a:schemeClr val="tx1"/>
                </a:solidFill>
              </a:rPr>
              <a:t>кошмарить</a:t>
            </a:r>
            <a:r>
              <a:rPr lang="ru-RU" b="1" i="1" dirty="0">
                <a:solidFill>
                  <a:schemeClr val="tx1"/>
                </a:solidFill>
              </a:rPr>
              <a:t> бизнес.</a:t>
            </a:r>
          </a:p>
        </p:txBody>
      </p:sp>
    </p:spTree>
    <p:extLst>
      <p:ext uri="{BB962C8B-B14F-4D97-AF65-F5344CB8AC3E}">
        <p14:creationId xmlns:p14="http://schemas.microsoft.com/office/powerpoint/2010/main" xmlns="" val="2827161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43136"/>
            <a:ext cx="8208912" cy="6026224"/>
          </a:xfrm>
        </p:spPr>
        <p:txBody>
          <a:bodyPr>
            <a:noAutofit/>
          </a:bodyPr>
          <a:lstStyle/>
          <a:p>
            <a:r>
              <a:rPr lang="ru-RU" sz="3400" b="1" dirty="0" err="1" smtClean="0">
                <a:solidFill>
                  <a:schemeClr val="tx1"/>
                </a:solidFill>
              </a:rPr>
              <a:t>Олбанский</a:t>
            </a:r>
            <a:r>
              <a:rPr lang="ru-RU" sz="3400" b="1" dirty="0" smtClean="0">
                <a:solidFill>
                  <a:schemeClr val="tx1"/>
                </a:solidFill>
              </a:rPr>
              <a:t> язык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В. </a:t>
            </a:r>
            <a:r>
              <a:rPr lang="ru-RU" b="1" dirty="0" smtClean="0">
                <a:solidFill>
                  <a:schemeClr val="tx1"/>
                </a:solidFill>
              </a:rPr>
              <a:t>Пелевин </a:t>
            </a:r>
            <a:r>
              <a:rPr lang="ru-RU" b="1" dirty="0">
                <a:solidFill>
                  <a:schemeClr val="tx1"/>
                </a:solidFill>
              </a:rPr>
              <a:t>«Ампир</a:t>
            </a:r>
            <a:r>
              <a:rPr lang="ru-RU" b="1" dirty="0" smtClean="0">
                <a:solidFill>
                  <a:schemeClr val="tx1"/>
                </a:solidFill>
              </a:rPr>
              <a:t>»: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СТАС </a:t>
            </a:r>
            <a:r>
              <a:rPr lang="ru-RU" b="1" dirty="0">
                <a:solidFill>
                  <a:schemeClr val="tx1"/>
                </a:solidFill>
              </a:rPr>
              <a:t>АРХОНТОФФ</a:t>
            </a:r>
          </a:p>
          <a:p>
            <a:r>
              <a:rPr lang="ru-RU" b="1" dirty="0">
                <a:solidFill>
                  <a:schemeClr val="tx1"/>
                </a:solidFill>
              </a:rPr>
              <a:t>Зачем скажи </a:t>
            </a:r>
            <a:r>
              <a:rPr lang="ru-RU" b="1" dirty="0" err="1">
                <a:solidFill>
                  <a:schemeClr val="tx1"/>
                </a:solidFill>
              </a:rPr>
              <a:t>Начальнег</a:t>
            </a:r>
            <a:r>
              <a:rPr lang="ru-RU" b="1" dirty="0">
                <a:solidFill>
                  <a:schemeClr val="tx1"/>
                </a:solidFill>
              </a:rPr>
              <a:t> Мира</a:t>
            </a:r>
          </a:p>
          <a:p>
            <a:r>
              <a:rPr lang="ru-RU" b="1" dirty="0">
                <a:solidFill>
                  <a:schemeClr val="tx1"/>
                </a:solidFill>
              </a:rPr>
              <a:t>Твой ладен </a:t>
            </a:r>
            <a:r>
              <a:rPr lang="ru-RU" b="1" dirty="0" err="1">
                <a:solidFill>
                  <a:schemeClr val="tx1"/>
                </a:solidFill>
              </a:rPr>
              <a:t>курицца</a:t>
            </a:r>
            <a:r>
              <a:rPr lang="ru-RU" b="1" dirty="0">
                <a:solidFill>
                  <a:schemeClr val="tx1"/>
                </a:solidFill>
              </a:rPr>
              <a:t> бин серой</a:t>
            </a:r>
            <a:r>
              <a:rPr lang="ru-RU" b="1" dirty="0" smtClean="0">
                <a:solidFill>
                  <a:schemeClr val="tx1"/>
                </a:solidFill>
              </a:rPr>
              <a:t>?..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Ты </a:t>
            </a:r>
            <a:r>
              <a:rPr lang="ru-RU" b="1" dirty="0" err="1">
                <a:solidFill>
                  <a:schemeClr val="tx1"/>
                </a:solidFill>
              </a:rPr>
              <a:t>щаслеф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Ветир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мньот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валосья</a:t>
            </a:r>
            <a:r>
              <a:rPr lang="ru-RU" b="1" dirty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Литит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салома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тибе</a:t>
            </a:r>
            <a:r>
              <a:rPr lang="ru-RU" b="1" dirty="0">
                <a:solidFill>
                  <a:schemeClr val="tx1"/>
                </a:solidFill>
              </a:rPr>
              <a:t> ф морду.</a:t>
            </a:r>
          </a:p>
          <a:p>
            <a:r>
              <a:rPr lang="ru-RU" b="1" dirty="0">
                <a:solidFill>
                  <a:schemeClr val="tx1"/>
                </a:solidFill>
              </a:rPr>
              <a:t>Но </a:t>
            </a:r>
            <a:r>
              <a:rPr lang="ru-RU" b="1" dirty="0" err="1">
                <a:solidFill>
                  <a:schemeClr val="tx1"/>
                </a:solidFill>
              </a:rPr>
              <a:t>биригис</a:t>
            </a:r>
            <a:r>
              <a:rPr lang="ru-RU" b="1" dirty="0">
                <a:solidFill>
                  <a:schemeClr val="tx1"/>
                </a:solidFill>
              </a:rPr>
              <a:t>. Твой след ф навози</a:t>
            </a:r>
          </a:p>
          <a:p>
            <a:r>
              <a:rPr lang="ru-RU" b="1" dirty="0">
                <a:solidFill>
                  <a:schemeClr val="tx1"/>
                </a:solidFill>
              </a:rPr>
              <a:t>Уж </a:t>
            </a:r>
            <a:r>
              <a:rPr lang="ru-RU" b="1" dirty="0" err="1">
                <a:solidFill>
                  <a:schemeClr val="tx1"/>
                </a:solidFill>
              </a:rPr>
              <a:t>уведал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Начальнег</a:t>
            </a:r>
            <a:r>
              <a:rPr lang="ru-RU" b="1" dirty="0">
                <a:solidFill>
                  <a:schemeClr val="tx1"/>
                </a:solidFill>
              </a:rPr>
              <a:t> Морга.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209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>
                <a:solidFill>
                  <a:schemeClr val="tx1"/>
                </a:solidFill>
              </a:rPr>
              <a:t>Псевдоэкспрессивный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публицистический </a:t>
            </a:r>
            <a:r>
              <a:rPr lang="ru-RU" b="1" dirty="0" smtClean="0">
                <a:solidFill>
                  <a:schemeClr val="tx1"/>
                </a:solidFill>
              </a:rPr>
              <a:t>стиль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диктатура пролетариата, слуги народа, развивающиеся страны, все прогрессивное человечество, человеческий фактор, остров Свободы, оздоровить общество, нестандартное мышление, прорабы перестройки, стратегия ускорения, социализм с человеческим лицом</a:t>
            </a:r>
          </a:p>
        </p:txBody>
      </p:sp>
    </p:spTree>
    <p:extLst>
      <p:ext uri="{BB962C8B-B14F-4D97-AF65-F5344CB8AC3E}">
        <p14:creationId xmlns:p14="http://schemas.microsoft.com/office/powerpoint/2010/main" xmlns="" val="18155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В последнее </a:t>
            </a:r>
            <a:r>
              <a:rPr lang="ru-RU" b="1" dirty="0" smtClean="0">
                <a:solidFill>
                  <a:schemeClr val="tx1"/>
                </a:solidFill>
              </a:rPr>
              <a:t>десятилетие:</a:t>
            </a:r>
          </a:p>
          <a:p>
            <a:pPr>
              <a:lnSpc>
                <a:spcPct val="120000"/>
              </a:lnSpc>
            </a:pPr>
            <a:r>
              <a:rPr lang="ru-RU" b="1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оптимизация бюджета, </a:t>
            </a:r>
            <a:r>
              <a:rPr lang="ru-RU" b="1" i="1" dirty="0">
                <a:solidFill>
                  <a:schemeClr val="tx1"/>
                </a:solidFill>
              </a:rPr>
              <a:t>мировое сообщество, правовое государство, средний класс, стабилизация экономики, гуманитарная </a:t>
            </a:r>
            <a:r>
              <a:rPr lang="ru-RU" b="1" i="1" dirty="0" smtClean="0">
                <a:solidFill>
                  <a:schemeClr val="tx1"/>
                </a:solidFill>
              </a:rPr>
              <a:t>катастрофа, контролировать </a:t>
            </a:r>
            <a:r>
              <a:rPr lang="ru-RU" b="1" i="1" dirty="0">
                <a:solidFill>
                  <a:schemeClr val="tx1"/>
                </a:solidFill>
              </a:rPr>
              <a:t>ситуацию и ситуация под </a:t>
            </a:r>
            <a:r>
              <a:rPr lang="ru-RU" b="1" i="1" dirty="0" smtClean="0">
                <a:solidFill>
                  <a:schemeClr val="tx1"/>
                </a:solidFill>
              </a:rPr>
              <a:t>контролем, понуждение к миру. 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334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Религиозная лексика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Тимур </a:t>
            </a:r>
            <a:r>
              <a:rPr lang="ru-RU" b="1" dirty="0" err="1" smtClean="0">
                <a:solidFill>
                  <a:schemeClr val="tx1"/>
                </a:solidFill>
              </a:rPr>
              <a:t>Кибиров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b="1" i="1" dirty="0" smtClean="0">
                <a:solidFill>
                  <a:schemeClr val="tx1"/>
                </a:solidFill>
              </a:rPr>
              <a:t>А </a:t>
            </a:r>
            <a:r>
              <a:rPr lang="ru-RU" b="1" i="1" dirty="0">
                <a:solidFill>
                  <a:schemeClr val="tx1"/>
                </a:solidFill>
              </a:rPr>
              <a:t>как прижмёт, Так тут же вспоминаю «Отче наш» И даже «отцов-пустынников» (смайлик)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Но </a:t>
            </a:r>
            <a:r>
              <a:rPr lang="ru-RU" b="1" i="1" dirty="0">
                <a:solidFill>
                  <a:schemeClr val="tx1"/>
                </a:solidFill>
              </a:rPr>
              <a:t>Мать-</a:t>
            </a:r>
            <a:r>
              <a:rPr lang="ru-RU" b="1" i="1" dirty="0" err="1">
                <a:solidFill>
                  <a:schemeClr val="tx1"/>
                </a:solidFill>
              </a:rPr>
              <a:t>Троеручница</a:t>
            </a:r>
            <a:r>
              <a:rPr lang="ru-RU" b="1" i="1" dirty="0">
                <a:solidFill>
                  <a:schemeClr val="tx1"/>
                </a:solidFill>
              </a:rPr>
              <a:t>, Уж она-то не даст мне настолько ссучиться И заступится за своего паладина. Своего осетина. Сына. Кретина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18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Прием </a:t>
            </a:r>
            <a:r>
              <a:rPr lang="ru-RU" b="1" dirty="0">
                <a:solidFill>
                  <a:schemeClr val="tx1"/>
                </a:solidFill>
              </a:rPr>
              <a:t>смешения восприятий (синестезия</a:t>
            </a:r>
            <a:r>
              <a:rPr lang="ru-RU" b="1" dirty="0" smtClean="0">
                <a:solidFill>
                  <a:schemeClr val="tx1"/>
                </a:solidFill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И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Анненский:</a:t>
            </a:r>
            <a:r>
              <a:rPr lang="ru-RU" b="1" i="1" dirty="0" smtClean="0">
                <a:solidFill>
                  <a:schemeClr val="tx1"/>
                </a:solidFill>
              </a:rPr>
              <a:t> как </a:t>
            </a:r>
            <a:r>
              <a:rPr lang="ru-RU" b="1" i="1" dirty="0">
                <a:solidFill>
                  <a:schemeClr val="tx1"/>
                </a:solidFill>
              </a:rPr>
              <a:t>цепи розовых минут Между запиской и свиданьем; </a:t>
            </a:r>
            <a:r>
              <a:rPr lang="ru-RU" b="1" i="1" dirty="0" smtClean="0">
                <a:solidFill>
                  <a:schemeClr val="tx1"/>
                </a:solidFill>
              </a:rPr>
              <a:t>звенело </a:t>
            </a:r>
            <a:r>
              <a:rPr lang="ru-RU" b="1" i="1" dirty="0">
                <a:solidFill>
                  <a:schemeClr val="tx1"/>
                </a:solidFill>
              </a:rPr>
              <a:t>солнце; услышу мрака дуновенье; тем ярче себя ж узнавал; </a:t>
            </a:r>
            <a:r>
              <a:rPr lang="ru-RU" b="1" i="1" dirty="0" smtClean="0">
                <a:solidFill>
                  <a:schemeClr val="tx1"/>
                </a:solidFill>
              </a:rPr>
              <a:t>Когда </a:t>
            </a:r>
            <a:r>
              <a:rPr lang="ru-RU" b="1" i="1" dirty="0">
                <a:solidFill>
                  <a:schemeClr val="tx1"/>
                </a:solidFill>
              </a:rPr>
              <a:t>на бессонное ложе Рассыплются бреда цветы; Все глазами взять хочу я Из темнеющего сада.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53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Слышат лунное </a:t>
            </a:r>
            <a:r>
              <a:rPr lang="ru-RU" b="1" i="1" dirty="0" smtClean="0">
                <a:solidFill>
                  <a:schemeClr val="tx1"/>
                </a:solidFill>
              </a:rPr>
              <a:t>сиянье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chemeClr val="tx1"/>
                </a:solidFill>
              </a:rPr>
              <a:t>К. Бальмонт); </a:t>
            </a:r>
            <a:r>
              <a:rPr lang="ru-RU" b="1" i="1" dirty="0">
                <a:solidFill>
                  <a:schemeClr val="tx1"/>
                </a:solidFill>
              </a:rPr>
              <a:t>И ветер в круглое окно Вливался влажною </a:t>
            </a:r>
            <a:r>
              <a:rPr lang="ru-RU" b="1" i="1" dirty="0" err="1">
                <a:solidFill>
                  <a:schemeClr val="tx1"/>
                </a:solidFill>
              </a:rPr>
              <a:t>струею</a:t>
            </a:r>
            <a:r>
              <a:rPr lang="ru-RU" b="1" dirty="0">
                <a:solidFill>
                  <a:schemeClr val="tx1"/>
                </a:solidFill>
              </a:rPr>
              <a:t> (А. Ахматова),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И </a:t>
            </a:r>
            <a:r>
              <a:rPr lang="ru-RU" b="1" i="1" dirty="0">
                <a:solidFill>
                  <a:schemeClr val="tx1"/>
                </a:solidFill>
              </a:rPr>
              <a:t>волны колоколов над волнами хлеба</a:t>
            </a:r>
            <a:r>
              <a:rPr lang="ru-RU" b="1" dirty="0">
                <a:solidFill>
                  <a:schemeClr val="tx1"/>
                </a:solidFill>
              </a:rPr>
              <a:t> (М. Цветаева);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Квартира </a:t>
            </a:r>
            <a:r>
              <a:rPr lang="ru-RU" b="1" i="1" dirty="0">
                <a:solidFill>
                  <a:schemeClr val="tx1"/>
                </a:solidFill>
              </a:rPr>
              <a:t>тиха, как </a:t>
            </a:r>
            <a:r>
              <a:rPr lang="ru-RU" b="1" i="1" dirty="0" smtClean="0">
                <a:solidFill>
                  <a:schemeClr val="tx1"/>
                </a:solidFill>
              </a:rPr>
              <a:t>бумага</a:t>
            </a:r>
            <a:r>
              <a:rPr lang="ru-RU" b="1" dirty="0" smtClean="0">
                <a:solidFill>
                  <a:schemeClr val="tx1"/>
                </a:solidFill>
              </a:rPr>
              <a:t>…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О. Мандельштам);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Кудрявый </a:t>
            </a:r>
            <a:r>
              <a:rPr lang="ru-RU" b="1" i="1" dirty="0">
                <a:solidFill>
                  <a:schemeClr val="tx1"/>
                </a:solidFill>
              </a:rPr>
              <a:t>сумрак за горой Рукою машет белоснежной</a:t>
            </a:r>
            <a:r>
              <a:rPr lang="ru-RU" b="1" dirty="0">
                <a:solidFill>
                  <a:schemeClr val="tx1"/>
                </a:solidFill>
              </a:rPr>
              <a:t> (С. Есенин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04515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Оксюморон</a:t>
            </a:r>
          </a:p>
          <a:p>
            <a:pPr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Нездешней </a:t>
            </a:r>
            <a:r>
              <a:rPr lang="ru-RU" b="1" i="1" dirty="0">
                <a:solidFill>
                  <a:schemeClr val="tx1"/>
                </a:solidFill>
              </a:rPr>
              <a:t>мучительной страсти </a:t>
            </a:r>
            <a:r>
              <a:rPr lang="ru-RU" b="1" i="1" u="sng" dirty="0">
                <a:solidFill>
                  <a:schemeClr val="tx1"/>
                </a:solidFill>
              </a:rPr>
              <a:t>огнем</a:t>
            </a:r>
            <a:r>
              <a:rPr lang="ru-RU" b="1" i="1" dirty="0">
                <a:solidFill>
                  <a:schemeClr val="tx1"/>
                </a:solidFill>
              </a:rPr>
              <a:t> она </a:t>
            </a:r>
            <a:r>
              <a:rPr lang="ru-RU" b="1" i="1" u="sng" dirty="0">
                <a:solidFill>
                  <a:schemeClr val="tx1"/>
                </a:solidFill>
              </a:rPr>
              <a:t>черным</a:t>
            </a:r>
            <a:r>
              <a:rPr lang="ru-RU" b="1" i="1" dirty="0">
                <a:solidFill>
                  <a:schemeClr val="tx1"/>
                </a:solidFill>
              </a:rPr>
              <a:t> горит</a:t>
            </a:r>
            <a:r>
              <a:rPr lang="ru-RU" b="1" dirty="0">
                <a:solidFill>
                  <a:schemeClr val="tx1"/>
                </a:solidFill>
              </a:rPr>
              <a:t> (Анненский). </a:t>
            </a:r>
            <a:r>
              <a:rPr lang="ru-RU" b="1" i="1" dirty="0" smtClean="0">
                <a:solidFill>
                  <a:schemeClr val="tx1"/>
                </a:solidFill>
              </a:rPr>
              <a:t>В </a:t>
            </a:r>
            <a:r>
              <a:rPr lang="ru-RU" b="1" i="1" u="sng" dirty="0">
                <a:solidFill>
                  <a:schemeClr val="tx1"/>
                </a:solidFill>
              </a:rPr>
              <a:t>звонко-звучной тишине</a:t>
            </a:r>
            <a:r>
              <a:rPr lang="ru-RU" b="1" dirty="0">
                <a:solidFill>
                  <a:schemeClr val="tx1"/>
                </a:solidFill>
              </a:rPr>
              <a:t> (В. </a:t>
            </a:r>
            <a:r>
              <a:rPr lang="ru-RU" b="1" dirty="0" smtClean="0">
                <a:solidFill>
                  <a:schemeClr val="tx1"/>
                </a:solidFill>
              </a:rPr>
              <a:t>Брюсов).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Все, что так </a:t>
            </a:r>
            <a:r>
              <a:rPr lang="ru-RU" b="1" i="1" u="sng" dirty="0">
                <a:solidFill>
                  <a:schemeClr val="tx1"/>
                </a:solidFill>
              </a:rPr>
              <a:t>нежно ненавижу</a:t>
            </a:r>
            <a:r>
              <a:rPr lang="ru-RU" b="1" i="1" dirty="0">
                <a:solidFill>
                  <a:schemeClr val="tx1"/>
                </a:solidFill>
              </a:rPr>
              <a:t> и так </a:t>
            </a:r>
            <a:r>
              <a:rPr lang="ru-RU" b="1" i="1" u="sng" dirty="0">
                <a:solidFill>
                  <a:schemeClr val="tx1"/>
                </a:solidFill>
              </a:rPr>
              <a:t>язвительно люблю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(В. Ходасевич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b="1" i="1" u="sng" dirty="0">
                <a:solidFill>
                  <a:schemeClr val="tx1"/>
                </a:solidFill>
              </a:rPr>
              <a:t>благочестивый</a:t>
            </a:r>
            <a:r>
              <a:rPr lang="ru-RU" b="1" i="1" dirty="0">
                <a:solidFill>
                  <a:schemeClr val="tx1"/>
                </a:solidFill>
              </a:rPr>
              <a:t> русский </a:t>
            </a:r>
            <a:r>
              <a:rPr lang="ru-RU" b="1" i="1" u="sng" dirty="0">
                <a:solidFill>
                  <a:schemeClr val="tx1"/>
                </a:solidFill>
              </a:rPr>
              <a:t>хулиган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r>
              <a:rPr lang="ru-RU" b="1" i="1" dirty="0" smtClean="0">
                <a:solidFill>
                  <a:schemeClr val="tx1"/>
                </a:solidFill>
              </a:rPr>
              <a:t>трагичный </a:t>
            </a:r>
            <a:r>
              <a:rPr lang="ru-RU" b="1" i="1" dirty="0">
                <a:solidFill>
                  <a:schemeClr val="tx1"/>
                </a:solidFill>
              </a:rPr>
              <a:t>юморист, юмористичный </a:t>
            </a:r>
            <a:r>
              <a:rPr lang="ru-RU" b="1" i="1" dirty="0" smtClean="0">
                <a:solidFill>
                  <a:schemeClr val="tx1"/>
                </a:solidFill>
              </a:rPr>
              <a:t>трагик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r>
              <a:rPr lang="ru-RU" b="1" i="1" dirty="0" smtClean="0">
                <a:solidFill>
                  <a:schemeClr val="tx1"/>
                </a:solidFill>
              </a:rPr>
              <a:t>безумствующий умник 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(И. Северянин)</a:t>
            </a:r>
          </a:p>
        </p:txBody>
      </p:sp>
    </p:spTree>
    <p:extLst>
      <p:ext uri="{BB962C8B-B14F-4D97-AF65-F5344CB8AC3E}">
        <p14:creationId xmlns:p14="http://schemas.microsoft.com/office/powerpoint/2010/main" xmlns="" val="203265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Окказионализмы </a:t>
            </a:r>
            <a:endParaRPr lang="ru-RU" sz="34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1. Грамматические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армии </a:t>
            </a:r>
            <a:r>
              <a:rPr lang="ru-RU" b="1" i="1" dirty="0" err="1">
                <a:solidFill>
                  <a:schemeClr val="tx1"/>
                </a:solidFill>
              </a:rPr>
              <a:t>Ромеев</a:t>
            </a:r>
            <a:r>
              <a:rPr lang="ru-RU" b="1" i="1" dirty="0">
                <a:solidFill>
                  <a:schemeClr val="tx1"/>
                </a:solidFill>
              </a:rPr>
              <a:t> и Джульетт, Пуанкаре – </a:t>
            </a:r>
            <a:r>
              <a:rPr lang="ru-RU" b="1" i="1" dirty="0" err="1">
                <a:solidFill>
                  <a:schemeClr val="tx1"/>
                </a:solidFill>
              </a:rPr>
              <a:t>Пуанкарей</a:t>
            </a:r>
            <a:r>
              <a:rPr lang="ru-RU" b="1" i="1" dirty="0">
                <a:solidFill>
                  <a:schemeClr val="tx1"/>
                </a:solidFill>
              </a:rPr>
              <a:t>, вслед за </a:t>
            </a:r>
            <a:r>
              <a:rPr lang="ru-RU" b="1" i="1" dirty="0" err="1">
                <a:solidFill>
                  <a:schemeClr val="tx1"/>
                </a:solidFill>
              </a:rPr>
              <a:t>Бенуями</a:t>
            </a:r>
            <a:r>
              <a:rPr lang="ru-RU" b="1" i="1" dirty="0">
                <a:solidFill>
                  <a:schemeClr val="tx1"/>
                </a:solidFill>
              </a:rPr>
              <a:t>; не имеющих поэзий, </a:t>
            </a:r>
            <a:r>
              <a:rPr lang="ru-RU" b="1" i="1" dirty="0" err="1">
                <a:solidFill>
                  <a:schemeClr val="tx1"/>
                </a:solidFill>
              </a:rPr>
              <a:t>неразбери-любвей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мебелях</a:t>
            </a:r>
            <a:r>
              <a:rPr lang="ru-RU" b="1" dirty="0" smtClean="0">
                <a:solidFill>
                  <a:schemeClr val="tx1"/>
                </a:solidFill>
              </a:rPr>
              <a:t>; </a:t>
            </a:r>
            <a:r>
              <a:rPr lang="ru-RU" b="1" i="1" dirty="0" err="1" smtClean="0">
                <a:solidFill>
                  <a:schemeClr val="tx1"/>
                </a:solidFill>
              </a:rPr>
              <a:t>ураганней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американистей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чайнее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сделаннее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запоминаемее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В. Маяковский), </a:t>
            </a:r>
            <a:r>
              <a:rPr lang="ru-RU" b="1" i="1" dirty="0" err="1">
                <a:solidFill>
                  <a:schemeClr val="tx1"/>
                </a:solidFill>
              </a:rPr>
              <a:t>железней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(А. Блок), </a:t>
            </a:r>
            <a:r>
              <a:rPr lang="ru-RU" b="1" i="1" dirty="0" err="1">
                <a:solidFill>
                  <a:schemeClr val="tx1"/>
                </a:solidFill>
              </a:rPr>
              <a:t>отч</a:t>
            </a:r>
            <a:r>
              <a:rPr lang="ru-RU" b="1" i="1" dirty="0">
                <a:solidFill>
                  <a:schemeClr val="tx1"/>
                </a:solidFill>
              </a:rPr>
              <a:t> и зряч </a:t>
            </a:r>
            <a:r>
              <a:rPr lang="ru-RU" b="1" dirty="0">
                <a:solidFill>
                  <a:schemeClr val="tx1"/>
                </a:solidFill>
              </a:rPr>
              <a:t>(М. Цветаева).</a:t>
            </a:r>
          </a:p>
        </p:txBody>
      </p:sp>
    </p:spTree>
    <p:extLst>
      <p:ext uri="{BB962C8B-B14F-4D97-AF65-F5344CB8AC3E}">
        <p14:creationId xmlns:p14="http://schemas.microsoft.com/office/powerpoint/2010/main" xmlns="" val="151224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2. Использование служебных слов как полнозначных.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В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Маяковский: </a:t>
            </a:r>
            <a:r>
              <a:rPr lang="ru-RU" b="1" i="1" dirty="0">
                <a:solidFill>
                  <a:schemeClr val="tx1"/>
                </a:solidFill>
              </a:rPr>
              <a:t>Вода И под И над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Тимур </a:t>
            </a:r>
            <a:r>
              <a:rPr lang="ru-RU" b="1" dirty="0" err="1" smtClean="0">
                <a:solidFill>
                  <a:schemeClr val="tx1"/>
                </a:solidFill>
              </a:rPr>
              <a:t>Кибиров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«Обзор прессы»: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Свобода от...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Свобода для...</a:t>
            </a:r>
          </a:p>
        </p:txBody>
      </p:sp>
    </p:spTree>
    <p:extLst>
      <p:ext uri="{BB962C8B-B14F-4D97-AF65-F5344CB8AC3E}">
        <p14:creationId xmlns:p14="http://schemas.microsoft.com/office/powerpoint/2010/main" xmlns="" val="310908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3. Лексические: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– абстрактные </a:t>
            </a:r>
            <a:r>
              <a:rPr lang="ru-RU" b="1" dirty="0" smtClean="0">
                <a:solidFill>
                  <a:schemeClr val="tx1"/>
                </a:solidFill>
              </a:rPr>
              <a:t>существительные: </a:t>
            </a:r>
            <a:r>
              <a:rPr lang="ru-RU" b="1" i="1" dirty="0" err="1" smtClean="0">
                <a:solidFill>
                  <a:schemeClr val="tx1"/>
                </a:solidFill>
              </a:rPr>
              <a:t>лунность</a:t>
            </a:r>
            <a:r>
              <a:rPr lang="ru-RU" b="1" i="1" dirty="0" smtClean="0">
                <a:solidFill>
                  <a:schemeClr val="tx1"/>
                </a:solidFill>
              </a:rPr>
              <a:t>, ржавь</a:t>
            </a:r>
            <a:r>
              <a:rPr lang="ru-RU" b="1" i="1" dirty="0">
                <a:solidFill>
                  <a:schemeClr val="tx1"/>
                </a:solidFill>
              </a:rPr>
              <a:t>, хмарь, сырь, </a:t>
            </a:r>
            <a:r>
              <a:rPr lang="ru-RU" b="1" i="1" dirty="0" err="1">
                <a:solidFill>
                  <a:schemeClr val="tx1"/>
                </a:solidFill>
              </a:rPr>
              <a:t>мреть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(С. Есенин); </a:t>
            </a:r>
            <a:r>
              <a:rPr lang="ru-RU" b="1" i="1" dirty="0" err="1">
                <a:solidFill>
                  <a:schemeClr val="tx1"/>
                </a:solidFill>
              </a:rPr>
              <a:t>глушизн</a:t>
            </a:r>
            <a:r>
              <a:rPr lang="ru-RU" b="1" i="1" dirty="0">
                <a:solidFill>
                  <a:schemeClr val="tx1"/>
                </a:solidFill>
              </a:rPr>
              <a:t>, труженичество, </a:t>
            </a:r>
            <a:r>
              <a:rPr lang="ru-RU" b="1" i="1" dirty="0" err="1">
                <a:solidFill>
                  <a:schemeClr val="tx1"/>
                </a:solidFill>
              </a:rPr>
              <a:t>разводство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рьянство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(М</a:t>
            </a:r>
            <a:r>
              <a:rPr lang="ru-RU" b="1" dirty="0">
                <a:solidFill>
                  <a:schemeClr val="tx1"/>
                </a:solidFill>
              </a:rPr>
              <a:t>. Цветаева), </a:t>
            </a:r>
            <a:r>
              <a:rPr lang="ru-RU" b="1" i="1" dirty="0" err="1" smtClean="0">
                <a:solidFill>
                  <a:schemeClr val="tx1"/>
                </a:solidFill>
              </a:rPr>
              <a:t>захладелость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захолодь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Б. Пастернак), </a:t>
            </a:r>
            <a:r>
              <a:rPr lang="ru-RU" b="1" i="1" dirty="0" err="1">
                <a:solidFill>
                  <a:schemeClr val="tx1"/>
                </a:solidFill>
              </a:rPr>
              <a:t>альфонсизм</a:t>
            </a:r>
            <a:r>
              <a:rPr lang="ru-RU" b="1" dirty="0">
                <a:solidFill>
                  <a:schemeClr val="tx1"/>
                </a:solidFill>
              </a:rPr>
              <a:t> (И. Ильф и Е. Петров</a:t>
            </a:r>
            <a:r>
              <a:rPr lang="ru-RU" b="1" dirty="0" smtClean="0">
                <a:solidFill>
                  <a:schemeClr val="tx1"/>
                </a:solidFill>
              </a:rPr>
              <a:t>); </a:t>
            </a:r>
            <a:r>
              <a:rPr lang="ru-RU" b="1" i="1" dirty="0" err="1" smtClean="0">
                <a:solidFill>
                  <a:schemeClr val="tx1"/>
                </a:solidFill>
              </a:rPr>
              <a:t>треньк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вымах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фырк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рыд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звяк;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</a:rPr>
              <a:t>людьё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гостьё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дамьё</a:t>
            </a:r>
            <a:r>
              <a:rPr lang="ru-RU" b="1" i="1" dirty="0">
                <a:solidFill>
                  <a:schemeClr val="tx1"/>
                </a:solidFill>
              </a:rPr>
              <a:t>, громадьё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В. Маяковский) и др.; </a:t>
            </a:r>
          </a:p>
        </p:txBody>
      </p:sp>
    </p:spTree>
    <p:extLst>
      <p:ext uri="{BB962C8B-B14F-4D97-AF65-F5344CB8AC3E}">
        <p14:creationId xmlns:p14="http://schemas.microsoft.com/office/powerpoint/2010/main" xmlns="" val="156519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другие морфемные образования: </a:t>
            </a:r>
            <a:r>
              <a:rPr lang="ru-RU" b="1" i="1" dirty="0" err="1">
                <a:solidFill>
                  <a:schemeClr val="tx1"/>
                </a:solidFill>
              </a:rPr>
              <a:t>напоэтился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перепонял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безматерьялье</a:t>
            </a:r>
            <a:r>
              <a:rPr lang="ru-RU" b="1" dirty="0">
                <a:solidFill>
                  <a:schemeClr val="tx1"/>
                </a:solidFill>
              </a:rPr>
              <a:t> (А. Чехов, письма), </a:t>
            </a:r>
            <a:r>
              <a:rPr lang="ru-RU" b="1" i="1" dirty="0" err="1">
                <a:solidFill>
                  <a:schemeClr val="tx1"/>
                </a:solidFill>
              </a:rPr>
              <a:t>обездарят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запесочат</a:t>
            </a:r>
            <a:r>
              <a:rPr lang="ru-RU" b="1" dirty="0">
                <a:solidFill>
                  <a:schemeClr val="tx1"/>
                </a:solidFill>
              </a:rPr>
              <a:t> (И. Северянин), </a:t>
            </a:r>
            <a:r>
              <a:rPr lang="ru-RU" b="1" i="1" dirty="0" err="1">
                <a:solidFill>
                  <a:schemeClr val="tx1"/>
                </a:solidFill>
              </a:rPr>
              <a:t>изласкало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расперегрянуло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r>
              <a:rPr lang="ru-RU" b="1" i="1" dirty="0" err="1" smtClean="0">
                <a:solidFill>
                  <a:schemeClr val="tx1"/>
                </a:solidFill>
              </a:rPr>
              <a:t>распрабабкиной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В. Маяковский), </a:t>
            </a:r>
            <a:r>
              <a:rPr lang="ru-RU" b="1" i="1" dirty="0" err="1">
                <a:solidFill>
                  <a:schemeClr val="tx1"/>
                </a:solidFill>
              </a:rPr>
              <a:t>жизняночка</a:t>
            </a:r>
            <a:r>
              <a:rPr lang="ru-RU" b="1" i="1" dirty="0">
                <a:solidFill>
                  <a:schemeClr val="tx1"/>
                </a:solidFill>
              </a:rPr>
              <a:t> и </a:t>
            </a:r>
            <a:r>
              <a:rPr lang="ru-RU" b="1" i="1" dirty="0" err="1">
                <a:solidFill>
                  <a:schemeClr val="tx1"/>
                </a:solidFill>
              </a:rPr>
              <a:t>умиранка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r>
              <a:rPr lang="ru-RU" b="1" i="1" dirty="0" err="1">
                <a:solidFill>
                  <a:schemeClr val="tx1"/>
                </a:solidFill>
              </a:rPr>
              <a:t>полразговорца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(О. Мандельштам); </a:t>
            </a:r>
            <a:r>
              <a:rPr lang="ru-RU" b="1" i="1" dirty="0" err="1">
                <a:solidFill>
                  <a:schemeClr val="tx1"/>
                </a:solidFill>
              </a:rPr>
              <a:t>выдышаться</a:t>
            </a:r>
            <a:r>
              <a:rPr lang="ru-RU" b="1" i="1" dirty="0">
                <a:solidFill>
                  <a:schemeClr val="tx1"/>
                </a:solidFill>
              </a:rPr>
              <a:t>, переуступка</a:t>
            </a:r>
            <a:r>
              <a:rPr lang="ru-RU" b="1" dirty="0">
                <a:solidFill>
                  <a:schemeClr val="tx1"/>
                </a:solidFill>
              </a:rPr>
              <a:t> (М. Цветаева), </a:t>
            </a:r>
            <a:r>
              <a:rPr lang="ru-RU" b="1" i="1" dirty="0" err="1" smtClean="0">
                <a:solidFill>
                  <a:schemeClr val="tx1"/>
                </a:solidFill>
              </a:rPr>
              <a:t>заслезил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Б. Пастернак</a:t>
            </a:r>
            <a:r>
              <a:rPr lang="ru-RU" b="1" dirty="0" smtClean="0">
                <a:solidFill>
                  <a:schemeClr val="tx1"/>
                </a:solidFill>
              </a:rPr>
              <a:t>);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936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8010</TotalTime>
  <Words>1078</Words>
  <Application>Microsoft Office PowerPoint</Application>
  <PresentationFormat>Экран (4:3)</PresentationFormat>
  <Paragraphs>104</Paragraphs>
  <Slides>26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Тенденция к нарушению норм в языке художественной литературы ХХ – начала ХХI века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308</cp:revision>
  <dcterms:created xsi:type="dcterms:W3CDTF">2013-02-14T12:16:36Z</dcterms:created>
  <dcterms:modified xsi:type="dcterms:W3CDTF">2014-02-09T19:33:46Z</dcterms:modified>
</cp:coreProperties>
</file>