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97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64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60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8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94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90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52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37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18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0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02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12694-7076-43E2-BA40-DF599BB6D4C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CB552-100B-47A0-8A98-B874F5F10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85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424936" cy="3096344"/>
          </a:xfrm>
        </p:spPr>
        <p:txBody>
          <a:bodyPr>
            <a:normAutofit/>
          </a:bodyPr>
          <a:lstStyle/>
          <a:p>
            <a:r>
              <a:rPr lang="ru-RU" b="1" dirty="0"/>
              <a:t>История русского литературного языка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как </a:t>
            </a:r>
            <a:r>
              <a:rPr lang="ru-RU" b="1" dirty="0"/>
              <a:t>раздел языкознания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/>
          <a:lstStyle/>
          <a:p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Лекция 1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36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280920" cy="511256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Договор </a:t>
            </a:r>
            <a:r>
              <a:rPr lang="ru-RU" sz="2800" dirty="0"/>
              <a:t>Олега с греками 911 г. </a:t>
            </a:r>
            <a:r>
              <a:rPr lang="ru-RU" sz="2800" dirty="0" smtClean="0"/>
              <a:t>в Повести временных лет:</a:t>
            </a:r>
            <a:br>
              <a:rPr lang="ru-RU" sz="2800" dirty="0" smtClean="0"/>
            </a:br>
            <a:r>
              <a:rPr lang="ru-RU" sz="2800" dirty="0" err="1" smtClean="0"/>
              <a:t>Радзивилловский</a:t>
            </a:r>
            <a:r>
              <a:rPr lang="ru-RU" sz="2800" dirty="0" smtClean="0"/>
              <a:t> список – </a:t>
            </a:r>
            <a:r>
              <a:rPr lang="ru-RU" sz="3600" dirty="0" err="1" smtClean="0">
                <a:latin typeface="Izhitsa" pitchFamily="2" charset="0"/>
              </a:rPr>
              <a:t>парусы</a:t>
            </a:r>
            <a:r>
              <a:rPr lang="ru-RU" sz="2800" dirty="0" smtClean="0"/>
              <a:t> (греческое), </a:t>
            </a:r>
            <a:br>
              <a:rPr lang="ru-RU" sz="2800" dirty="0" smtClean="0"/>
            </a:br>
            <a:r>
              <a:rPr lang="ru-RU" sz="2800" dirty="0" err="1" smtClean="0"/>
              <a:t>Ипатьевский</a:t>
            </a:r>
            <a:r>
              <a:rPr lang="ru-RU" sz="2800" dirty="0" smtClean="0"/>
              <a:t> </a:t>
            </a:r>
            <a:r>
              <a:rPr lang="ru-RU" sz="2800" dirty="0"/>
              <a:t>и </a:t>
            </a:r>
            <a:r>
              <a:rPr lang="ru-RU" sz="2800" dirty="0" smtClean="0"/>
              <a:t>Троицкий – </a:t>
            </a:r>
            <a:r>
              <a:rPr lang="ru-RU" sz="3600" dirty="0" err="1" smtClean="0">
                <a:latin typeface="Izhitsa" pitchFamily="2" charset="0"/>
              </a:rPr>
              <a:t>пърh</a:t>
            </a:r>
            <a:r>
              <a:rPr lang="ru-RU" sz="2800" dirty="0" smtClean="0"/>
              <a:t> </a:t>
            </a:r>
            <a:r>
              <a:rPr lang="ru-RU" sz="2800" dirty="0"/>
              <a:t>(из финского </a:t>
            </a:r>
            <a:r>
              <a:rPr lang="ru-RU" sz="2800" i="1" dirty="0" err="1" smtClean="0"/>
              <a:t>purja</a:t>
            </a:r>
            <a:r>
              <a:rPr lang="ru-RU" sz="2800" dirty="0" smtClean="0"/>
              <a:t>). </a:t>
            </a:r>
            <a:br>
              <a:rPr lang="ru-RU" sz="2800" dirty="0" smtClean="0"/>
            </a:br>
            <a:r>
              <a:rPr lang="ru-RU" sz="2800" dirty="0" smtClean="0"/>
              <a:t>Ср. южное </a:t>
            </a:r>
            <a:r>
              <a:rPr lang="ru-RU" sz="3600" dirty="0" err="1" smtClean="0">
                <a:latin typeface="Izhitsa" pitchFamily="2" charset="0"/>
              </a:rPr>
              <a:t>вhверица</a:t>
            </a:r>
            <a:r>
              <a:rPr lang="ru-RU" sz="2800" dirty="0" smtClean="0"/>
              <a:t> </a:t>
            </a:r>
            <a:r>
              <a:rPr lang="ru-RU" sz="2800" dirty="0"/>
              <a:t>и </a:t>
            </a:r>
            <a:r>
              <a:rPr lang="ru-RU" sz="2800" dirty="0" smtClean="0"/>
              <a:t>северное </a:t>
            </a:r>
            <a:r>
              <a:rPr lang="ru-RU" sz="3600" dirty="0" err="1" smtClean="0">
                <a:latin typeface="Izhitsa" pitchFamily="2" charset="0"/>
              </a:rPr>
              <a:t>вhкша</a:t>
            </a:r>
            <a:r>
              <a:rPr lang="ru-RU" sz="2800" dirty="0" smtClean="0"/>
              <a:t>, </a:t>
            </a:r>
            <a:r>
              <a:rPr lang="ru-RU" sz="3600" dirty="0" err="1" smtClean="0">
                <a:latin typeface="Izhitsa" pitchFamily="2" charset="0"/>
              </a:rPr>
              <a:t>вhкшица</a:t>
            </a:r>
            <a:endParaRPr lang="ru-RU" sz="32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116632"/>
            <a:ext cx="8568952" cy="131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/>
              <a:t>Киевское</a:t>
            </a:r>
            <a:r>
              <a:rPr lang="en-US" sz="3600" b="1" dirty="0" smtClean="0"/>
              <a:t> </a:t>
            </a:r>
            <a:r>
              <a:rPr lang="ru-RU" sz="3600" b="1" dirty="0" smtClean="0"/>
              <a:t>койне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80025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34832"/>
            <a:ext cx="8136904" cy="5162520"/>
          </a:xfrm>
        </p:spPr>
        <p:txBody>
          <a:bodyPr>
            <a:normAutofit/>
          </a:bodyPr>
          <a:lstStyle/>
          <a:p>
            <a:pPr algn="l"/>
            <a:r>
              <a:rPr lang="ru-RU" sz="3100" dirty="0" smtClean="0"/>
              <a:t>1. Возник из старославянского (</a:t>
            </a:r>
            <a:r>
              <a:rPr lang="ru-RU" sz="3100" dirty="0"/>
              <a:t>А.А. </a:t>
            </a:r>
            <a:r>
              <a:rPr lang="ru-RU" sz="3100" dirty="0" smtClean="0"/>
              <a:t>Шахматов, </a:t>
            </a:r>
            <a:r>
              <a:rPr lang="ru-RU" sz="3100" dirty="0"/>
              <a:t>И.И. Срезневский, Л.В. Щерба</a:t>
            </a:r>
            <a:r>
              <a:rPr lang="ru-RU" sz="3100" dirty="0" smtClean="0"/>
              <a:t>);</a:t>
            </a:r>
            <a:br>
              <a:rPr lang="ru-RU" sz="3100" dirty="0" smtClean="0"/>
            </a:br>
            <a:r>
              <a:rPr lang="ru-RU" sz="900" dirty="0" smtClean="0"/>
              <a:t/>
            </a:r>
            <a:br>
              <a:rPr lang="ru-RU" sz="900" dirty="0" smtClean="0"/>
            </a:br>
            <a:r>
              <a:rPr lang="ru-RU" sz="3100" dirty="0" smtClean="0"/>
              <a:t>2. Собственно русский (</a:t>
            </a:r>
            <a:r>
              <a:rPr lang="ru-RU" sz="3100" dirty="0"/>
              <a:t>С.П. Обнорский</a:t>
            </a:r>
            <a:r>
              <a:rPr lang="ru-RU" sz="3100" dirty="0" smtClean="0"/>
              <a:t>);</a:t>
            </a:r>
            <a:br>
              <a:rPr lang="ru-RU" sz="3100" dirty="0" smtClean="0"/>
            </a:br>
            <a:r>
              <a:rPr lang="ru-RU" sz="900" dirty="0" smtClean="0"/>
              <a:t/>
            </a:r>
            <a:br>
              <a:rPr lang="ru-RU" sz="900" dirty="0" smtClean="0"/>
            </a:br>
            <a:r>
              <a:rPr lang="ru-RU" sz="3100" dirty="0" smtClean="0"/>
              <a:t>3. В </a:t>
            </a:r>
            <a:r>
              <a:rPr lang="ru-RU" sz="3100" dirty="0"/>
              <a:t>Киевской Руси было </a:t>
            </a:r>
            <a:r>
              <a:rPr lang="ru-RU" sz="3100" dirty="0" smtClean="0"/>
              <a:t>двуязычие (</a:t>
            </a:r>
            <a:r>
              <a:rPr lang="ru-RU" sz="3100" dirty="0"/>
              <a:t>Ф.П. Филин</a:t>
            </a:r>
            <a:r>
              <a:rPr lang="ru-RU" sz="3100" dirty="0" smtClean="0"/>
              <a:t>);</a:t>
            </a:r>
            <a:br>
              <a:rPr lang="ru-RU" sz="3100" dirty="0" smtClean="0"/>
            </a:br>
            <a:r>
              <a:rPr lang="ru-RU" sz="900" dirty="0" smtClean="0"/>
              <a:t/>
            </a:r>
            <a:br>
              <a:rPr lang="ru-RU" sz="900" dirty="0" smtClean="0"/>
            </a:br>
            <a:r>
              <a:rPr lang="ru-RU" sz="3100" dirty="0" smtClean="0"/>
              <a:t>4. В </a:t>
            </a:r>
            <a:r>
              <a:rPr lang="ru-RU" sz="3100" dirty="0"/>
              <a:t>Киевской Руси </a:t>
            </a:r>
            <a:r>
              <a:rPr lang="ru-RU" sz="3100" dirty="0" smtClean="0"/>
              <a:t>была </a:t>
            </a:r>
            <a:r>
              <a:rPr lang="ru-RU" sz="3100" dirty="0" err="1" smtClean="0"/>
              <a:t>диглоссия</a:t>
            </a:r>
            <a:r>
              <a:rPr lang="ru-RU" sz="3100" dirty="0" smtClean="0"/>
              <a:t> (</a:t>
            </a:r>
            <a:r>
              <a:rPr lang="ru-RU" sz="3100" dirty="0"/>
              <a:t>А.В. </a:t>
            </a:r>
            <a:r>
              <a:rPr lang="ru-RU" sz="3100" dirty="0" smtClean="0"/>
              <a:t>Исаченко, </a:t>
            </a:r>
            <a:r>
              <a:rPr lang="ru-RU" sz="3100" dirty="0" err="1"/>
              <a:t>Б.А.</a:t>
            </a:r>
            <a:r>
              <a:rPr lang="ru-RU" sz="3100" dirty="0" err="1" smtClean="0"/>
              <a:t>Успенский</a:t>
            </a:r>
            <a:r>
              <a:rPr lang="ru-RU" sz="3100" dirty="0" smtClean="0"/>
              <a:t>);</a:t>
            </a:r>
            <a:br>
              <a:rPr lang="ru-RU" sz="3100" dirty="0" smtClean="0"/>
            </a:br>
            <a:r>
              <a:rPr lang="ru-RU" sz="900" dirty="0" smtClean="0"/>
              <a:t/>
            </a:r>
            <a:br>
              <a:rPr lang="ru-RU" sz="900" dirty="0" smtClean="0"/>
            </a:br>
            <a:r>
              <a:rPr lang="ru-RU" sz="3100" dirty="0" smtClean="0"/>
              <a:t>5. </a:t>
            </a:r>
            <a:r>
              <a:rPr lang="ru-RU" sz="3100" dirty="0"/>
              <a:t>В Киевской Руси </a:t>
            </a:r>
            <a:r>
              <a:rPr lang="ru-RU" sz="3100" dirty="0" smtClean="0"/>
              <a:t>было два типа </a:t>
            </a:r>
            <a:r>
              <a:rPr lang="ru-RU" sz="3100" dirty="0"/>
              <a:t>литературного языка </a:t>
            </a:r>
            <a:r>
              <a:rPr lang="ru-RU" sz="3100" dirty="0" smtClean="0"/>
              <a:t>(В.В</a:t>
            </a:r>
            <a:r>
              <a:rPr lang="ru-RU" sz="3100" dirty="0"/>
              <a:t>. </a:t>
            </a:r>
            <a:r>
              <a:rPr lang="ru-RU" sz="3100" dirty="0" smtClean="0"/>
              <a:t>Виноградов).</a:t>
            </a:r>
            <a:endParaRPr lang="ru-RU" sz="31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116632"/>
            <a:ext cx="8568952" cy="131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/>
              <a:t>Гипотезы о происхождении русского литературного языка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184743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44824"/>
            <a:ext cx="7848872" cy="4464496"/>
          </a:xfrm>
        </p:spPr>
        <p:txBody>
          <a:bodyPr>
            <a:normAutofit/>
          </a:bodyPr>
          <a:lstStyle/>
          <a:p>
            <a:pPr algn="l"/>
            <a:r>
              <a:rPr lang="ru-RU" sz="3100" b="1" dirty="0" smtClean="0"/>
              <a:t>1</a:t>
            </a:r>
            <a:r>
              <a:rPr lang="ru-RU" sz="3100" b="1" dirty="0"/>
              <a:t>. церковнославянский литературный язык с двумя типами: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– собственно </a:t>
            </a:r>
            <a:r>
              <a:rPr lang="ru-RU" sz="3100" dirty="0" smtClean="0"/>
              <a:t>церковнославянский;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– славяно-русский </a:t>
            </a:r>
            <a:r>
              <a:rPr lang="ru-RU" sz="3100" dirty="0" smtClean="0"/>
              <a:t>язык;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/>
              <a:t>2. древнерусский литературный язык: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– язык деловой письменности и частной </a:t>
            </a:r>
            <a:r>
              <a:rPr lang="ru-RU" sz="3100" dirty="0" smtClean="0"/>
              <a:t>переписки;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– язык повествовательной </a:t>
            </a:r>
            <a:r>
              <a:rPr lang="ru-RU" sz="3100" dirty="0" smtClean="0"/>
              <a:t>литературы</a:t>
            </a:r>
            <a:r>
              <a:rPr lang="ru-RU" sz="3200" dirty="0" smtClean="0"/>
              <a:t>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526624"/>
            <a:ext cx="8568952" cy="131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/>
              <a:t>Два языка Древней Руси </a:t>
            </a:r>
          </a:p>
          <a:p>
            <a:r>
              <a:rPr lang="ru-RU" sz="3200" b="1" dirty="0" smtClean="0"/>
              <a:t>(по </a:t>
            </a:r>
            <a:r>
              <a:rPr lang="ru-RU" sz="3200" dirty="0" smtClean="0"/>
              <a:t>Ф.П</a:t>
            </a:r>
            <a:r>
              <a:rPr lang="ru-RU" sz="3200" dirty="0"/>
              <a:t>. </a:t>
            </a:r>
            <a:r>
              <a:rPr lang="ru-RU" sz="3200" dirty="0" smtClean="0"/>
              <a:t>Филину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54433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44824"/>
            <a:ext cx="7848872" cy="4464496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err="1"/>
              <a:t>Диглоссия</a:t>
            </a:r>
            <a:r>
              <a:rPr lang="ru-RU" sz="3200" dirty="0"/>
              <a:t> </a:t>
            </a:r>
            <a:r>
              <a:rPr lang="ru-RU" sz="3200" dirty="0" smtClean="0"/>
              <a:t>– относительно </a:t>
            </a:r>
            <a:r>
              <a:rPr lang="ru-RU" sz="3200" dirty="0"/>
              <a:t>устойчивая языковая ситуация, при которой кроме диалектов того или иного </a:t>
            </a:r>
            <a:r>
              <a:rPr lang="ru-RU" sz="3200" dirty="0" smtClean="0"/>
              <a:t>языка </a:t>
            </a:r>
            <a:r>
              <a:rPr lang="ru-RU" sz="3200" dirty="0"/>
              <a:t>существует также сильно отличающаяся строго кодифицированная </a:t>
            </a:r>
            <a:r>
              <a:rPr lang="ru-RU" sz="3200" dirty="0" smtClean="0"/>
              <a:t>и </a:t>
            </a:r>
            <a:r>
              <a:rPr lang="ru-RU" sz="3200" dirty="0"/>
              <a:t>занимающая более высокое положение форма.</a:t>
            </a:r>
            <a:endParaRPr lang="ru-RU" sz="32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526624"/>
            <a:ext cx="8568952" cy="131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err="1" smtClean="0"/>
              <a:t>Диглоссия</a:t>
            </a:r>
            <a:r>
              <a:rPr lang="ru-RU" sz="3600" b="1" dirty="0" smtClean="0"/>
              <a:t> </a:t>
            </a:r>
          </a:p>
          <a:p>
            <a:r>
              <a:rPr lang="ru-RU" sz="3600" b="1" dirty="0" smtClean="0"/>
              <a:t>(</a:t>
            </a:r>
            <a:r>
              <a:rPr lang="ru-RU" sz="3600" dirty="0" err="1" smtClean="0"/>
              <a:t>старославянско</a:t>
            </a:r>
            <a:r>
              <a:rPr lang="ru-RU" sz="3600" dirty="0" smtClean="0"/>
              <a:t>-древнерусская</a:t>
            </a:r>
            <a:r>
              <a:rPr lang="ru-RU" sz="3600" b="1" dirty="0" smtClean="0"/>
              <a:t>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875927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26624"/>
            <a:ext cx="7848872" cy="5782696"/>
          </a:xfrm>
        </p:spPr>
        <p:txBody>
          <a:bodyPr>
            <a:normAutofit/>
          </a:bodyPr>
          <a:lstStyle/>
          <a:p>
            <a:pPr algn="l"/>
            <a:r>
              <a:rPr lang="ru-RU" sz="3200" dirty="0"/>
              <a:t>Высокая форма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– является </a:t>
            </a:r>
            <a:r>
              <a:rPr lang="ru-RU" sz="3200" dirty="0"/>
              <a:t>носителем большого и авторитетного корпуса письменных </a:t>
            </a:r>
            <a:r>
              <a:rPr lang="ru-RU" sz="3200" dirty="0" smtClean="0"/>
              <a:t>текстов (или более ранних, </a:t>
            </a:r>
            <a:r>
              <a:rPr lang="ru-RU" sz="3200" dirty="0"/>
              <a:t>или </a:t>
            </a:r>
            <a:r>
              <a:rPr lang="ru-RU" sz="3200" dirty="0" smtClean="0"/>
              <a:t>«чужих»);</a:t>
            </a:r>
            <a:br>
              <a:rPr lang="ru-RU" sz="3200" dirty="0" smtClean="0"/>
            </a:br>
            <a:r>
              <a:rPr lang="ru-RU" sz="3200" dirty="0" smtClean="0"/>
              <a:t>– изучается специально; </a:t>
            </a:r>
            <a:br>
              <a:rPr lang="ru-RU" sz="3200" dirty="0" smtClean="0"/>
            </a:br>
            <a:r>
              <a:rPr lang="ru-RU" sz="3200" dirty="0" smtClean="0"/>
              <a:t>– </a:t>
            </a:r>
            <a:r>
              <a:rPr lang="ru-RU" sz="3200" dirty="0"/>
              <a:t>используется в большинстве письменных и официальных устных коммуникативных </a:t>
            </a:r>
            <a:r>
              <a:rPr lang="ru-RU" sz="3200" dirty="0" smtClean="0"/>
              <a:t>ситуаций; </a:t>
            </a:r>
            <a:br>
              <a:rPr lang="ru-RU" sz="3200" dirty="0" smtClean="0"/>
            </a:br>
            <a:r>
              <a:rPr lang="ru-RU" sz="3200" dirty="0" smtClean="0"/>
              <a:t>– не </a:t>
            </a:r>
            <a:r>
              <a:rPr lang="ru-RU" sz="3200" dirty="0"/>
              <a:t>используется никакой частью </a:t>
            </a:r>
            <a:r>
              <a:rPr lang="ru-RU" sz="3200" dirty="0" smtClean="0"/>
              <a:t>общества </a:t>
            </a:r>
            <a:r>
              <a:rPr lang="ru-RU" sz="3200" dirty="0"/>
              <a:t>для бытовых </a:t>
            </a:r>
            <a:r>
              <a:rPr lang="ru-RU" sz="3200" dirty="0" smtClean="0"/>
              <a:t>разговоров.</a:t>
            </a:r>
            <a:endParaRPr lang="ru-RU" sz="32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526624"/>
            <a:ext cx="8568952" cy="131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704394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8280920" cy="4320480"/>
          </a:xfrm>
        </p:spPr>
        <p:txBody>
          <a:bodyPr>
            <a:normAutofit/>
          </a:bodyPr>
          <a:lstStyle/>
          <a:p>
            <a:pPr algn="l"/>
            <a:r>
              <a:rPr lang="ru-RU" sz="3200" dirty="0"/>
              <a:t>– церковно-книжный, </a:t>
            </a:r>
            <a:r>
              <a:rPr lang="ru-RU" sz="3200" dirty="0" err="1"/>
              <a:t>книжно</a:t>
            </a:r>
            <a:r>
              <a:rPr lang="ru-RU" sz="3200" dirty="0"/>
              <a:t>-славянский, язык церковных памятников;</a:t>
            </a:r>
            <a:br>
              <a:rPr lang="ru-RU" sz="3200" dirty="0"/>
            </a:br>
            <a:r>
              <a:rPr lang="ru-RU" sz="3200" dirty="0"/>
              <a:t>– </a:t>
            </a:r>
            <a:r>
              <a:rPr lang="ru-RU" sz="3200" dirty="0" err="1"/>
              <a:t>светско</a:t>
            </a:r>
            <a:r>
              <a:rPr lang="ru-RU" sz="3200" dirty="0"/>
              <a:t>-литературный, народно-литературный, язык светских неделовых </a:t>
            </a:r>
            <a:r>
              <a:rPr lang="ru-RU" sz="3200" dirty="0" smtClean="0"/>
              <a:t>памятников;</a:t>
            </a:r>
            <a:br>
              <a:rPr lang="ru-RU" sz="3200" dirty="0" smtClean="0"/>
            </a:br>
            <a:r>
              <a:rPr lang="ru-RU" sz="3200" dirty="0" smtClean="0"/>
              <a:t>– </a:t>
            </a:r>
            <a:r>
              <a:rPr lang="ru-RU" sz="3200" dirty="0"/>
              <a:t>деловой, язык светских деловых </a:t>
            </a:r>
            <a:r>
              <a:rPr lang="ru-RU" sz="3200" dirty="0" smtClean="0"/>
              <a:t>памятников.</a:t>
            </a:r>
            <a:endParaRPr lang="ru-RU" sz="32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526624"/>
            <a:ext cx="8568952" cy="1606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/>
              <a:t>Три типа древнерусского литературного языка </a:t>
            </a:r>
          </a:p>
          <a:p>
            <a:r>
              <a:rPr lang="ru-RU" sz="3600" b="1" dirty="0" smtClean="0"/>
              <a:t>(В.В</a:t>
            </a:r>
            <a:r>
              <a:rPr lang="ru-RU" sz="3600" b="1" dirty="0"/>
              <a:t>. </a:t>
            </a:r>
            <a:r>
              <a:rPr lang="ru-RU" sz="3600" b="1" dirty="0" smtClean="0"/>
              <a:t>Виноградов)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99650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94872"/>
            <a:ext cx="8352928" cy="465846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/>
              <a:t>– абстрактная лексика и новые религиозные </a:t>
            </a:r>
            <a:r>
              <a:rPr lang="ru-RU" sz="3200" dirty="0" smtClean="0"/>
              <a:t>термины: </a:t>
            </a:r>
            <a:br>
              <a:rPr lang="ru-RU" sz="3200" dirty="0" smtClean="0"/>
            </a:br>
            <a:r>
              <a:rPr lang="ru-RU" sz="3200" dirty="0" smtClean="0"/>
              <a:t>1. сложение основ (</a:t>
            </a:r>
            <a:r>
              <a:rPr lang="ru-RU" sz="3200" i="1" dirty="0"/>
              <a:t>благочестие, лицемерие</a:t>
            </a:r>
            <a:r>
              <a:rPr lang="ru-RU" sz="3200" dirty="0" smtClean="0"/>
              <a:t>), </a:t>
            </a:r>
            <a:br>
              <a:rPr lang="ru-RU" sz="3200" dirty="0" smtClean="0"/>
            </a:br>
            <a:r>
              <a:rPr lang="ru-RU" sz="3200" dirty="0" smtClean="0"/>
              <a:t>2. абстрактные суффиксы </a:t>
            </a:r>
            <a:r>
              <a:rPr lang="ru-RU" sz="3200" i="1" dirty="0" smtClean="0"/>
              <a:t>-</a:t>
            </a:r>
            <a:r>
              <a:rPr lang="ru-RU" sz="3200" i="1" dirty="0"/>
              <a:t>ость, -</a:t>
            </a:r>
            <a:r>
              <a:rPr lang="ru-RU" sz="3200" i="1" dirty="0" err="1"/>
              <a:t>ство</a:t>
            </a:r>
            <a:r>
              <a:rPr lang="ru-RU" sz="3200" i="1" dirty="0"/>
              <a:t>, -</a:t>
            </a:r>
            <a:r>
              <a:rPr lang="ru-RU" sz="3200" i="1" dirty="0" err="1" smtClean="0"/>
              <a:t>ий</a:t>
            </a:r>
            <a:r>
              <a:rPr lang="ru-RU" sz="3200" i="1" dirty="0" smtClean="0"/>
              <a:t>, </a:t>
            </a:r>
            <a:r>
              <a:rPr lang="ru-RU" sz="3200" i="1" dirty="0"/>
              <a:t>-</a:t>
            </a:r>
            <a:r>
              <a:rPr lang="ru-RU" sz="3200" i="1" dirty="0" err="1" smtClean="0"/>
              <a:t>ний</a:t>
            </a:r>
            <a:r>
              <a:rPr lang="ru-RU" sz="3200" i="1" dirty="0" smtClean="0"/>
              <a:t>, </a:t>
            </a:r>
            <a:r>
              <a:rPr lang="ru-RU" sz="3200" i="1" dirty="0"/>
              <a:t>-</a:t>
            </a:r>
            <a:r>
              <a:rPr lang="ru-RU" sz="3200" i="1" dirty="0" err="1" smtClean="0"/>
              <a:t>изн</a:t>
            </a:r>
            <a:r>
              <a:rPr lang="ru-RU" sz="3200" i="1" dirty="0" smtClean="0"/>
              <a:t> </a:t>
            </a:r>
            <a:r>
              <a:rPr lang="ru-RU" sz="3200" dirty="0"/>
              <a:t>(</a:t>
            </a:r>
            <a:r>
              <a:rPr lang="ru-RU" sz="3200" i="1" dirty="0"/>
              <a:t>пространство, </a:t>
            </a:r>
            <a:r>
              <a:rPr lang="ru-RU" sz="3200" i="1" dirty="0" smtClean="0"/>
              <a:t>беззлобие</a:t>
            </a:r>
            <a:r>
              <a:rPr lang="ru-RU" sz="3200" dirty="0" smtClean="0"/>
              <a:t>), </a:t>
            </a:r>
            <a:br>
              <a:rPr lang="ru-RU" sz="3200" dirty="0" smtClean="0"/>
            </a:br>
            <a:r>
              <a:rPr lang="ru-RU" sz="3200" dirty="0" smtClean="0"/>
              <a:t>3. греческие заимствования </a:t>
            </a:r>
            <a:r>
              <a:rPr lang="ru-RU" sz="3200" dirty="0"/>
              <a:t>(</a:t>
            </a:r>
            <a:r>
              <a:rPr lang="ru-RU" sz="3200" i="1" dirty="0"/>
              <a:t>икона, ангел, библия, епископ</a:t>
            </a:r>
            <a:r>
              <a:rPr lang="ru-RU" sz="3200" dirty="0" smtClean="0"/>
              <a:t>), </a:t>
            </a:r>
            <a:br>
              <a:rPr lang="ru-RU" sz="3200" dirty="0" smtClean="0"/>
            </a:br>
            <a:r>
              <a:rPr lang="ru-RU" sz="3200" dirty="0" smtClean="0"/>
              <a:t>4. кальки: </a:t>
            </a:r>
            <a:r>
              <a:rPr lang="ru-RU" sz="3200" i="1" dirty="0" smtClean="0"/>
              <a:t>баснословие </a:t>
            </a:r>
            <a:r>
              <a:rPr lang="ru-RU" sz="3200" dirty="0"/>
              <a:t>(мифология), </a:t>
            </a:r>
            <a:r>
              <a:rPr lang="ru-RU" sz="3200" i="1" dirty="0" err="1" smtClean="0"/>
              <a:t>премудролюбление</a:t>
            </a:r>
            <a:r>
              <a:rPr lang="ru-RU" sz="3200" dirty="0" smtClean="0"/>
              <a:t> </a:t>
            </a:r>
            <a:r>
              <a:rPr lang="ru-RU" sz="3200" dirty="0"/>
              <a:t>(философия), </a:t>
            </a:r>
            <a:r>
              <a:rPr lang="ru-RU" sz="3200" i="1" dirty="0" err="1"/>
              <a:t>временописание</a:t>
            </a:r>
            <a:r>
              <a:rPr lang="ru-RU" sz="3200" dirty="0"/>
              <a:t> (</a:t>
            </a:r>
            <a:r>
              <a:rPr lang="ru-RU" sz="3200" dirty="0" err="1"/>
              <a:t>хронография</a:t>
            </a:r>
            <a:r>
              <a:rPr lang="ru-RU" sz="3200" dirty="0"/>
              <a:t>).</a:t>
            </a:r>
            <a:endParaRPr lang="ru-RU" sz="32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188640"/>
            <a:ext cx="8568952" cy="1606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/>
              <a:t>Положительное влияние старославянского языка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52917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352928" cy="597666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– </a:t>
            </a:r>
            <a:r>
              <a:rPr lang="ru-RU" sz="2800" dirty="0" smtClean="0"/>
              <a:t>богатство </a:t>
            </a:r>
            <a:r>
              <a:rPr lang="ru-RU" sz="2800" dirty="0"/>
              <a:t>словаря, точность </a:t>
            </a:r>
            <a:r>
              <a:rPr lang="ru-RU" sz="2800" dirty="0" smtClean="0"/>
              <a:t>словоупотребления</a:t>
            </a:r>
            <a:r>
              <a:rPr lang="ru-RU" sz="2800" dirty="0"/>
              <a:t>: </a:t>
            </a:r>
            <a:r>
              <a:rPr lang="ru-RU" sz="2800" i="1" dirty="0"/>
              <a:t>страна – сторона, </a:t>
            </a:r>
            <a:r>
              <a:rPr lang="ru-RU" sz="2800" i="1" dirty="0" err="1"/>
              <a:t>хранити</a:t>
            </a:r>
            <a:r>
              <a:rPr lang="ru-RU" sz="2800" i="1" dirty="0"/>
              <a:t> – </a:t>
            </a:r>
            <a:r>
              <a:rPr lang="ru-RU" sz="2800" i="1" dirty="0" err="1" smtClean="0"/>
              <a:t>хоронити</a:t>
            </a:r>
            <a:r>
              <a:rPr lang="ru-RU" sz="2800" dirty="0" smtClean="0"/>
              <a:t>;</a:t>
            </a:r>
            <a:br>
              <a:rPr lang="ru-RU" sz="2800" dirty="0" smtClean="0"/>
            </a:br>
            <a:r>
              <a:rPr lang="ru-RU" sz="800" dirty="0"/>
              <a:t/>
            </a:r>
            <a:br>
              <a:rPr lang="ru-RU" sz="800" dirty="0"/>
            </a:br>
            <a:r>
              <a:rPr lang="ru-RU" sz="2800" dirty="0" smtClean="0"/>
              <a:t>– стилистическое многообразие</a:t>
            </a:r>
            <a:r>
              <a:rPr lang="ru-RU" sz="2800" dirty="0"/>
              <a:t>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</a:t>
            </a:r>
            <a:r>
              <a:rPr lang="ru-RU" sz="2800" dirty="0" err="1">
                <a:latin typeface="Izhitsa" pitchFamily="2" charset="0"/>
              </a:rPr>
              <a:t>нача</a:t>
            </a:r>
            <a:r>
              <a:rPr lang="ru-RU" sz="2800" dirty="0">
                <a:latin typeface="Izhitsa" pitchFamily="2" charset="0"/>
              </a:rPr>
              <a:t> </a:t>
            </a:r>
            <a:r>
              <a:rPr lang="ru-RU" sz="2800" dirty="0" err="1">
                <a:latin typeface="Izhitsa" pitchFamily="2" charset="0"/>
              </a:rPr>
              <a:t>ставити</a:t>
            </a:r>
            <a:r>
              <a:rPr lang="ru-RU" sz="2800" dirty="0">
                <a:latin typeface="Izhitsa" pitchFamily="2" charset="0"/>
              </a:rPr>
              <a:t> по </a:t>
            </a:r>
            <a:r>
              <a:rPr lang="ru-RU" sz="2800" dirty="0" err="1">
                <a:latin typeface="Izhitsa" pitchFamily="2" charset="0"/>
              </a:rPr>
              <a:t>г</a:t>
            </a:r>
            <a:r>
              <a:rPr lang="ru-RU" sz="2800" u="sng" dirty="0" err="1">
                <a:latin typeface="Izhitsa" pitchFamily="2" charset="0"/>
              </a:rPr>
              <a:t>ра</a:t>
            </a:r>
            <a:r>
              <a:rPr lang="ru-RU" sz="2800" dirty="0" err="1">
                <a:latin typeface="Izhitsa" pitchFamily="2" charset="0"/>
              </a:rPr>
              <a:t>домъ</a:t>
            </a:r>
            <a:r>
              <a:rPr lang="ru-RU" sz="2800" dirty="0">
                <a:latin typeface="Izhitsa" pitchFamily="2" charset="0"/>
              </a:rPr>
              <a:t> церкви и попы, и люди на </a:t>
            </a:r>
            <a:r>
              <a:rPr lang="ru-RU" sz="2800" u="sng" dirty="0">
                <a:latin typeface="Izhitsa" pitchFamily="2" charset="0"/>
              </a:rPr>
              <a:t>крещенье</a:t>
            </a:r>
            <a:r>
              <a:rPr lang="ru-RU" sz="2800" dirty="0">
                <a:latin typeface="Izhitsa" pitchFamily="2" charset="0"/>
              </a:rPr>
              <a:t> </a:t>
            </a:r>
            <a:r>
              <a:rPr lang="ru-RU" sz="2800" dirty="0" err="1" smtClean="0">
                <a:latin typeface="Izhitsa" pitchFamily="2" charset="0"/>
              </a:rPr>
              <a:t>приводити</a:t>
            </a:r>
            <a:r>
              <a:rPr lang="ru-RU" sz="2800" dirty="0" smtClean="0">
                <a:latin typeface="Izhitsa" pitchFamily="2" charset="0"/>
              </a:rPr>
              <a:t> </a:t>
            </a:r>
            <a:r>
              <a:rPr lang="ru-RU" sz="2800" dirty="0">
                <a:latin typeface="Izhitsa" pitchFamily="2" charset="0"/>
              </a:rPr>
              <a:t>по </a:t>
            </a:r>
            <a:r>
              <a:rPr lang="ru-RU" sz="2800" dirty="0" err="1">
                <a:latin typeface="Izhitsa" pitchFamily="2" charset="0"/>
              </a:rPr>
              <a:t>всhм</a:t>
            </a:r>
            <a:r>
              <a:rPr lang="ru-RU" sz="2800" dirty="0">
                <a:latin typeface="Izhitsa" pitchFamily="2" charset="0"/>
              </a:rPr>
              <a:t> </a:t>
            </a:r>
            <a:r>
              <a:rPr lang="ru-RU" sz="2800" dirty="0" err="1">
                <a:latin typeface="Izhitsa" pitchFamily="2" charset="0"/>
              </a:rPr>
              <a:t>г</a:t>
            </a:r>
            <a:r>
              <a:rPr lang="ru-RU" sz="2800" u="sng" dirty="0" err="1">
                <a:latin typeface="Izhitsa" pitchFamily="2" charset="0"/>
              </a:rPr>
              <a:t>ра</a:t>
            </a:r>
            <a:r>
              <a:rPr lang="ru-RU" sz="2800" dirty="0" err="1">
                <a:latin typeface="Izhitsa" pitchFamily="2" charset="0"/>
              </a:rPr>
              <a:t>домъ</a:t>
            </a:r>
            <a:r>
              <a:rPr lang="ru-RU" sz="2800" dirty="0">
                <a:latin typeface="Izhitsa" pitchFamily="2" charset="0"/>
              </a:rPr>
              <a:t> и </a:t>
            </a:r>
            <a:r>
              <a:rPr lang="ru-RU" sz="2800" dirty="0" err="1">
                <a:latin typeface="Izhitsa" pitchFamily="2" charset="0"/>
              </a:rPr>
              <a:t>селомъ</a:t>
            </a:r>
            <a:r>
              <a:rPr lang="ru-RU" sz="2800" dirty="0"/>
              <a:t>»;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</a:t>
            </a:r>
            <a:r>
              <a:rPr lang="ru-RU" sz="2800" dirty="0">
                <a:latin typeface="Izhitsa" pitchFamily="2" charset="0"/>
              </a:rPr>
              <a:t>и </a:t>
            </a:r>
            <a:r>
              <a:rPr lang="ru-RU" sz="2800" dirty="0" err="1">
                <a:latin typeface="Izhitsa" pitchFamily="2" charset="0"/>
              </a:rPr>
              <a:t>рече</a:t>
            </a:r>
            <a:r>
              <a:rPr lang="ru-RU" sz="2800" dirty="0">
                <a:latin typeface="Izhitsa" pitchFamily="2" charset="0"/>
              </a:rPr>
              <a:t> </a:t>
            </a:r>
            <a:r>
              <a:rPr lang="ru-RU" sz="2800" dirty="0" err="1">
                <a:latin typeface="Izhitsa" pitchFamily="2" charset="0"/>
              </a:rPr>
              <a:t>Давидъ</a:t>
            </a:r>
            <a:r>
              <a:rPr lang="ru-RU" sz="2800" dirty="0">
                <a:latin typeface="Izhitsa" pitchFamily="2" charset="0"/>
              </a:rPr>
              <a:t> Святополку: </a:t>
            </a:r>
            <a:r>
              <a:rPr lang="ru-RU" sz="2800" dirty="0" smtClean="0">
                <a:latin typeface="Izhitsa" pitchFamily="2" charset="0"/>
              </a:rPr>
              <a:t>... </a:t>
            </a:r>
            <a:r>
              <a:rPr lang="ru-RU" sz="2800" dirty="0">
                <a:latin typeface="Izhitsa" pitchFamily="2" charset="0"/>
              </a:rPr>
              <a:t>аще </a:t>
            </a:r>
            <a:r>
              <a:rPr lang="ru-RU" sz="2800" dirty="0" err="1">
                <a:latin typeface="Izhitsa" pitchFamily="2" charset="0"/>
              </a:rPr>
              <a:t>ти</a:t>
            </a:r>
            <a:r>
              <a:rPr lang="ru-RU" sz="2800" dirty="0">
                <a:latin typeface="Izhitsa" pitchFamily="2" charset="0"/>
              </a:rPr>
              <a:t> </a:t>
            </a:r>
            <a:r>
              <a:rPr lang="ru-RU" sz="2800" dirty="0" err="1">
                <a:latin typeface="Izhitsa" pitchFamily="2" charset="0"/>
              </a:rPr>
              <a:t>отидеть</a:t>
            </a:r>
            <a:r>
              <a:rPr lang="ru-RU" sz="2800" dirty="0">
                <a:latin typeface="Izhitsa" pitchFamily="2" charset="0"/>
              </a:rPr>
              <a:t> в свою в</a:t>
            </a:r>
            <a:r>
              <a:rPr lang="ru-RU" sz="2800" u="sng" dirty="0">
                <a:latin typeface="Izhitsa" pitchFamily="2" charset="0"/>
              </a:rPr>
              <a:t>оло</a:t>
            </a:r>
            <a:r>
              <a:rPr lang="ru-RU" sz="2800" dirty="0">
                <a:latin typeface="Izhitsa" pitchFamily="2" charset="0"/>
              </a:rPr>
              <a:t>сть, да узришь, аще </a:t>
            </a:r>
            <a:r>
              <a:rPr lang="ru-RU" sz="2800" dirty="0" err="1">
                <a:latin typeface="Izhitsa" pitchFamily="2" charset="0"/>
              </a:rPr>
              <a:t>ти</a:t>
            </a:r>
            <a:r>
              <a:rPr lang="ru-RU" sz="2800" dirty="0">
                <a:latin typeface="Izhitsa" pitchFamily="2" charset="0"/>
              </a:rPr>
              <a:t> не заиметь </a:t>
            </a:r>
            <a:r>
              <a:rPr lang="ru-RU" sz="2800" dirty="0" err="1">
                <a:latin typeface="Izhitsa" pitchFamily="2" charset="0"/>
              </a:rPr>
              <a:t>г</a:t>
            </a:r>
            <a:r>
              <a:rPr lang="ru-RU" sz="2800" u="sng" dirty="0" err="1">
                <a:latin typeface="Izhitsa" pitchFamily="2" charset="0"/>
              </a:rPr>
              <a:t>оро</a:t>
            </a:r>
            <a:r>
              <a:rPr lang="ru-RU" sz="2800" dirty="0" err="1">
                <a:latin typeface="Izhitsa" pitchFamily="2" charset="0"/>
              </a:rPr>
              <a:t>довъ</a:t>
            </a:r>
            <a:r>
              <a:rPr lang="ru-RU" sz="2800" dirty="0">
                <a:latin typeface="Izhitsa" pitchFamily="2" charset="0"/>
              </a:rPr>
              <a:t> </a:t>
            </a:r>
            <a:r>
              <a:rPr lang="ru-RU" sz="2800" dirty="0" err="1">
                <a:latin typeface="Izhitsa" pitchFamily="2" charset="0"/>
              </a:rPr>
              <a:t>твоихъ</a:t>
            </a:r>
            <a:r>
              <a:rPr lang="ru-RU" sz="2800" dirty="0"/>
              <a:t>»</a:t>
            </a:r>
            <a:endParaRPr lang="ru-RU" sz="32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188640"/>
            <a:ext cx="8568952" cy="1606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85111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920880" cy="5976664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– В.В. Виноградов («Очерки по истории русского литературного языка XVII–XIХ вв.»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1934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«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Язык Пушкина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» и др.), 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–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Л.А. 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Булаховский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(«Исторический комментарий к русскому литературному языку» 1936, «Русский литературный язык первой половины XIХ в.» 1941-1948), 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– Г.О. Винокур («Русский литературный язык в первой половине XVIII в.» 1941, «Русский язык» 1945 и т. п.), 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– Б.А. Ларин («К лингвистической характеристике города», «О лингвистическом изучении города» 1928, «Об образовании русского литературного языка» 1933 и мн. др.), </a:t>
            </a:r>
          </a:p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1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683568" y="476672"/>
            <a:ext cx="7920880" cy="5976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– С.П. Обнорский (««Русская правда» как памятник русского литературного языка» 1934, ««Слово о полку Игореве» как памятник русского литературного языка» 1939, «Ломоносов и русский литературный язык» 1940, «Пушкин и нормы русского литературного языка» 1946, «Очерки по истории русского литературного языка старшего периода» 1946 и мн. др.), 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– Ф.П. Филин («Очерк истории русского языка до XIV столетия» 1940, «Об образовании восточнославянских национальных литературных языков» 1960 и мн. др.), 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– Л.П.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Якубинский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(«История древнерусского языка» 1953 и др.)</a:t>
            </a:r>
          </a:p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19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424936" cy="2160240"/>
          </a:xfrm>
        </p:spPr>
        <p:txBody>
          <a:bodyPr>
            <a:normAutofit/>
          </a:bodyPr>
          <a:lstStyle/>
          <a:p>
            <a:r>
              <a:rPr lang="ru-RU" b="1" dirty="0"/>
              <a:t>Три уровня лингвистических </a:t>
            </a:r>
            <a:r>
              <a:rPr lang="ru-RU" b="1" dirty="0" smtClean="0"/>
              <a:t>исследований: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27584" y="2348880"/>
            <a:ext cx="8073280" cy="3744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– уровень языковых единиц,</a:t>
            </a:r>
          </a:p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– уровень текста,</a:t>
            </a:r>
            <a:br>
              <a:rPr lang="ru-RU" dirty="0" smtClean="0"/>
            </a:br>
            <a:endParaRPr lang="ru-RU" dirty="0" smtClean="0"/>
          </a:p>
          <a:p>
            <a:pPr algn="l"/>
            <a:r>
              <a:rPr lang="ru-RU" dirty="0" smtClean="0"/>
              <a:t>– уровень языка как системы подсистем.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54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424936" cy="4896544"/>
          </a:xfrm>
        </p:spPr>
        <p:txBody>
          <a:bodyPr>
            <a:normAutofit/>
          </a:bodyPr>
          <a:lstStyle/>
          <a:p>
            <a:r>
              <a:rPr lang="ru-RU" dirty="0"/>
              <a:t>ИРЛЯ </a:t>
            </a:r>
            <a:r>
              <a:rPr lang="ru-RU" dirty="0" smtClean="0"/>
              <a:t>изучает: </a:t>
            </a:r>
            <a:br>
              <a:rPr lang="ru-RU" dirty="0" smtClean="0"/>
            </a:br>
            <a:r>
              <a:rPr lang="ru-RU" dirty="0" smtClean="0"/>
              <a:t>– изменения литературного языка (историю </a:t>
            </a:r>
            <a:r>
              <a:rPr lang="ru-RU" dirty="0"/>
              <a:t>лексики, историю стилевых </a:t>
            </a:r>
            <a:r>
              <a:rPr lang="ru-RU" dirty="0" smtClean="0"/>
              <a:t>средств), </a:t>
            </a:r>
            <a:br>
              <a:rPr lang="ru-RU" dirty="0" smtClean="0"/>
            </a:br>
            <a:r>
              <a:rPr lang="ru-RU" dirty="0" smtClean="0"/>
              <a:t>– язык </a:t>
            </a:r>
            <a:r>
              <a:rPr lang="ru-RU" dirty="0"/>
              <a:t>отдельных </a:t>
            </a:r>
            <a:r>
              <a:rPr lang="ru-RU" dirty="0" smtClean="0"/>
              <a:t>произведений</a:t>
            </a:r>
            <a:r>
              <a:rPr lang="ru-RU" dirty="0"/>
              <a:t>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– язык </a:t>
            </a:r>
            <a:r>
              <a:rPr lang="ru-RU" dirty="0"/>
              <a:t>отдельных </a:t>
            </a:r>
            <a:r>
              <a:rPr lang="ru-RU" dirty="0" smtClean="0"/>
              <a:t>писателей,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608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424936" cy="5688632"/>
          </a:xfrm>
        </p:spPr>
        <p:txBody>
          <a:bodyPr>
            <a:normAutofit/>
          </a:bodyPr>
          <a:lstStyle/>
          <a:p>
            <a:r>
              <a:rPr lang="ru-RU" dirty="0" smtClean="0"/>
              <a:t>– взаимодействие </a:t>
            </a:r>
            <a:br>
              <a:rPr lang="ru-RU" dirty="0" smtClean="0"/>
            </a:br>
            <a:r>
              <a:rPr lang="ru-RU" sz="3200" dirty="0" smtClean="0"/>
              <a:t>1</a:t>
            </a:r>
            <a:r>
              <a:rPr lang="ru-RU" sz="3200" dirty="0"/>
              <a:t>) литературно-письменного языка и территориальных диалектов;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2</a:t>
            </a:r>
            <a:r>
              <a:rPr lang="ru-RU" sz="3200" dirty="0"/>
              <a:t>) народно- разговорного языка и письменного;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3</a:t>
            </a:r>
            <a:r>
              <a:rPr lang="ru-RU" sz="3200" dirty="0"/>
              <a:t>) взаимодействие разновидностей (стилей) литературного языка в разные периоды его истории;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dirty="0" smtClean="0"/>
              <a:t>– вопрос </a:t>
            </a:r>
            <a:r>
              <a:rPr lang="ru-RU" sz="4000" dirty="0"/>
              <a:t>о нормах литературного языка. </a:t>
            </a:r>
          </a:p>
        </p:txBody>
      </p:sp>
    </p:spTree>
    <p:extLst>
      <p:ext uri="{BB962C8B-B14F-4D97-AF65-F5344CB8AC3E}">
        <p14:creationId xmlns:p14="http://schemas.microsoft.com/office/powerpoint/2010/main" val="285234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568952" cy="5688632"/>
          </a:xfrm>
        </p:spPr>
        <p:txBody>
          <a:bodyPr>
            <a:normAutofit/>
          </a:bodyPr>
          <a:lstStyle/>
          <a:p>
            <a:pPr algn="r"/>
            <a:r>
              <a:rPr lang="ru-RU" sz="3600" dirty="0"/>
              <a:t>Литературный язык. Образцовый, нормализованный язык, нормы которого воспринимаются как «правильные» и общеобязательные и который противопоставляется диалектам и </a:t>
            </a:r>
            <a:r>
              <a:rPr lang="ru-RU" sz="3600" dirty="0" smtClean="0"/>
              <a:t>просторечию.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/>
              <a:t>О.С</a:t>
            </a:r>
            <a:r>
              <a:rPr lang="ru-RU" sz="3200" dirty="0"/>
              <a:t>. </a:t>
            </a:r>
            <a:r>
              <a:rPr lang="ru-RU" sz="3200" dirty="0" smtClean="0"/>
              <a:t>Ахманова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5743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73756"/>
            <a:ext cx="7992888" cy="483556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– </a:t>
            </a:r>
            <a:r>
              <a:rPr lang="ru-RU" sz="3200" dirty="0" err="1" smtClean="0"/>
              <a:t>нормированность</a:t>
            </a:r>
            <a:r>
              <a:rPr lang="ru-RU" sz="3200" dirty="0" smtClean="0"/>
              <a:t>;</a:t>
            </a:r>
            <a:br>
              <a:rPr lang="ru-RU" sz="3200" dirty="0" smtClean="0"/>
            </a:br>
            <a:r>
              <a:rPr lang="ru-RU" sz="3200" dirty="0" smtClean="0"/>
              <a:t>– </a:t>
            </a:r>
            <a:r>
              <a:rPr lang="ru-RU" sz="3200" dirty="0" err="1" smtClean="0"/>
              <a:t>кодифицированность</a:t>
            </a:r>
            <a:r>
              <a:rPr lang="ru-RU" sz="3200" dirty="0" smtClean="0"/>
              <a:t> (закрепленность норм в словарях, грамматиках и справочниках);</a:t>
            </a:r>
            <a:br>
              <a:rPr lang="ru-RU" sz="3200" dirty="0" smtClean="0"/>
            </a:br>
            <a:r>
              <a:rPr lang="ru-RU" sz="3200" dirty="0" smtClean="0"/>
              <a:t>– общеобязательность;</a:t>
            </a:r>
            <a:br>
              <a:rPr lang="ru-RU" sz="3200" dirty="0" smtClean="0"/>
            </a:br>
            <a:r>
              <a:rPr lang="ru-RU" sz="3200" dirty="0" smtClean="0"/>
              <a:t>– </a:t>
            </a:r>
            <a:r>
              <a:rPr lang="ru-RU" sz="3200" dirty="0" err="1" smtClean="0"/>
              <a:t>поливалентность</a:t>
            </a:r>
            <a:r>
              <a:rPr lang="ru-RU" sz="3200" dirty="0" smtClean="0"/>
              <a:t> (применим </a:t>
            </a:r>
            <a:r>
              <a:rPr lang="ru-RU" sz="3200" dirty="0"/>
              <a:t>во всех сферах национальной </a:t>
            </a:r>
            <a:r>
              <a:rPr lang="ru-RU" sz="3200" dirty="0" smtClean="0"/>
              <a:t>жизни);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– стилистическое разнообразие. </a:t>
            </a:r>
            <a:endParaRPr lang="ru-RU" sz="32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814656"/>
            <a:ext cx="8568952" cy="131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Признаки литературного языка</a:t>
            </a:r>
            <a:br>
              <a:rPr lang="ru-RU" sz="36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07597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280920" cy="5112568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– литературный </a:t>
            </a:r>
            <a:r>
              <a:rPr lang="ru-RU" sz="3200" dirty="0"/>
              <a:t>язык древнерусской народности или Киевского государства (XI–XIII вв.),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900" dirty="0" smtClean="0"/>
              <a:t/>
            </a:r>
            <a:br>
              <a:rPr lang="ru-RU" sz="900" dirty="0" smtClean="0"/>
            </a:br>
            <a:r>
              <a:rPr lang="ru-RU" sz="3200" dirty="0" smtClean="0"/>
              <a:t>– литературный </a:t>
            </a:r>
            <a:r>
              <a:rPr lang="ru-RU" sz="3200" dirty="0"/>
              <a:t>язык великорусской народности или Московского государства (XIV–XVII вв.),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900" dirty="0" smtClean="0"/>
              <a:t/>
            </a:r>
            <a:br>
              <a:rPr lang="ru-RU" sz="900" dirty="0" smtClean="0"/>
            </a:br>
            <a:r>
              <a:rPr lang="ru-RU" sz="3200" dirty="0" smtClean="0"/>
              <a:t>– литературный </a:t>
            </a:r>
            <a:r>
              <a:rPr lang="ru-RU" sz="3200" dirty="0"/>
              <a:t>язык периода формирования русской нации (XVII – первая четверть XIХ в.),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900" dirty="0" smtClean="0"/>
              <a:t/>
            </a:r>
            <a:br>
              <a:rPr lang="ru-RU" sz="900" dirty="0" smtClean="0"/>
            </a:br>
            <a:r>
              <a:rPr lang="ru-RU" sz="3200" dirty="0" smtClean="0"/>
              <a:t>– современный </a:t>
            </a:r>
            <a:r>
              <a:rPr lang="ru-RU" sz="3200" dirty="0"/>
              <a:t>русский </a:t>
            </a:r>
            <a:r>
              <a:rPr lang="ru-RU" sz="3200"/>
              <a:t>литературный </a:t>
            </a:r>
            <a:r>
              <a:rPr lang="ru-RU" sz="3200" smtClean="0"/>
              <a:t>язык.</a:t>
            </a:r>
            <a:endParaRPr lang="ru-RU" sz="32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116632"/>
            <a:ext cx="8568952" cy="131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/>
              <a:t>Периодизация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493509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49442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274</Words>
  <Application>Microsoft Office PowerPoint</Application>
  <PresentationFormat>Экран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История русского литературного языка  как раздел языкознания</vt:lpstr>
      <vt:lpstr>Презентация PowerPoint</vt:lpstr>
      <vt:lpstr>Презентация PowerPoint</vt:lpstr>
      <vt:lpstr>Три уровня лингвистических исследований: </vt:lpstr>
      <vt:lpstr>ИРЛЯ изучает:  – изменения литературного языка (историю лексики, историю стилевых средств),  – язык отдельных произведений,  – язык отдельных писателей,</vt:lpstr>
      <vt:lpstr>– взаимодействие  1) литературно-письменного языка и территориальных диалектов;  2) народно- разговорного языка и письменного;  3) взаимодействие разновидностей (стилей) литературного языка в разные периоды его истории;  – вопрос о нормах литературного языка. </vt:lpstr>
      <vt:lpstr>Литературный язык. Образцовый, нормализованный язык, нормы которого воспринимаются как «правильные» и общеобязательные и который противопоставляется диалектам и просторечию.  О.С. Ахманова</vt:lpstr>
      <vt:lpstr>– нормированность; – кодифицированность (закрепленность норм в словарях, грамматиках и справочниках); – общеобязательность; – поливалентность (применим во всех сферах национальной жизни); – стилистическое разнообразие. </vt:lpstr>
      <vt:lpstr>– литературный язык древнерусской народности или Киевского государства (XI–XIII вв.),   – литературный язык великорусской народности или Московского государства (XIV–XVII вв.),   – литературный язык периода формирования русской нации (XVII – первая четверть XIХ в.),   – современный русский литературный язык.</vt:lpstr>
      <vt:lpstr>Договор Олега с греками 911 г. в Повести временных лет: Радзивилловский список – парусы (греческое),  Ипатьевский и Троицкий – пърh (из финского purja).  Ср. южное вhверица и северное вhкша, вhкшица</vt:lpstr>
      <vt:lpstr>1. Возник из старославянского (А.А. Шахматов, И.И. Срезневский, Л.В. Щерба);  2. Собственно русский (С.П. Обнорский);  3. В Киевской Руси было двуязычие (Ф.П. Филин);  4. В Киевской Руси была диглоссия (А.В. Исаченко, Б.А.Успенский);  5. В Киевской Руси было два типа литературного языка (В.В. Виноградов).</vt:lpstr>
      <vt:lpstr>1. церковнославянский литературный язык с двумя типами: – собственно церковнославянский; – славяно-русский язык; 2. древнерусский литературный язык: – язык деловой письменности и частной переписки; – язык повествовательной литературы. </vt:lpstr>
      <vt:lpstr>Диглоссия – относительно устойчивая языковая ситуация, при которой кроме диалектов того или иного языка существует также сильно отличающаяся строго кодифицированная и занимающая более высокое положение форма.</vt:lpstr>
      <vt:lpstr>Высокая форма  – является носителем большого и авторитетного корпуса письменных текстов (или более ранних, или «чужих»); – изучается специально;  – используется в большинстве письменных и официальных устных коммуникативных ситуаций;  – не используется никакой частью общества для бытовых разговоров.</vt:lpstr>
      <vt:lpstr>– церковно-книжный, книжно-славянский, язык церковных памятников; – светско-литературный, народно-литературный, язык светских неделовых памятников; – деловой, язык светских деловых памятников.</vt:lpstr>
      <vt:lpstr>– абстрактная лексика и новые религиозные термины:  1. сложение основ (благочестие, лицемерие),  2. абстрактные суффиксы -ость, -ство, -ий, -ний, -изн (пространство, беззлобие),  3. греческие заимствования (икона, ангел, библия, епископ),  4. кальки: баснословие (мифология), премудролюбление (философия), временописание (хронография).</vt:lpstr>
      <vt:lpstr>– богатство словаря, точность словоупотребления: страна – сторона, хранити – хоронити;  – стилистическое многообразие:  «нача ставити по градомъ церкви и попы, и люди на крещенье приводити по всhм градомъ и селомъ»;  «и рече Давидъ Святополку: ... аще ти отидеть в свою волость, да узришь, аще ти не заиметь городовъ твоихъ»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русского литературного языка как раздел языкознания</dc:title>
  <dc:creator>Пользователь</dc:creator>
  <cp:lastModifiedBy>Пользователь</cp:lastModifiedBy>
  <cp:revision>15</cp:revision>
  <dcterms:created xsi:type="dcterms:W3CDTF">2013-02-14T12:16:36Z</dcterms:created>
  <dcterms:modified xsi:type="dcterms:W3CDTF">2013-02-15T19:22:41Z</dcterms:modified>
</cp:coreProperties>
</file>