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5"/>
  </p:notesMasterIdLst>
  <p:sldIdLst>
    <p:sldId id="256" r:id="rId2"/>
    <p:sldId id="260" r:id="rId3"/>
    <p:sldId id="274" r:id="rId4"/>
    <p:sldId id="263" r:id="rId5"/>
    <p:sldId id="264" r:id="rId6"/>
    <p:sldId id="265" r:id="rId7"/>
    <p:sldId id="266" r:id="rId8"/>
    <p:sldId id="267" r:id="rId9"/>
    <p:sldId id="258" r:id="rId10"/>
    <p:sldId id="273" r:id="rId11"/>
    <p:sldId id="268" r:id="rId12"/>
    <p:sldId id="257" r:id="rId13"/>
    <p:sldId id="27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9C7D9F-323B-4504-B739-D563638A86D8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534122-7073-44E6-A3BD-8097AF46E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ACEB8D-1CB0-4CDE-A929-2149AB0E8B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358E1F-5834-41EC-A0A8-A7F9900B5EB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F4D30-3EB9-475B-9ED5-7043584A4B91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C906D-4154-49E0-B1DE-D29C40231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0B8F-95D4-4BDA-8EB1-601A9BE974B6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05592-1775-448D-98A0-05602502D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589DA-7B5E-4DE6-BD7E-F9EDCF315AC6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7FBDA-9429-4872-B31C-B21AAC337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D705D-51A5-48BB-8ACA-78DC3C360DC2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C304-A135-4545-8DB8-85C10B980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ED06E-4A3F-4BDA-82CE-891A1627FADB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E02D-AF74-4CF1-A381-2AFA44CD4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C0EB7-137F-4550-8EEA-217CDCD17DC9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0102B-009D-462B-BB85-64B0E865F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08833-C0E2-4982-B1A5-34ABBDCBFBB9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0F1D0-1A3B-42F7-A89A-34F9767A4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7A5E2-69CE-46A0-9995-9FBDACBDACD1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2517C-3F9A-4B27-8A81-A96897534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98682-3549-4CDB-84D2-D2EFB141B801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1CE12-E573-40A5-96AC-3B4A106EE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67E1-F747-4118-B607-0ED67699B1C0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1139F-E511-42DE-B002-05BDB1FAF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C2432-F233-4B5F-9C66-FD5334EB939C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E724-F122-4306-8E07-2E1EB4F2F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9F6BCC-47F8-41A6-9BF9-7F5E4D4A6731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31F6D-DE6B-4700-8E54-0381315DD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6" r:id="rId2"/>
    <p:sldLayoutId id="2147484005" r:id="rId3"/>
    <p:sldLayoutId id="2147484004" r:id="rId4"/>
    <p:sldLayoutId id="2147484003" r:id="rId5"/>
    <p:sldLayoutId id="2147484002" r:id="rId6"/>
    <p:sldLayoutId id="2147484001" r:id="rId7"/>
    <p:sldLayoutId id="2147484000" r:id="rId8"/>
    <p:sldLayoutId id="2147483999" r:id="rId9"/>
    <p:sldLayoutId id="2147483998" r:id="rId10"/>
    <p:sldLayoutId id="21474839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323850" y="549275"/>
            <a:ext cx="8424863" cy="3095625"/>
          </a:xfrm>
        </p:spPr>
        <p:txBody>
          <a:bodyPr/>
          <a:lstStyle/>
          <a:p>
            <a:r>
              <a:rPr lang="ru-RU" b="1" smtClean="0"/>
              <a:t>Памятники литературного языка строгой нормы</a:t>
            </a:r>
            <a:r>
              <a:rPr lang="ru-RU" smtClean="0"/>
              <a:t> (книжно-славянский тип литературного языка</a:t>
            </a:r>
            <a:r>
              <a:rPr lang="en-US" smtClean="0"/>
              <a:t>)</a:t>
            </a:r>
            <a:endParaRPr lang="ru-RU" smtClean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588"/>
            <a:ext cx="6400800" cy="1752600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Лекция </a:t>
            </a:r>
            <a:r>
              <a:rPr lang="en-US" b="1" smtClean="0">
                <a:solidFill>
                  <a:schemeClr val="tx1"/>
                </a:solidFill>
              </a:rPr>
              <a:t>2</a:t>
            </a:r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404813"/>
            <a:ext cx="8424863" cy="13684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Повторы</a:t>
            </a:r>
            <a:r>
              <a:rPr lang="ru-RU" dirty="0"/>
              <a:t>, параллелизм, обращения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1700213"/>
            <a:ext cx="8280400" cy="475297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3200" dirty="0"/>
              <a:t>Повторы: «</a:t>
            </a:r>
            <a:r>
              <a:rPr lang="ru-RU" sz="3200" dirty="0" err="1"/>
              <a:t>Образъ</a:t>
            </a:r>
            <a:r>
              <a:rPr lang="ru-RU" sz="3200" dirty="0"/>
              <a:t> же закону и благодати </a:t>
            </a:r>
            <a:r>
              <a:rPr lang="ru-RU" sz="3200" u="sng" dirty="0" err="1"/>
              <a:t>Агаръ</a:t>
            </a:r>
            <a:r>
              <a:rPr lang="ru-RU" sz="3200" u="sng" dirty="0"/>
              <a:t> и Сарра</a:t>
            </a:r>
            <a:r>
              <a:rPr lang="ru-RU" sz="3200" dirty="0"/>
              <a:t>, </a:t>
            </a:r>
            <a:r>
              <a:rPr lang="ru-RU" sz="3200" u="sng" dirty="0" err="1"/>
              <a:t>работнаа</a:t>
            </a:r>
            <a:r>
              <a:rPr lang="ru-RU" sz="3200" u="sng" dirty="0"/>
              <a:t> </a:t>
            </a:r>
            <a:r>
              <a:rPr lang="ru-RU" sz="3200" u="sng" dirty="0" err="1"/>
              <a:t>Агаръ</a:t>
            </a:r>
            <a:r>
              <a:rPr lang="ru-RU" sz="3200" u="sng" dirty="0"/>
              <a:t> и свободна Сара</a:t>
            </a:r>
            <a:r>
              <a:rPr lang="ru-RU" sz="3200" dirty="0"/>
              <a:t>, </a:t>
            </a:r>
            <a:r>
              <a:rPr lang="ru-RU" sz="3200" u="sng" dirty="0" err="1"/>
              <a:t>работнаа</a:t>
            </a:r>
            <a:r>
              <a:rPr lang="ru-RU" sz="3200" dirty="0"/>
              <a:t> прежде </a:t>
            </a:r>
            <a:r>
              <a:rPr lang="ru-RU" sz="3200" dirty="0" err="1"/>
              <a:t>ти</a:t>
            </a:r>
            <a:r>
              <a:rPr lang="ru-RU" sz="3200" dirty="0"/>
              <a:t>, </a:t>
            </a:r>
            <a:r>
              <a:rPr lang="ru-RU" sz="3200" dirty="0" err="1"/>
              <a:t>потомъ</a:t>
            </a:r>
            <a:r>
              <a:rPr lang="ru-RU" sz="3200" dirty="0"/>
              <a:t> </a:t>
            </a:r>
            <a:r>
              <a:rPr lang="ru-RU" sz="3200" u="sng" dirty="0" err="1"/>
              <a:t>свободнаа</a:t>
            </a:r>
            <a:r>
              <a:rPr lang="ru-RU" sz="3200" dirty="0" smtClean="0"/>
              <a:t>». </a:t>
            </a:r>
          </a:p>
          <a:p>
            <a:pPr algn="l" fontAlgn="auto">
              <a:spcAft>
                <a:spcPts val="0"/>
              </a:spcAft>
              <a:defRPr/>
            </a:pPr>
            <a:endParaRPr lang="ru-RU" sz="3200" dirty="0" smtClean="0"/>
          </a:p>
          <a:p>
            <a:pPr algn="l" fontAlgn="auto">
              <a:spcAft>
                <a:spcPts val="0"/>
              </a:spcAft>
              <a:defRPr/>
            </a:pPr>
            <a:r>
              <a:rPr lang="ru-RU" sz="3200" dirty="0" smtClean="0"/>
              <a:t>«</a:t>
            </a:r>
            <a:r>
              <a:rPr lang="ru-RU" sz="3200" dirty="0"/>
              <a:t>Ты </a:t>
            </a:r>
            <a:r>
              <a:rPr lang="ru-RU" sz="3200" dirty="0" err="1"/>
              <a:t>б</a:t>
            </a:r>
            <a:r>
              <a:rPr lang="ru-RU" sz="3200" dirty="0" err="1">
                <a:latin typeface="Izhitsa" pitchFamily="2" charset="0"/>
              </a:rPr>
              <a:t>h</a:t>
            </a:r>
            <a:r>
              <a:rPr lang="ru-RU" sz="3200" dirty="0"/>
              <a:t>, о честна </a:t>
            </a:r>
            <a:r>
              <a:rPr lang="ru-RU" sz="3200" dirty="0" err="1"/>
              <a:t>главо</a:t>
            </a:r>
            <a:r>
              <a:rPr lang="ru-RU" sz="3200" dirty="0"/>
              <a:t>, </a:t>
            </a:r>
            <a:r>
              <a:rPr lang="ru-RU" sz="3200" dirty="0" err="1"/>
              <a:t>нагыимъ</a:t>
            </a:r>
            <a:r>
              <a:rPr lang="ru-RU" sz="3200" dirty="0"/>
              <a:t> </a:t>
            </a:r>
            <a:r>
              <a:rPr lang="ru-RU" sz="3200" dirty="0" err="1" smtClean="0"/>
              <a:t>од</a:t>
            </a:r>
            <a:r>
              <a:rPr lang="ru-RU" sz="3200" dirty="0" err="1">
                <a:latin typeface="Izhitsa" pitchFamily="2" charset="0"/>
              </a:rPr>
              <a:t>h</a:t>
            </a:r>
            <a:r>
              <a:rPr lang="ru-RU" sz="3200" dirty="0" err="1" smtClean="0"/>
              <a:t>ние</a:t>
            </a:r>
            <a:r>
              <a:rPr lang="ru-RU" sz="3200" dirty="0"/>
              <a:t>; ты </a:t>
            </a:r>
            <a:r>
              <a:rPr lang="ru-RU" sz="3200" dirty="0" err="1" smtClean="0"/>
              <a:t>б</a:t>
            </a:r>
            <a:r>
              <a:rPr lang="ru-RU" sz="3200" dirty="0" err="1">
                <a:latin typeface="Izhitsa" pitchFamily="2" charset="0"/>
              </a:rPr>
              <a:t>h</a:t>
            </a:r>
            <a:r>
              <a:rPr lang="ru-RU" sz="3200" dirty="0" smtClean="0"/>
              <a:t> </a:t>
            </a:r>
            <a:r>
              <a:rPr lang="ru-RU" sz="3200" dirty="0" err="1"/>
              <a:t>алчьныимъ</a:t>
            </a:r>
            <a:r>
              <a:rPr lang="ru-RU" sz="3200" dirty="0"/>
              <a:t> </a:t>
            </a:r>
            <a:r>
              <a:rPr lang="ru-RU" sz="3200" dirty="0" err="1"/>
              <a:t>кърмитель</a:t>
            </a:r>
            <a:r>
              <a:rPr lang="ru-RU" sz="3200" dirty="0"/>
              <a:t>; ты </a:t>
            </a:r>
            <a:r>
              <a:rPr lang="ru-RU" sz="3200" dirty="0" err="1" smtClean="0"/>
              <a:t>б</a:t>
            </a:r>
            <a:r>
              <a:rPr lang="ru-RU" sz="3200" dirty="0" err="1">
                <a:latin typeface="Izhitsa" pitchFamily="2" charset="0"/>
              </a:rPr>
              <a:t>h</a:t>
            </a:r>
            <a:r>
              <a:rPr lang="ru-RU" sz="3200" dirty="0" smtClean="0"/>
              <a:t> </a:t>
            </a:r>
            <a:r>
              <a:rPr lang="ru-RU" sz="3200" dirty="0" err="1"/>
              <a:t>жаждущимъ</a:t>
            </a:r>
            <a:r>
              <a:rPr lang="ru-RU" sz="3200" dirty="0"/>
              <a:t> </a:t>
            </a:r>
            <a:r>
              <a:rPr lang="ru-RU" sz="3200" dirty="0" err="1" smtClean="0"/>
              <a:t>утроб</a:t>
            </a:r>
            <a:r>
              <a:rPr lang="ru-RU" sz="3200" dirty="0" err="1">
                <a:latin typeface="Izhitsa" pitchFamily="2" charset="0"/>
              </a:rPr>
              <a:t>h</a:t>
            </a:r>
            <a:r>
              <a:rPr lang="ru-RU" sz="3200" dirty="0" smtClean="0"/>
              <a:t> </a:t>
            </a:r>
            <a:r>
              <a:rPr lang="ru-RU" sz="3200" dirty="0" err="1"/>
              <a:t>ухлажение</a:t>
            </a:r>
            <a:r>
              <a:rPr lang="ru-RU" sz="3200" dirty="0"/>
              <a:t>; ты </a:t>
            </a:r>
            <a:r>
              <a:rPr lang="ru-RU" sz="3200" dirty="0" err="1" smtClean="0"/>
              <a:t>б</a:t>
            </a:r>
            <a:r>
              <a:rPr lang="ru-RU" sz="3200" dirty="0" err="1">
                <a:latin typeface="Izhitsa" pitchFamily="2" charset="0"/>
              </a:rPr>
              <a:t>h</a:t>
            </a:r>
            <a:r>
              <a:rPr lang="ru-RU" sz="3200" dirty="0" smtClean="0"/>
              <a:t> </a:t>
            </a:r>
            <a:r>
              <a:rPr lang="ru-RU" sz="3200" dirty="0" err="1"/>
              <a:t>вдовицамъ</a:t>
            </a:r>
            <a:r>
              <a:rPr lang="ru-RU" sz="3200" dirty="0"/>
              <a:t> </a:t>
            </a:r>
            <a:r>
              <a:rPr lang="ru-RU" sz="3200" dirty="0" err="1"/>
              <a:t>помощникъ</a:t>
            </a:r>
            <a:r>
              <a:rPr lang="ru-RU" sz="3200" dirty="0"/>
              <a:t>, ты </a:t>
            </a:r>
            <a:r>
              <a:rPr lang="ru-RU" sz="3200" dirty="0" err="1" smtClean="0"/>
              <a:t>б</a:t>
            </a:r>
            <a:r>
              <a:rPr lang="ru-RU" sz="3200" dirty="0" err="1">
                <a:latin typeface="Izhitsa" pitchFamily="2" charset="0"/>
              </a:rPr>
              <a:t>h</a:t>
            </a:r>
            <a:r>
              <a:rPr lang="ru-RU" sz="3200" dirty="0" smtClean="0"/>
              <a:t> </a:t>
            </a:r>
            <a:r>
              <a:rPr lang="ru-RU" sz="3200" dirty="0" err="1"/>
              <a:t>странныимъ</a:t>
            </a:r>
            <a:r>
              <a:rPr lang="ru-RU" sz="3200" dirty="0"/>
              <a:t> </a:t>
            </a:r>
            <a:r>
              <a:rPr lang="ru-RU" sz="3200" dirty="0" err="1"/>
              <a:t>покоище</a:t>
            </a:r>
            <a:r>
              <a:rPr lang="ru-RU" sz="3200" dirty="0"/>
              <a:t>; ты </a:t>
            </a:r>
            <a:r>
              <a:rPr lang="ru-RU" sz="3200" dirty="0" err="1" smtClean="0"/>
              <a:t>б</a:t>
            </a:r>
            <a:r>
              <a:rPr lang="ru-RU" sz="3200" dirty="0" err="1">
                <a:latin typeface="Izhitsa" pitchFamily="2" charset="0"/>
              </a:rPr>
              <a:t>h</a:t>
            </a:r>
            <a:r>
              <a:rPr lang="ru-RU" sz="3200" dirty="0" smtClean="0"/>
              <a:t> </a:t>
            </a:r>
            <a:r>
              <a:rPr lang="ru-RU" sz="3200" dirty="0" err="1"/>
              <a:t>бескровныимъ</a:t>
            </a:r>
            <a:r>
              <a:rPr lang="ru-RU" sz="3200" dirty="0"/>
              <a:t> </a:t>
            </a:r>
            <a:r>
              <a:rPr lang="ru-RU" sz="3200" dirty="0" err="1"/>
              <a:t>покровъ</a:t>
            </a:r>
            <a:r>
              <a:rPr lang="ru-RU" sz="3200" dirty="0" smtClean="0"/>
              <a:t>».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3200" dirty="0" smtClean="0"/>
              <a:t>(Слово о законе и благодати)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ctrTitle"/>
          </p:nvPr>
        </p:nvSpPr>
        <p:spPr>
          <a:xfrm>
            <a:off x="323850" y="549275"/>
            <a:ext cx="8496300" cy="5759450"/>
          </a:xfrm>
        </p:spPr>
        <p:txBody>
          <a:bodyPr/>
          <a:lstStyle/>
          <a:p>
            <a:pPr algn="r"/>
            <a:r>
              <a:rPr lang="ru-RU" sz="3200" smtClean="0"/>
              <a:t>"Увы мн</a:t>
            </a:r>
            <a:r>
              <a:rPr lang="ru-RU" sz="3200" smtClean="0">
                <a:latin typeface="Izhitsa" pitchFamily="2" charset="0"/>
              </a:rPr>
              <a:t>h</a:t>
            </a:r>
            <a:r>
              <a:rPr lang="ru-RU" sz="3200" smtClean="0"/>
              <a:t>, св</a:t>
            </a:r>
            <a:r>
              <a:rPr lang="ru-RU" sz="3200" smtClean="0">
                <a:latin typeface="Izhitsa" pitchFamily="2" charset="0"/>
              </a:rPr>
              <a:t>h</a:t>
            </a:r>
            <a:r>
              <a:rPr lang="ru-RU" sz="3200" smtClean="0"/>
              <a:t>те очию моею, сияние и заре лица моего, бъздро уности мое</a:t>
            </a:r>
            <a:r>
              <a:rPr lang="ru-RU" sz="3200" smtClean="0">
                <a:latin typeface="Izhitsa" pitchFamily="2" charset="0"/>
              </a:rPr>
              <a:t>h</a:t>
            </a:r>
            <a:r>
              <a:rPr lang="ru-RU" sz="3200" smtClean="0"/>
              <a:t>, наказание недоразумения моего! Увы мн</a:t>
            </a:r>
            <a:r>
              <a:rPr lang="ru-RU" sz="3200" smtClean="0">
                <a:latin typeface="Izhitsa" pitchFamily="2" charset="0"/>
              </a:rPr>
              <a:t>h</a:t>
            </a:r>
            <a:r>
              <a:rPr lang="ru-RU" sz="3200" smtClean="0"/>
              <a:t>, отче и господине мой!»</a:t>
            </a:r>
            <a:br>
              <a:rPr lang="ru-RU" sz="3200" smtClean="0"/>
            </a:br>
            <a:r>
              <a:rPr lang="ru-RU" sz="3200" smtClean="0"/>
              <a:t>(Сказание о Борисе и Глебе)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84213" y="549275"/>
            <a:ext cx="7920037" cy="590391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3200"/>
              <a:t>Русизмы: </a:t>
            </a:r>
            <a:r>
              <a:rPr lang="ru-RU" sz="3200" i="1"/>
              <a:t>каганъ Владимер, Володимеръ, гърздитися</a:t>
            </a:r>
            <a:r>
              <a:rPr lang="ru-RU" sz="3200"/>
              <a:t> ’преуспевать’. </a:t>
            </a:r>
            <a:r>
              <a:rPr lang="ru-RU" sz="3200" i="1"/>
              <a:t>котора</a:t>
            </a:r>
            <a:r>
              <a:rPr lang="ru-RU" sz="3200"/>
              <a:t> (в значении спор, ссора), </a:t>
            </a:r>
            <a:r>
              <a:rPr lang="ru-RU" sz="3200" i="1"/>
              <a:t>робичичь (Ил.);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3200" i="1"/>
              <a:t>озеро, одинъ (К.Т.), волость, золото, бороти, забороло, огородник, оболость (Сказ.).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sz="320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3200">
                <a:cs typeface="Times New Roman" pitchFamily="18" charset="0"/>
              </a:rPr>
              <a:t>Отсутствие чередований по 2 палатализации: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“не въ х</a:t>
            </a:r>
            <a:r>
              <a:rPr lang="ru-RU" sz="3200">
                <a:latin typeface="Izhitsa" pitchFamily="2" charset="0"/>
                <a:cs typeface="Times New Roman" pitchFamily="18" charset="0"/>
              </a:rPr>
              <a:t>@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>
                <a:latin typeface="Izhitsa" pitchFamily="2" charset="0"/>
                <a:cs typeface="Times New Roman" pitchFamily="18" charset="0"/>
              </a:rPr>
              <a:t>h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бо и неведомоі земли владычьствовавш</a:t>
            </a:r>
            <a:r>
              <a:rPr lang="ru-RU" sz="3200">
                <a:latin typeface="Izhitsa" pitchFamily="2" charset="0"/>
                <a:cs typeface="Times New Roman" pitchFamily="18" charset="0"/>
              </a:rPr>
              <a:t>#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. нъ въ 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i="1">
                <a:latin typeface="Izhitsa" pitchFamily="2" charset="0"/>
                <a:cs typeface="Times New Roman" pitchFamily="18" charset="0"/>
              </a:rPr>
              <a:t>@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ськ</a:t>
            </a:r>
            <a:r>
              <a:rPr lang="ru-RU" sz="3200" i="1">
                <a:latin typeface="Izhitsa" pitchFamily="2" charset="0"/>
                <a:cs typeface="Times New Roman" pitchFamily="18" charset="0"/>
              </a:rPr>
              <a:t>h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84213" y="549275"/>
            <a:ext cx="7920037" cy="590391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Ж вместо </a:t>
            </a:r>
            <a:r>
              <a:rPr lang="ru-RU" dirty="0" err="1" smtClean="0">
                <a:solidFill>
                  <a:schemeClr val="tx1"/>
                </a:solidFill>
              </a:rPr>
              <a:t>жд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i="1" dirty="0" err="1" smtClean="0">
                <a:solidFill>
                  <a:schemeClr val="tx1"/>
                </a:solidFill>
              </a:rPr>
              <a:t>жажа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преже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осужени</a:t>
            </a:r>
            <a:r>
              <a:rPr lang="ru-RU" i="1" dirty="0">
                <a:solidFill>
                  <a:schemeClr val="tx1"/>
                </a:solidFill>
              </a:rPr>
              <a:t>, одежа, </a:t>
            </a:r>
            <a:r>
              <a:rPr lang="ru-RU" i="1" dirty="0" err="1">
                <a:solidFill>
                  <a:schemeClr val="tx1"/>
                </a:solidFill>
              </a:rPr>
              <a:t>съ</a:t>
            </a:r>
            <a:r>
              <a:rPr lang="ru-RU" i="1" dirty="0">
                <a:solidFill>
                  <a:schemeClr val="tx1"/>
                </a:solidFill>
              </a:rPr>
              <a:t> надежею, </a:t>
            </a:r>
            <a:r>
              <a:rPr lang="ru-RU" i="1" dirty="0" err="1">
                <a:solidFill>
                  <a:schemeClr val="tx1"/>
                </a:solidFill>
              </a:rPr>
              <a:t>стражю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тружающеся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smtClean="0">
                <a:solidFill>
                  <a:schemeClr val="tx1"/>
                </a:solidFill>
              </a:rPr>
              <a:t>под (К.Т.), </a:t>
            </a:r>
            <a:r>
              <a:rPr lang="ru-RU" i="1" dirty="0" err="1" smtClean="0">
                <a:solidFill>
                  <a:schemeClr val="tx1"/>
                </a:solidFill>
              </a:rPr>
              <a:t>осужение</a:t>
            </a:r>
            <a:r>
              <a:rPr lang="ru-RU" i="1" dirty="0" smtClean="0">
                <a:solidFill>
                  <a:schemeClr val="tx1"/>
                </a:solidFill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</a:rPr>
              <a:t>осужати</a:t>
            </a:r>
            <a:r>
              <a:rPr lang="ru-RU" i="1" dirty="0" smtClean="0">
                <a:solidFill>
                  <a:schemeClr val="tx1"/>
                </a:solidFill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</a:rPr>
              <a:t>преже</a:t>
            </a:r>
            <a:r>
              <a:rPr lang="ru-RU" dirty="0" smtClean="0">
                <a:solidFill>
                  <a:schemeClr val="tx1"/>
                </a:solidFill>
              </a:rPr>
              <a:t> (Изб.). 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Флексии </a:t>
            </a:r>
            <a:r>
              <a:rPr lang="ru-RU" dirty="0">
                <a:solidFill>
                  <a:schemeClr val="tx1"/>
                </a:solidFill>
                <a:latin typeface="Izhitsa" pitchFamily="2" charset="0"/>
              </a:rPr>
              <a:t>h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smtClean="0">
                <a:solidFill>
                  <a:schemeClr val="tx1"/>
                </a:solidFill>
              </a:rPr>
              <a:t>мягких разновидностях склонений: </a:t>
            </a:r>
            <a:r>
              <a:rPr lang="ru-RU" dirty="0" smtClean="0">
                <a:solidFill>
                  <a:schemeClr val="tx1"/>
                </a:solidFill>
                <a:latin typeface="Izhitsa" pitchFamily="2" charset="0"/>
              </a:rPr>
              <a:t>от </a:t>
            </a:r>
            <a:r>
              <a:rPr lang="ru-RU" dirty="0" err="1" smtClean="0">
                <a:solidFill>
                  <a:schemeClr val="tx1"/>
                </a:solidFill>
                <a:latin typeface="Izhitsa" pitchFamily="2" charset="0"/>
              </a:rPr>
              <a:t>дhвицh</a:t>
            </a:r>
            <a:r>
              <a:rPr lang="ru-RU" dirty="0" smtClean="0">
                <a:solidFill>
                  <a:schemeClr val="tx1"/>
                </a:solidFill>
                <a:latin typeface="Izhitsa" pitchFamily="2" charset="0"/>
              </a:rPr>
              <a:t>, от </a:t>
            </a:r>
            <a:r>
              <a:rPr lang="ru-RU" dirty="0" err="1" smtClean="0">
                <a:solidFill>
                  <a:schemeClr val="tx1"/>
                </a:solidFill>
                <a:latin typeface="Izhitsa" pitchFamily="2" charset="0"/>
              </a:rPr>
              <a:t>троицh</a:t>
            </a:r>
            <a:r>
              <a:rPr lang="ru-RU" dirty="0" smtClean="0">
                <a:solidFill>
                  <a:schemeClr val="tx1"/>
                </a:solidFill>
                <a:latin typeface="Izhitsa" pitchFamily="2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Izhitsa" pitchFamily="2" charset="0"/>
              </a:rPr>
              <a:t>п’теньцh</a:t>
            </a:r>
            <a:r>
              <a:rPr lang="ru-RU" dirty="0" smtClean="0">
                <a:solidFill>
                  <a:schemeClr val="tx1"/>
                </a:solidFill>
                <a:latin typeface="Izhitsa" pitchFamily="2" charset="0"/>
              </a:rPr>
              <a:t>, за </a:t>
            </a:r>
            <a:r>
              <a:rPr lang="ru-RU" dirty="0" err="1" smtClean="0">
                <a:solidFill>
                  <a:schemeClr val="tx1"/>
                </a:solidFill>
                <a:latin typeface="Izhitsa" pitchFamily="2" charset="0"/>
              </a:rPr>
              <a:t>овцh</a:t>
            </a:r>
            <a:r>
              <a:rPr lang="ru-RU" dirty="0" smtClean="0">
                <a:solidFill>
                  <a:schemeClr val="tx1"/>
                </a:solidFill>
                <a:latin typeface="Izhitsa" pitchFamily="2" charset="0"/>
              </a:rPr>
              <a:t>, жены </a:t>
            </a:r>
            <a:r>
              <a:rPr lang="ru-RU" dirty="0">
                <a:solidFill>
                  <a:schemeClr val="tx1"/>
                </a:solidFill>
                <a:latin typeface="Izhitsa" pitchFamily="2" charset="0"/>
              </a:rPr>
              <a:t>и </a:t>
            </a:r>
            <a:r>
              <a:rPr lang="ru-RU" dirty="0" err="1" smtClean="0">
                <a:solidFill>
                  <a:schemeClr val="tx1"/>
                </a:solidFill>
                <a:latin typeface="Izhitsa" pitchFamily="2" charset="0"/>
              </a:rPr>
              <a:t>младенцh</a:t>
            </a:r>
            <a:r>
              <a:rPr lang="ru-RU" dirty="0" smtClean="0">
                <a:solidFill>
                  <a:schemeClr val="tx1"/>
                </a:solidFill>
              </a:rPr>
              <a:t> (Ил.).</a:t>
            </a: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Концовка </a:t>
            </a:r>
            <a:r>
              <a:rPr lang="ru-RU" i="1" dirty="0" smtClean="0">
                <a:solidFill>
                  <a:schemeClr val="tx1"/>
                </a:solidFill>
              </a:rPr>
              <a:t>-</a:t>
            </a:r>
            <a:r>
              <a:rPr lang="ru-RU" i="1" dirty="0" err="1" smtClean="0">
                <a:solidFill>
                  <a:schemeClr val="tx1"/>
                </a:solidFill>
              </a:rPr>
              <a:t>ть</a:t>
            </a:r>
            <a:r>
              <a:rPr lang="ru-RU" dirty="0" smtClean="0">
                <a:solidFill>
                  <a:schemeClr val="tx1"/>
                </a:solidFill>
              </a:rPr>
              <a:t> в глаголах: </a:t>
            </a:r>
            <a:r>
              <a:rPr lang="ru-RU" i="1" dirty="0" err="1">
                <a:solidFill>
                  <a:schemeClr val="tx1"/>
                </a:solidFill>
              </a:rPr>
              <a:t>ражаеть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скачють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</a:rPr>
              <a:t>удивляють</a:t>
            </a:r>
            <a:r>
              <a:rPr lang="ru-RU" i="1" dirty="0" smtClean="0">
                <a:solidFill>
                  <a:schemeClr val="tx1"/>
                </a:solidFill>
              </a:rPr>
              <a:t> (К.Т.)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836613"/>
            <a:ext cx="7920037" cy="561657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Иларион – первый митрополит из русских </a:t>
            </a:r>
            <a:r>
              <a:rPr lang="en-US" smtClean="0">
                <a:solidFill>
                  <a:schemeClr val="tx1"/>
                </a:solidFill>
              </a:rPr>
              <a:t>(c</a:t>
            </a:r>
            <a:r>
              <a:rPr lang="ru-RU" smtClean="0">
                <a:solidFill>
                  <a:schemeClr val="tx1"/>
                </a:solidFill>
              </a:rPr>
              <a:t> 1051 года</a:t>
            </a:r>
            <a:r>
              <a:rPr lang="en-US" smtClean="0">
                <a:solidFill>
                  <a:schemeClr val="tx1"/>
                </a:solidFill>
              </a:rPr>
              <a:t>  –  </a:t>
            </a:r>
            <a:r>
              <a:rPr lang="ru-RU" smtClean="0">
                <a:solidFill>
                  <a:schemeClr val="tx1"/>
                </a:solidFill>
              </a:rPr>
              <a:t>не позднее1054) </a:t>
            </a:r>
          </a:p>
          <a:p>
            <a:r>
              <a:rPr lang="ru-RU" b="1" smtClean="0">
                <a:solidFill>
                  <a:schemeClr val="tx1"/>
                </a:solidFill>
              </a:rPr>
              <a:t>«Слово о законе и благодати»</a:t>
            </a:r>
            <a:r>
              <a:rPr lang="ru-RU" smtClean="0">
                <a:solidFill>
                  <a:schemeClr val="tx1"/>
                </a:solidFill>
              </a:rPr>
              <a:t>, </a:t>
            </a:r>
          </a:p>
          <a:p>
            <a:r>
              <a:rPr lang="ru-RU" smtClean="0">
                <a:solidFill>
                  <a:schemeClr val="tx1"/>
                </a:solidFill>
              </a:rPr>
              <a:t>списки XIV–XV вв.</a:t>
            </a:r>
          </a:p>
          <a:p>
            <a:endParaRPr lang="ru-RU" b="1" smtClean="0">
              <a:solidFill>
                <a:schemeClr val="tx1"/>
              </a:solidFill>
            </a:endParaRPr>
          </a:p>
          <a:p>
            <a:endParaRPr lang="ru-RU" b="1" smtClean="0">
              <a:solidFill>
                <a:schemeClr val="tx1"/>
              </a:solidFill>
            </a:endParaRPr>
          </a:p>
          <a:p>
            <a:r>
              <a:rPr lang="ru-RU" b="1" smtClean="0">
                <a:solidFill>
                  <a:schemeClr val="tx1"/>
                </a:solidFill>
              </a:rPr>
              <a:t>«Слово в новую неделю по пасце»</a:t>
            </a:r>
            <a:r>
              <a:rPr lang="ru-RU" smtClean="0">
                <a:solidFill>
                  <a:schemeClr val="tx1"/>
                </a:solidFill>
              </a:rPr>
              <a:t> Кирилла Туровского (вторая половина XII, в списках XIII в.)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476250"/>
            <a:ext cx="7920037" cy="5976938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«Сказание о Борисе и Глебе»</a:t>
            </a:r>
            <a:r>
              <a:rPr lang="ru-RU" smtClean="0">
                <a:solidFill>
                  <a:schemeClr val="tx1"/>
                </a:solidFill>
              </a:rPr>
              <a:t> (начало XII в.). Убийство произошло в 1015 г. Древнейший список – в Успенском сборнике (XII–XIII вв.)</a:t>
            </a:r>
          </a:p>
          <a:p>
            <a:endParaRPr lang="ru-RU" smtClean="0">
              <a:solidFill>
                <a:schemeClr val="tx1"/>
              </a:solidFill>
            </a:endParaRPr>
          </a:p>
          <a:p>
            <a:r>
              <a:rPr lang="ru-RU" smtClean="0">
                <a:solidFill>
                  <a:schemeClr val="tx1"/>
                </a:solidFill>
              </a:rPr>
              <a:t>«Изборник 1076 года»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1473200"/>
            <a:ext cx="7993062" cy="48355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200" dirty="0"/>
              <a:t>1. Сложения: </a:t>
            </a:r>
            <a:r>
              <a:rPr lang="ru-RU" sz="3200" i="1" dirty="0" err="1"/>
              <a:t>благоверие</a:t>
            </a:r>
            <a:r>
              <a:rPr lang="ru-RU" sz="3200" i="1" dirty="0"/>
              <a:t>, </a:t>
            </a:r>
            <a:r>
              <a:rPr lang="ru-RU" sz="3200" i="1" dirty="0" err="1"/>
              <a:t>кумирослужение</a:t>
            </a:r>
            <a:r>
              <a:rPr lang="ru-RU" sz="3200" i="1" dirty="0"/>
              <a:t>, </a:t>
            </a:r>
            <a:r>
              <a:rPr lang="ru-RU" sz="3200" i="1" dirty="0" err="1"/>
              <a:t>душеполезныя</a:t>
            </a:r>
            <a:r>
              <a:rPr lang="ru-RU" sz="3200" i="1" dirty="0"/>
              <a:t>, многомилостивое, </a:t>
            </a:r>
            <a:r>
              <a:rPr lang="ru-RU" sz="3200" i="1" dirty="0" err="1"/>
              <a:t>многописание</a:t>
            </a:r>
            <a:r>
              <a:rPr lang="ru-RU" sz="3200" i="1" dirty="0"/>
              <a:t>, </a:t>
            </a:r>
            <a:r>
              <a:rPr lang="ru-RU" sz="3200" i="1" dirty="0" err="1"/>
              <a:t>богоблаженныи</a:t>
            </a:r>
            <a:r>
              <a:rPr lang="ru-RU" sz="3200" i="1" dirty="0"/>
              <a:t>, </a:t>
            </a:r>
            <a:r>
              <a:rPr lang="ru-RU" sz="3200" i="1" dirty="0" err="1"/>
              <a:t>страстотерпьца</a:t>
            </a:r>
            <a:r>
              <a:rPr lang="ru-RU" sz="3200" i="1" dirty="0"/>
              <a:t>, </a:t>
            </a:r>
            <a:r>
              <a:rPr lang="ru-RU" sz="3200" i="1" dirty="0" err="1"/>
              <a:t>плододавец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2. Отвлеченная лексика: </a:t>
            </a:r>
            <a:r>
              <a:rPr lang="ru-RU" sz="3200" i="1" dirty="0" err="1" smtClean="0"/>
              <a:t>поновление</a:t>
            </a:r>
            <a:r>
              <a:rPr lang="ru-RU" sz="3200" i="1" dirty="0"/>
              <a:t>, удивление, устрашение, обновление, избавление, попрание</a:t>
            </a:r>
            <a:r>
              <a:rPr lang="ru-RU" sz="3200" dirty="0"/>
              <a:t> </a:t>
            </a:r>
            <a:r>
              <a:rPr lang="ru-RU" sz="3200" dirty="0" smtClean="0"/>
              <a:t>(К.Т.), </a:t>
            </a:r>
            <a:r>
              <a:rPr lang="ru-RU" sz="3200" i="1" dirty="0" smtClean="0"/>
              <a:t>жалость, кротость, доброта, благостыни, </a:t>
            </a:r>
            <a:r>
              <a:rPr lang="ru-RU" sz="3200" i="1" dirty="0" err="1" smtClean="0"/>
              <a:t>алчьба</a:t>
            </a:r>
            <a:r>
              <a:rPr lang="ru-RU" sz="3200" i="1" dirty="0" smtClean="0"/>
              <a:t>, клятва, вражда</a:t>
            </a:r>
            <a:r>
              <a:rPr lang="ru-RU" sz="3200" dirty="0" smtClean="0"/>
              <a:t> (Изб.).</a:t>
            </a:r>
            <a:endParaRPr lang="ru-RU" sz="3200" dirty="0"/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250825" y="404813"/>
            <a:ext cx="856932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/>
              <a:t>Общие черты</a:t>
            </a:r>
            <a:endParaRPr lang="ru-RU"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539750" y="765175"/>
            <a:ext cx="8280400" cy="5543550"/>
          </a:xfrm>
        </p:spPr>
        <p:txBody>
          <a:bodyPr/>
          <a:lstStyle/>
          <a:p>
            <a:pPr algn="l"/>
            <a:r>
              <a:rPr lang="ru-RU" sz="3200" smtClean="0"/>
              <a:t>3. Старославянизмы. </a:t>
            </a:r>
            <a:br>
              <a:rPr lang="ru-RU" sz="3200" smtClean="0"/>
            </a:br>
            <a:r>
              <a:rPr lang="be-BY" sz="3200" b="1" smtClean="0"/>
              <a:t>Неп</a:t>
            </a:r>
            <a:r>
              <a:rPr lang="ru-RU" sz="3200" b="1" smtClean="0"/>
              <a:t>олногласие:</a:t>
            </a:r>
            <a:r>
              <a:rPr lang="ru-RU" sz="3200" smtClean="0"/>
              <a:t> </a:t>
            </a:r>
            <a:r>
              <a:rPr lang="ru-RU" sz="3200" i="1" smtClean="0"/>
              <a:t>злато, гласъ, мл</a:t>
            </a:r>
            <a:r>
              <a:rPr lang="fr-FR" sz="3200" i="1" smtClean="0">
                <a:latin typeface="Izhitsa" pitchFamily="2" charset="0"/>
              </a:rPr>
              <a:t>h</a:t>
            </a:r>
            <a:r>
              <a:rPr lang="ru-RU" sz="3200" i="1" smtClean="0"/>
              <a:t>ко, пр</a:t>
            </a:r>
            <a:r>
              <a:rPr lang="fr-FR" sz="3200" i="1" smtClean="0">
                <a:latin typeface="Izhitsa" pitchFamily="2" charset="0"/>
              </a:rPr>
              <a:t>h</a:t>
            </a:r>
            <a:r>
              <a:rPr lang="ru-RU" sz="3200" i="1" smtClean="0"/>
              <a:t>же, страна;</a:t>
            </a:r>
            <a:r>
              <a:rPr lang="ru-RU" sz="3200" smtClean="0"/>
              <a:t> </a:t>
            </a:r>
            <a:br>
              <a:rPr lang="ru-RU" sz="3200" smtClean="0"/>
            </a:br>
            <a:r>
              <a:rPr lang="ru-RU" sz="3200" b="1" smtClean="0"/>
              <a:t>начальные е, а:</a:t>
            </a:r>
            <a:r>
              <a:rPr lang="ru-RU" sz="3200" smtClean="0"/>
              <a:t> </a:t>
            </a:r>
            <a:r>
              <a:rPr lang="ru-RU" sz="3200" i="1" smtClean="0"/>
              <a:t>единъ, агньци, азъ; </a:t>
            </a:r>
            <a:br>
              <a:rPr lang="ru-RU" sz="3200" i="1" smtClean="0"/>
            </a:br>
            <a:r>
              <a:rPr lang="ru-RU" sz="3200" b="1" i="1" smtClean="0"/>
              <a:t>ра:</a:t>
            </a:r>
            <a:r>
              <a:rPr lang="ru-RU" sz="3200" smtClean="0"/>
              <a:t> </a:t>
            </a:r>
            <a:r>
              <a:rPr lang="ru-RU" sz="3200" i="1" smtClean="0"/>
              <a:t>работа, равьна, разумъ</a:t>
            </a:r>
            <a:r>
              <a:rPr lang="ru-RU" sz="3200" smtClean="0"/>
              <a:t>; </a:t>
            </a:r>
            <a:br>
              <a:rPr lang="ru-RU" sz="3200" smtClean="0"/>
            </a:br>
            <a:r>
              <a:rPr lang="ru-RU" sz="3200" b="1" smtClean="0"/>
              <a:t>щ:</a:t>
            </a:r>
            <a:r>
              <a:rPr lang="ru-RU" sz="3200" smtClean="0"/>
              <a:t> </a:t>
            </a:r>
            <a:r>
              <a:rPr lang="ru-RU" sz="3200" i="1" smtClean="0"/>
              <a:t>нощь, дщерь, отвеща, аще, хощеши</a:t>
            </a:r>
            <a:r>
              <a:rPr lang="ru-RU" sz="3200" smtClean="0"/>
              <a:t>, особенно в причастиях).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4. Грецизмы: </a:t>
            </a:r>
            <a:r>
              <a:rPr lang="ru-RU" sz="3200" i="1" smtClean="0"/>
              <a:t>евангелие, алтарь, келья, кедр, киноварь, попъ, трапеза</a:t>
            </a:r>
            <a:r>
              <a:rPr lang="ru-RU" sz="3200" smtClean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ctrTitle"/>
          </p:nvPr>
        </p:nvSpPr>
        <p:spPr>
          <a:xfrm>
            <a:off x="539750" y="620713"/>
            <a:ext cx="8280400" cy="5688012"/>
          </a:xfrm>
        </p:spPr>
        <p:txBody>
          <a:bodyPr/>
          <a:lstStyle/>
          <a:p>
            <a:pPr algn="l"/>
            <a:r>
              <a:rPr lang="ru-RU" sz="3200" smtClean="0"/>
              <a:t>4. Нестяженные формы прилагательных и имперфекта: </a:t>
            </a:r>
            <a:r>
              <a:rPr lang="ru-RU" sz="3200" i="1" smtClean="0"/>
              <a:t>великоуоумоу, идяаше, можааше</a:t>
            </a:r>
            <a:r>
              <a:rPr lang="ru-RU" sz="3200" smtClean="0"/>
              <a:t>. 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5.Окончания на –</a:t>
            </a:r>
            <a:r>
              <a:rPr lang="ru-RU" sz="3200" i="1" smtClean="0"/>
              <a:t>я</a:t>
            </a:r>
            <a:r>
              <a:rPr lang="ru-RU" sz="3200" smtClean="0"/>
              <a:t>: </a:t>
            </a:r>
            <a:r>
              <a:rPr lang="ru-RU" sz="3200" i="1" smtClean="0"/>
              <a:t>всякоя ут</a:t>
            </a:r>
            <a:r>
              <a:rPr lang="fr-FR" sz="3200" i="1" smtClean="0">
                <a:latin typeface="Izhitsa" pitchFamily="2" charset="0"/>
              </a:rPr>
              <a:t>h</a:t>
            </a:r>
            <a:r>
              <a:rPr lang="ru-RU" sz="3200" i="1" smtClean="0"/>
              <a:t>хы, всея земля, по вся дни, язык от жажа исыхаеть </a:t>
            </a:r>
            <a:r>
              <a:rPr lang="ru-RU" sz="3200" smtClean="0"/>
              <a:t>(К.Т.), </a:t>
            </a:r>
            <a:r>
              <a:rPr lang="ru-RU" sz="3200" i="1" smtClean="0"/>
              <a:t>от единоя жены, на овца пажити своея</a:t>
            </a:r>
            <a:r>
              <a:rPr lang="ru-RU" sz="3200" smtClean="0"/>
              <a:t> («Сказание»).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5. Твердые окончания </a:t>
            </a:r>
            <a:r>
              <a:rPr lang="ru-RU" sz="3200" i="1" smtClean="0"/>
              <a:t>хвалитъ, славятъ</a:t>
            </a:r>
            <a:r>
              <a:rPr lang="ru-RU" sz="320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8135937" cy="5976937"/>
          </a:xfrm>
        </p:spPr>
        <p:txBody>
          <a:bodyPr/>
          <a:lstStyle/>
          <a:p>
            <a:pPr algn="l"/>
            <a:r>
              <a:rPr lang="ru-RU" sz="3200" smtClean="0"/>
              <a:t>6. «Дательный самостоятельный».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7. Развитая система сложноподчиненных предложений, обилие подчинительных союзов с четкой семантикой: </a:t>
            </a:r>
            <a:r>
              <a:rPr lang="ru-RU" sz="3200" i="1" smtClean="0"/>
              <a:t>а, ако же, акы, аще, бо, да, зане, иже, любо, понеже, егда</a:t>
            </a:r>
            <a:r>
              <a:rPr lang="ru-RU" sz="3200" smtClean="0"/>
              <a:t> и др.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8. Библейская фразеология: </a:t>
            </a:r>
            <a:r>
              <a:rPr lang="ru-RU" sz="3200" i="1" smtClean="0"/>
              <a:t>благодать божия, дух святыи, царствие небесное, христово стадо</a:t>
            </a:r>
            <a:r>
              <a:rPr lang="ru-RU" sz="3200" smtClean="0"/>
              <a:t>.</a:t>
            </a:r>
            <a:endParaRPr lang="ru-RU" sz="31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ctrTitle"/>
          </p:nvPr>
        </p:nvSpPr>
        <p:spPr>
          <a:xfrm>
            <a:off x="323850" y="333375"/>
            <a:ext cx="8496300" cy="6119813"/>
          </a:xfrm>
        </p:spPr>
        <p:txBody>
          <a:bodyPr/>
          <a:lstStyle/>
          <a:p>
            <a:pPr algn="l"/>
            <a:r>
              <a:rPr lang="ru-RU" sz="3200" smtClean="0"/>
              <a:t>Нагнетание синонимичных слов: </a:t>
            </a:r>
            <a:r>
              <a:rPr lang="ru-RU" sz="3200" i="1" smtClean="0"/>
              <a:t>б</a:t>
            </a:r>
            <a:r>
              <a:rPr lang="fr-FR" sz="3200" i="1" smtClean="0">
                <a:latin typeface="Izhitsa" pitchFamily="2" charset="0"/>
              </a:rPr>
              <a:t>h</a:t>
            </a:r>
            <a:r>
              <a:rPr lang="ru-RU" sz="3200" i="1" smtClean="0"/>
              <a:t> блаженыи тъ правьдивъ и щедръ, </a:t>
            </a:r>
            <a:r>
              <a:rPr lang="ru-RU" sz="3200" i="1" u="sng" smtClean="0"/>
              <a:t>тихъ, крътъкъ, съм</a:t>
            </a:r>
            <a:r>
              <a:rPr lang="fr-FR" sz="3200" i="1" smtClean="0">
                <a:latin typeface="Izhitsa" pitchFamily="2" charset="0"/>
              </a:rPr>
              <a:t>h</a:t>
            </a:r>
            <a:r>
              <a:rPr lang="ru-RU" sz="3200" i="1" u="sng" smtClean="0"/>
              <a:t>ренъ</a:t>
            </a:r>
            <a:r>
              <a:rPr lang="ru-RU" sz="3200" smtClean="0"/>
              <a:t> (о Борисе); </a:t>
            </a:r>
            <a:r>
              <a:rPr lang="ru-RU" sz="3200" i="1" smtClean="0"/>
              <a:t>и сице ему стенющю и плачущюся, и слезами землю омачающю</a:t>
            </a:r>
            <a:r>
              <a:rPr lang="ru-RU" sz="3200" smtClean="0"/>
              <a:t> (Глеб). 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b="1" smtClean="0"/>
              <a:t>Метафоры</a:t>
            </a:r>
            <a:r>
              <a:rPr lang="ru-RU" sz="3200" smtClean="0"/>
              <a:t>. В «Слове в новую неделю по пасце»: </a:t>
            </a:r>
            <a:r>
              <a:rPr lang="ru-RU" sz="3200" i="1" smtClean="0"/>
              <a:t>зима греховная, зима языческого кумирослужения, лед неверия</a:t>
            </a:r>
            <a:r>
              <a:rPr lang="ru-RU" sz="3200" smtClean="0"/>
              <a:t>. </a:t>
            </a:r>
            <a:br>
              <a:rPr lang="ru-RU" sz="3200" smtClean="0"/>
            </a:br>
            <a:r>
              <a:rPr lang="ru-RU" sz="3200" smtClean="0"/>
              <a:t>«Простьри сердечьныи сосуд, да накаплють ти словеса слажьша меду» (Изб.).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549275"/>
            <a:ext cx="8424863" cy="13668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Сравнение, противопоставление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4579" name="Заголовок 1"/>
          <p:cNvSpPr txBox="1">
            <a:spLocks/>
          </p:cNvSpPr>
          <p:nvPr/>
        </p:nvSpPr>
        <p:spPr bwMode="auto">
          <a:xfrm>
            <a:off x="468313" y="1628775"/>
            <a:ext cx="8135937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i="1"/>
              <a:t>благодать, истина, избавление, пакыбытие, благов</a:t>
            </a:r>
            <a:r>
              <a:rPr lang="ru-RU" sz="3200" i="1">
                <a:latin typeface="Izhitsa" pitchFamily="2" charset="0"/>
              </a:rPr>
              <a:t>h</a:t>
            </a:r>
            <a:r>
              <a:rPr lang="ru-RU" sz="3200" i="1"/>
              <a:t>рие</a:t>
            </a:r>
            <a:r>
              <a:rPr lang="ru-RU" sz="3200"/>
              <a:t> – </a:t>
            </a:r>
            <a:endParaRPr lang="ru-RU" sz="3200" i="1"/>
          </a:p>
          <a:p>
            <a:r>
              <a:rPr lang="ru-RU" sz="3200" i="1"/>
              <a:t>мракъ идольскыи, б</a:t>
            </a:r>
            <a:r>
              <a:rPr lang="ru-RU" sz="3200" i="1">
                <a:latin typeface="Izhitsa" pitchFamily="2" charset="0"/>
              </a:rPr>
              <a:t>h</a:t>
            </a:r>
            <a:r>
              <a:rPr lang="ru-RU" sz="3200" i="1"/>
              <a:t>сослугание, лесть идольская, идольскыи знои</a:t>
            </a:r>
            <a:r>
              <a:rPr lang="ru-RU" sz="3200"/>
              <a:t>.</a:t>
            </a:r>
          </a:p>
          <a:p>
            <a:pPr algn="r"/>
            <a:r>
              <a:rPr lang="ru-RU" sz="3200"/>
              <a:t>(Слово о законе и благодати)</a:t>
            </a:r>
          </a:p>
          <a:p>
            <a:r>
              <a:rPr lang="ru-RU" sz="3200" i="1"/>
              <a:t>Красота воину оружие и кораблю ветрила, тако и правьднику почитание книжное.</a:t>
            </a:r>
          </a:p>
          <a:p>
            <a:pPr algn="r"/>
            <a:r>
              <a:rPr lang="ru-RU" sz="3200"/>
              <a:t>(Изборник 1076)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49442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467</Words>
  <Application>Microsoft Office PowerPoint</Application>
  <PresentationFormat>Экран (4:3)</PresentationFormat>
  <Paragraphs>40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Izhitsa</vt:lpstr>
      <vt:lpstr>Times New Roman</vt:lpstr>
      <vt:lpstr>Тема Office</vt:lpstr>
      <vt:lpstr>Памятники литературного языка строгой нормы (книжно-славянский тип литературного языка)</vt:lpstr>
      <vt:lpstr>Слайд 2</vt:lpstr>
      <vt:lpstr>Слайд 3</vt:lpstr>
      <vt:lpstr>1. Сложения: благоверие, кумирослужение, душеполезныя, многомилостивое, многописание, богоблаженныи, страстотерпьца, плододавец.  2. Отвлеченная лексика: поновление, удивление, устрашение, обновление, избавление, попрание (К.Т.), жалость, кротость, доброта, благостыни, алчьба, клятва, вражда (Изб.).</vt:lpstr>
      <vt:lpstr>3. Старославянизмы.  Неполногласие: злато, гласъ, млhко, прhже, страна;  начальные е, а: единъ, агньци, азъ;  ра: работа, равьна, разумъ;  щ: нощь, дщерь, отвеща, аще, хощеши, особенно в причастиях).  4. Грецизмы: евангелие, алтарь, келья, кедр, киноварь, попъ, трапеза. </vt:lpstr>
      <vt:lpstr>4. Нестяженные формы прилагательных и имперфекта: великоуоумоу, идяаше, можааше.   5.Окончания на –я: всякоя утhхы, всея земля, по вся дни, язык от жажа исыхаеть (К.Т.), от единоя жены, на овца пажити своея («Сказание»).  5. Твердые окончания хвалитъ, славятъ.</vt:lpstr>
      <vt:lpstr>6. «Дательный самостоятельный».  7. Развитая система сложноподчиненных предложений, обилие подчинительных союзов с четкой семантикой: а, ако же, акы, аще, бо, да, зане, иже, любо, понеже, егда и др.  8. Библейская фразеология: благодать божия, дух святыи, царствие небесное, христово стадо.</vt:lpstr>
      <vt:lpstr>Нагнетание синонимичных слов: бh блаженыи тъ правьдивъ и щедръ, тихъ, крътъкъ, съмhренъ (о Борисе); и сице ему стенющю и плачущюся, и слезами землю омачающю (Глеб).   Метафоры. В «Слове в новую неделю по пасце»: зима греховная, зима языческого кумирослужения, лед неверия.  «Простьри сердечьныи сосуд, да накаплють ти словеса слажьша меду» (Изб.).</vt:lpstr>
      <vt:lpstr>Сравнение, противопоставление:</vt:lpstr>
      <vt:lpstr>Повторы, параллелизм, обращения:</vt:lpstr>
      <vt:lpstr>"Увы мнh, свhте очию моею, сияние и заре лица моего, бъздро уности моеh, наказание недоразумения моего! Увы мнh, отче и господине мой!» (Сказание о Борисе и Глебе)</vt:lpstr>
      <vt:lpstr>Слайд 12</vt:lpstr>
      <vt:lpstr>Слайд 13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русского литературного языка как раздел языкознания</dc:title>
  <dc:creator>Пользователь</dc:creator>
  <cp:lastModifiedBy>ShaTar</cp:lastModifiedBy>
  <cp:revision>31</cp:revision>
  <dcterms:created xsi:type="dcterms:W3CDTF">2013-02-14T12:16:36Z</dcterms:created>
  <dcterms:modified xsi:type="dcterms:W3CDTF">2014-02-20T05:30:06Z</dcterms:modified>
</cp:coreProperties>
</file>