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24"/>
  </p:notesMasterIdLst>
  <p:sldIdLst>
    <p:sldId id="256" r:id="rId2"/>
    <p:sldId id="260" r:id="rId3"/>
    <p:sldId id="274" r:id="rId4"/>
    <p:sldId id="275" r:id="rId5"/>
    <p:sldId id="263" r:id="rId6"/>
    <p:sldId id="264" r:id="rId7"/>
    <p:sldId id="265" r:id="rId8"/>
    <p:sldId id="266" r:id="rId9"/>
    <p:sldId id="287" r:id="rId10"/>
    <p:sldId id="267" r:id="rId11"/>
    <p:sldId id="286" r:id="rId12"/>
    <p:sldId id="288" r:id="rId13"/>
    <p:sldId id="276" r:id="rId14"/>
    <p:sldId id="277" r:id="rId15"/>
    <p:sldId id="278" r:id="rId16"/>
    <p:sldId id="279" r:id="rId17"/>
    <p:sldId id="280" r:id="rId18"/>
    <p:sldId id="282" r:id="rId19"/>
    <p:sldId id="283" r:id="rId20"/>
    <p:sldId id="281" r:id="rId21"/>
    <p:sldId id="284" r:id="rId22"/>
    <p:sldId id="285"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120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A73C4C-2DEF-4E70-9589-8EABD42DA955}" type="datetimeFigureOut">
              <a:rPr lang="ru-RU" smtClean="0"/>
              <a:pPr/>
              <a:t>13.12.2013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653B7C-D16F-40CE-90A1-F1403FA6B314}" type="slidenum">
              <a:rPr lang="ru-RU" smtClean="0"/>
              <a:pPr/>
              <a:t>‹#›</a:t>
            </a:fld>
            <a:endParaRPr lang="ru-RU"/>
          </a:p>
        </p:txBody>
      </p:sp>
    </p:spTree>
    <p:extLst>
      <p:ext uri="{BB962C8B-B14F-4D97-AF65-F5344CB8AC3E}">
        <p14:creationId xmlns:p14="http://schemas.microsoft.com/office/powerpoint/2010/main" xmlns="" val="1026585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2</a:t>
            </a:fld>
            <a:endParaRPr lang="ru-RU"/>
          </a:p>
        </p:txBody>
      </p:sp>
    </p:spTree>
    <p:extLst>
      <p:ext uri="{BB962C8B-B14F-4D97-AF65-F5344CB8AC3E}">
        <p14:creationId xmlns:p14="http://schemas.microsoft.com/office/powerpoint/2010/main" xmlns="" val="1116713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3</a:t>
            </a:fld>
            <a:endParaRPr lang="ru-RU"/>
          </a:p>
        </p:txBody>
      </p:sp>
    </p:spTree>
    <p:extLst>
      <p:ext uri="{BB962C8B-B14F-4D97-AF65-F5344CB8AC3E}">
        <p14:creationId xmlns:p14="http://schemas.microsoft.com/office/powerpoint/2010/main" xmlns="" val="1116713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4</a:t>
            </a:fld>
            <a:endParaRPr lang="ru-RU"/>
          </a:p>
        </p:txBody>
      </p:sp>
    </p:spTree>
    <p:extLst>
      <p:ext uri="{BB962C8B-B14F-4D97-AF65-F5344CB8AC3E}">
        <p14:creationId xmlns:p14="http://schemas.microsoft.com/office/powerpoint/2010/main" xmlns="" val="1116713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0212694-7076-43E2-BA40-DF599BB6D4CE}" type="datetimeFigureOut">
              <a:rPr lang="ru-RU" smtClean="0"/>
              <a:pPr/>
              <a:t>13.12.2013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9CB552-100B-47A0-8A98-B874F5F10716}" type="slidenum">
              <a:rPr lang="ru-RU" smtClean="0"/>
              <a:pPr/>
              <a:t>‹#›</a:t>
            </a:fld>
            <a:endParaRPr lang="ru-RU"/>
          </a:p>
        </p:txBody>
      </p:sp>
    </p:spTree>
    <p:extLst>
      <p:ext uri="{BB962C8B-B14F-4D97-AF65-F5344CB8AC3E}">
        <p14:creationId xmlns:p14="http://schemas.microsoft.com/office/powerpoint/2010/main" xmlns="" val="4058972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212694-7076-43E2-BA40-DF599BB6D4CE}" type="datetimeFigureOut">
              <a:rPr lang="ru-RU" smtClean="0"/>
              <a:pPr/>
              <a:t>13.12.2013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9CB552-100B-47A0-8A98-B874F5F10716}" type="slidenum">
              <a:rPr lang="ru-RU" smtClean="0"/>
              <a:pPr/>
              <a:t>‹#›</a:t>
            </a:fld>
            <a:endParaRPr lang="ru-RU"/>
          </a:p>
        </p:txBody>
      </p:sp>
    </p:spTree>
    <p:extLst>
      <p:ext uri="{BB962C8B-B14F-4D97-AF65-F5344CB8AC3E}">
        <p14:creationId xmlns:p14="http://schemas.microsoft.com/office/powerpoint/2010/main" xmlns="" val="1015648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212694-7076-43E2-BA40-DF599BB6D4CE}" type="datetimeFigureOut">
              <a:rPr lang="ru-RU" smtClean="0"/>
              <a:pPr/>
              <a:t>13.12.2013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9CB552-100B-47A0-8A98-B874F5F10716}" type="slidenum">
              <a:rPr lang="ru-RU" smtClean="0"/>
              <a:pPr/>
              <a:t>‹#›</a:t>
            </a:fld>
            <a:endParaRPr lang="ru-RU"/>
          </a:p>
        </p:txBody>
      </p:sp>
    </p:spTree>
    <p:extLst>
      <p:ext uri="{BB962C8B-B14F-4D97-AF65-F5344CB8AC3E}">
        <p14:creationId xmlns:p14="http://schemas.microsoft.com/office/powerpoint/2010/main" xmlns="" val="4160602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212694-7076-43E2-BA40-DF599BB6D4CE}" type="datetimeFigureOut">
              <a:rPr lang="ru-RU" smtClean="0"/>
              <a:pPr/>
              <a:t>13.12.2013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9CB552-100B-47A0-8A98-B874F5F10716}" type="slidenum">
              <a:rPr lang="ru-RU" smtClean="0"/>
              <a:pPr/>
              <a:t>‹#›</a:t>
            </a:fld>
            <a:endParaRPr lang="ru-RU"/>
          </a:p>
        </p:txBody>
      </p:sp>
    </p:spTree>
    <p:extLst>
      <p:ext uri="{BB962C8B-B14F-4D97-AF65-F5344CB8AC3E}">
        <p14:creationId xmlns:p14="http://schemas.microsoft.com/office/powerpoint/2010/main" xmlns="" val="3662853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0212694-7076-43E2-BA40-DF599BB6D4CE}" type="datetimeFigureOut">
              <a:rPr lang="ru-RU" smtClean="0"/>
              <a:pPr/>
              <a:t>13.12.2013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9CB552-100B-47A0-8A98-B874F5F10716}" type="slidenum">
              <a:rPr lang="ru-RU" smtClean="0"/>
              <a:pPr/>
              <a:t>‹#›</a:t>
            </a:fld>
            <a:endParaRPr lang="ru-RU"/>
          </a:p>
        </p:txBody>
      </p:sp>
    </p:spTree>
    <p:extLst>
      <p:ext uri="{BB962C8B-B14F-4D97-AF65-F5344CB8AC3E}">
        <p14:creationId xmlns:p14="http://schemas.microsoft.com/office/powerpoint/2010/main" xmlns="" val="4201946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0212694-7076-43E2-BA40-DF599BB6D4CE}" type="datetimeFigureOut">
              <a:rPr lang="ru-RU" smtClean="0"/>
              <a:pPr/>
              <a:t>13.12.2013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9CB552-100B-47A0-8A98-B874F5F10716}" type="slidenum">
              <a:rPr lang="ru-RU" smtClean="0"/>
              <a:pPr/>
              <a:t>‹#›</a:t>
            </a:fld>
            <a:endParaRPr lang="ru-RU"/>
          </a:p>
        </p:txBody>
      </p:sp>
    </p:spTree>
    <p:extLst>
      <p:ext uri="{BB962C8B-B14F-4D97-AF65-F5344CB8AC3E}">
        <p14:creationId xmlns:p14="http://schemas.microsoft.com/office/powerpoint/2010/main" xmlns="" val="2591908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0212694-7076-43E2-BA40-DF599BB6D4CE}" type="datetimeFigureOut">
              <a:rPr lang="ru-RU" smtClean="0"/>
              <a:pPr/>
              <a:t>13.12.2013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C9CB552-100B-47A0-8A98-B874F5F10716}" type="slidenum">
              <a:rPr lang="ru-RU" smtClean="0"/>
              <a:pPr/>
              <a:t>‹#›</a:t>
            </a:fld>
            <a:endParaRPr lang="ru-RU"/>
          </a:p>
        </p:txBody>
      </p:sp>
    </p:spTree>
    <p:extLst>
      <p:ext uri="{BB962C8B-B14F-4D97-AF65-F5344CB8AC3E}">
        <p14:creationId xmlns:p14="http://schemas.microsoft.com/office/powerpoint/2010/main" xmlns="" val="2460524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0212694-7076-43E2-BA40-DF599BB6D4CE}" type="datetimeFigureOut">
              <a:rPr lang="ru-RU" smtClean="0"/>
              <a:pPr/>
              <a:t>13.12.2013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C9CB552-100B-47A0-8A98-B874F5F10716}" type="slidenum">
              <a:rPr lang="ru-RU" smtClean="0"/>
              <a:pPr/>
              <a:t>‹#›</a:t>
            </a:fld>
            <a:endParaRPr lang="ru-RU"/>
          </a:p>
        </p:txBody>
      </p:sp>
    </p:spTree>
    <p:extLst>
      <p:ext uri="{BB962C8B-B14F-4D97-AF65-F5344CB8AC3E}">
        <p14:creationId xmlns:p14="http://schemas.microsoft.com/office/powerpoint/2010/main" xmlns="" val="3587378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0212694-7076-43E2-BA40-DF599BB6D4CE}" type="datetimeFigureOut">
              <a:rPr lang="ru-RU" smtClean="0"/>
              <a:pPr/>
              <a:t>13.12.2013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C9CB552-100B-47A0-8A98-B874F5F10716}" type="slidenum">
              <a:rPr lang="ru-RU" smtClean="0"/>
              <a:pPr/>
              <a:t>‹#›</a:t>
            </a:fld>
            <a:endParaRPr lang="ru-RU"/>
          </a:p>
        </p:txBody>
      </p:sp>
    </p:spTree>
    <p:extLst>
      <p:ext uri="{BB962C8B-B14F-4D97-AF65-F5344CB8AC3E}">
        <p14:creationId xmlns:p14="http://schemas.microsoft.com/office/powerpoint/2010/main" xmlns="" val="1881183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0212694-7076-43E2-BA40-DF599BB6D4CE}" type="datetimeFigureOut">
              <a:rPr lang="ru-RU" smtClean="0"/>
              <a:pPr/>
              <a:t>13.12.2013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9CB552-100B-47A0-8A98-B874F5F10716}" type="slidenum">
              <a:rPr lang="ru-RU" smtClean="0"/>
              <a:pPr/>
              <a:t>‹#›</a:t>
            </a:fld>
            <a:endParaRPr lang="ru-RU"/>
          </a:p>
        </p:txBody>
      </p:sp>
    </p:spTree>
    <p:extLst>
      <p:ext uri="{BB962C8B-B14F-4D97-AF65-F5344CB8AC3E}">
        <p14:creationId xmlns:p14="http://schemas.microsoft.com/office/powerpoint/2010/main" xmlns="" val="3266099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0212694-7076-43E2-BA40-DF599BB6D4CE}" type="datetimeFigureOut">
              <a:rPr lang="ru-RU" smtClean="0"/>
              <a:pPr/>
              <a:t>13.12.2013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9CB552-100B-47A0-8A98-B874F5F10716}" type="slidenum">
              <a:rPr lang="ru-RU" smtClean="0"/>
              <a:pPr/>
              <a:t>‹#›</a:t>
            </a:fld>
            <a:endParaRPr lang="ru-RU"/>
          </a:p>
        </p:txBody>
      </p:sp>
    </p:spTree>
    <p:extLst>
      <p:ext uri="{BB962C8B-B14F-4D97-AF65-F5344CB8AC3E}">
        <p14:creationId xmlns:p14="http://schemas.microsoft.com/office/powerpoint/2010/main" xmlns="" val="3396020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212694-7076-43E2-BA40-DF599BB6D4CE}" type="datetimeFigureOut">
              <a:rPr lang="ru-RU" smtClean="0"/>
              <a:pPr/>
              <a:t>13.12.2013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9CB552-100B-47A0-8A98-B874F5F10716}" type="slidenum">
              <a:rPr lang="ru-RU" smtClean="0"/>
              <a:pPr/>
              <a:t>‹#›</a:t>
            </a:fld>
            <a:endParaRPr lang="ru-RU"/>
          </a:p>
        </p:txBody>
      </p:sp>
    </p:spTree>
    <p:extLst>
      <p:ext uri="{BB962C8B-B14F-4D97-AF65-F5344CB8AC3E}">
        <p14:creationId xmlns:p14="http://schemas.microsoft.com/office/powerpoint/2010/main" xmlns="" val="2944857440"/>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548680"/>
            <a:ext cx="8424936" cy="3096344"/>
          </a:xfrm>
        </p:spPr>
        <p:txBody>
          <a:bodyPr>
            <a:normAutofit/>
          </a:bodyPr>
          <a:lstStyle/>
          <a:p>
            <a:r>
              <a:rPr lang="ru-RU" b="1" dirty="0" err="1"/>
              <a:t>Светско</a:t>
            </a:r>
            <a:r>
              <a:rPr lang="ru-RU" b="1" dirty="0"/>
              <a:t>-литературный тип древнерусского литературного языка</a:t>
            </a:r>
            <a:endParaRPr lang="ru-RU" dirty="0"/>
          </a:p>
        </p:txBody>
      </p:sp>
      <p:sp>
        <p:nvSpPr>
          <p:cNvPr id="3" name="Подзаголовок 2"/>
          <p:cNvSpPr>
            <a:spLocks noGrp="1"/>
          </p:cNvSpPr>
          <p:nvPr>
            <p:ph type="subTitle" idx="1"/>
          </p:nvPr>
        </p:nvSpPr>
        <p:spPr>
          <a:xfrm>
            <a:off x="1371600" y="4700736"/>
            <a:ext cx="6400800" cy="1752600"/>
          </a:xfrm>
        </p:spPr>
        <p:txBody>
          <a:bodyPr/>
          <a:lstStyle/>
          <a:p>
            <a:r>
              <a:rPr lang="ru-RU" b="1" dirty="0">
                <a:solidFill>
                  <a:schemeClr val="tx1"/>
                </a:solidFill>
              </a:rPr>
              <a:t>Лекция </a:t>
            </a:r>
            <a:r>
              <a:rPr lang="en-US" b="1" dirty="0" smtClean="0">
                <a:solidFill>
                  <a:schemeClr val="tx1"/>
                </a:solidFill>
              </a:rPr>
              <a:t>3 (1)</a:t>
            </a:r>
            <a:endParaRPr lang="ru-RU" b="1" dirty="0">
              <a:solidFill>
                <a:schemeClr val="tx1"/>
              </a:solidFill>
            </a:endParaRPr>
          </a:p>
        </p:txBody>
      </p:sp>
    </p:spTree>
    <p:extLst>
      <p:ext uri="{BB962C8B-B14F-4D97-AF65-F5344CB8AC3E}">
        <p14:creationId xmlns:p14="http://schemas.microsoft.com/office/powerpoint/2010/main" xmlns="" val="1872369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332656"/>
            <a:ext cx="7920880" cy="6120680"/>
          </a:xfrm>
        </p:spPr>
        <p:txBody>
          <a:bodyPr>
            <a:normAutofit/>
          </a:bodyPr>
          <a:lstStyle/>
          <a:p>
            <a:pPr algn="l"/>
            <a:r>
              <a:rPr lang="ru-RU" sz="3200" i="1" dirty="0"/>
              <a:t/>
            </a:r>
            <a:br>
              <a:rPr lang="ru-RU" sz="3200" i="1" dirty="0"/>
            </a:br>
            <a:r>
              <a:rPr lang="ru-RU" sz="3600" b="1" dirty="0"/>
              <a:t>Отрицательные сравнения:</a:t>
            </a:r>
            <a:r>
              <a:rPr lang="ru-RU" sz="3200" b="1" dirty="0"/>
              <a:t> </a:t>
            </a:r>
            <a:r>
              <a:rPr lang="ru-RU" sz="3200" b="1" dirty="0" smtClean="0"/>
              <a:t/>
            </a:r>
            <a:br>
              <a:rPr lang="ru-RU" sz="3200" b="1" dirty="0" smtClean="0"/>
            </a:br>
            <a:r>
              <a:rPr lang="ru-RU" sz="3200" b="1" i="1" dirty="0" smtClean="0"/>
              <a:t>не </a:t>
            </a:r>
            <a:r>
              <a:rPr lang="ru-RU" sz="3200" b="1" i="1" dirty="0" err="1"/>
              <a:t>бологом</a:t>
            </a:r>
            <a:r>
              <a:rPr lang="ru-RU" sz="3200" b="1" i="1" dirty="0"/>
              <a:t> </a:t>
            </a:r>
            <a:r>
              <a:rPr lang="ru-RU" sz="3200" b="1" i="1" dirty="0" err="1"/>
              <a:t>бяхуть</a:t>
            </a:r>
            <a:r>
              <a:rPr lang="ru-RU" sz="3200" b="1" i="1" dirty="0"/>
              <a:t> </a:t>
            </a:r>
            <a:r>
              <a:rPr lang="ru-RU" sz="3200" b="1" i="1" dirty="0" err="1"/>
              <a:t>посеяни</a:t>
            </a:r>
            <a:r>
              <a:rPr lang="ru-RU" sz="3200" b="1" i="1" dirty="0"/>
              <a:t>, </a:t>
            </a:r>
            <a:r>
              <a:rPr lang="ru-RU" sz="3200" b="1" i="1" dirty="0" smtClean="0"/>
              <a:t/>
            </a:r>
            <a:br>
              <a:rPr lang="ru-RU" sz="3200" b="1" i="1" dirty="0" smtClean="0"/>
            </a:br>
            <a:r>
              <a:rPr lang="ru-RU" sz="3200" b="1" i="1" dirty="0" err="1" smtClean="0"/>
              <a:t>посеяни</a:t>
            </a:r>
            <a:r>
              <a:rPr lang="ru-RU" sz="3200" b="1" i="1" dirty="0" smtClean="0"/>
              <a:t> </a:t>
            </a:r>
            <a:r>
              <a:rPr lang="ru-RU" sz="3200" b="1" i="1" dirty="0"/>
              <a:t>костьми русских сынов </a:t>
            </a:r>
            <a:r>
              <a:rPr lang="ru-RU" sz="3200" b="1" dirty="0"/>
              <a:t>(«Слово о полку Игореве</a:t>
            </a:r>
            <a:r>
              <a:rPr lang="ru-RU" sz="3200" b="1" dirty="0" smtClean="0"/>
              <a:t>»).</a:t>
            </a:r>
            <a:r>
              <a:rPr lang="ru-RU" sz="3200" b="1" i="1" dirty="0" smtClean="0"/>
              <a:t/>
            </a:r>
            <a:br>
              <a:rPr lang="ru-RU" sz="3200" b="1" i="1" dirty="0" smtClean="0"/>
            </a:br>
            <a:r>
              <a:rPr lang="ru-RU" sz="3200" b="1" dirty="0" smtClean="0"/>
              <a:t/>
            </a:r>
            <a:br>
              <a:rPr lang="ru-RU" sz="3200" b="1" dirty="0" smtClean="0"/>
            </a:br>
            <a:r>
              <a:rPr lang="ru-RU" sz="3600" b="1" dirty="0" smtClean="0"/>
              <a:t>Тавтологические </a:t>
            </a:r>
            <a:r>
              <a:rPr lang="ru-RU" sz="3600" b="1" dirty="0"/>
              <a:t>обороты:</a:t>
            </a:r>
            <a:r>
              <a:rPr lang="ru-RU" sz="3200" b="1" dirty="0"/>
              <a:t> </a:t>
            </a:r>
            <a:r>
              <a:rPr lang="ru-RU" sz="3200" b="1" dirty="0" smtClean="0"/>
              <a:t/>
            </a:r>
            <a:br>
              <a:rPr lang="ru-RU" sz="3200" b="1" dirty="0" smtClean="0"/>
            </a:br>
            <a:r>
              <a:rPr lang="ru-RU" sz="3200" b="1" i="1" dirty="0" smtClean="0"/>
              <a:t>трубы </a:t>
            </a:r>
            <a:r>
              <a:rPr lang="ru-RU" sz="3200" b="1" i="1" dirty="0"/>
              <a:t>трубят, мосты </a:t>
            </a:r>
            <a:r>
              <a:rPr lang="ru-RU" sz="3200" b="1" i="1" dirty="0" err="1"/>
              <a:t>мостити</a:t>
            </a:r>
            <a:r>
              <a:rPr lang="ru-RU" sz="3200" b="1" i="1" dirty="0"/>
              <a:t>, </a:t>
            </a:r>
            <a:r>
              <a:rPr lang="ru-RU" sz="3200" b="1" i="1" dirty="0" smtClean="0"/>
              <a:t/>
            </a:r>
            <a:br>
              <a:rPr lang="ru-RU" sz="3200" b="1" i="1" dirty="0" smtClean="0"/>
            </a:br>
            <a:r>
              <a:rPr lang="ru-RU" sz="3200" b="1" i="1" dirty="0" smtClean="0"/>
              <a:t>свет </a:t>
            </a:r>
            <a:r>
              <a:rPr lang="ru-RU" sz="3200" b="1" i="1" dirty="0"/>
              <a:t>светлый, думу </a:t>
            </a:r>
            <a:r>
              <a:rPr lang="ru-RU" sz="3200" b="1" i="1" dirty="0" err="1" smtClean="0"/>
              <a:t>сдумати</a:t>
            </a:r>
            <a:r>
              <a:rPr lang="ru-RU" sz="3200" b="1" i="1" dirty="0" smtClean="0"/>
              <a:t> </a:t>
            </a:r>
            <a:br>
              <a:rPr lang="ru-RU" sz="3200" b="1" i="1" dirty="0" smtClean="0"/>
            </a:br>
            <a:r>
              <a:rPr lang="ru-RU" sz="3200" b="1" dirty="0" smtClean="0"/>
              <a:t>(«</a:t>
            </a:r>
            <a:r>
              <a:rPr lang="ru-RU" sz="3200" b="1" dirty="0"/>
              <a:t>Слово о полку Игореве</a:t>
            </a:r>
            <a:r>
              <a:rPr lang="ru-RU" sz="3200" b="1" dirty="0" smtClean="0"/>
              <a:t>»).</a:t>
            </a:r>
            <a:endParaRPr lang="ru-RU" sz="3200" b="1" dirty="0"/>
          </a:p>
        </p:txBody>
      </p:sp>
    </p:spTree>
    <p:extLst>
      <p:ext uri="{BB962C8B-B14F-4D97-AF65-F5344CB8AC3E}">
        <p14:creationId xmlns:p14="http://schemas.microsoft.com/office/powerpoint/2010/main" xmlns="" val="2054433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332656"/>
            <a:ext cx="8496944" cy="6120680"/>
          </a:xfrm>
        </p:spPr>
        <p:txBody>
          <a:bodyPr>
            <a:normAutofit/>
          </a:bodyPr>
          <a:lstStyle/>
          <a:p>
            <a:r>
              <a:rPr lang="ru-RU" sz="3200" i="1" dirty="0"/>
              <a:t/>
            </a:r>
            <a:br>
              <a:rPr lang="ru-RU" sz="3200" i="1" dirty="0"/>
            </a:br>
            <a:r>
              <a:rPr lang="ru-RU" sz="3200" b="1" i="1" dirty="0"/>
              <a:t>На </a:t>
            </a:r>
            <a:r>
              <a:rPr lang="ru-RU" sz="3200" b="1" i="1" dirty="0" err="1"/>
              <a:t>Немизе</a:t>
            </a:r>
            <a:r>
              <a:rPr lang="ru-RU" sz="3200" b="1" i="1" dirty="0"/>
              <a:t> снопы </a:t>
            </a:r>
            <a:r>
              <a:rPr lang="ru-RU" sz="3200" b="1" i="1" dirty="0" err="1"/>
              <a:t>стелють</a:t>
            </a:r>
            <a:r>
              <a:rPr lang="ru-RU" sz="3200" b="1" i="1" dirty="0"/>
              <a:t> головами, </a:t>
            </a:r>
            <a:r>
              <a:rPr lang="ru-RU" sz="3200" b="1" i="1" dirty="0" err="1"/>
              <a:t>молотять</a:t>
            </a:r>
            <a:r>
              <a:rPr lang="ru-RU" sz="3200" b="1" i="1" dirty="0"/>
              <a:t> </a:t>
            </a:r>
            <a:r>
              <a:rPr lang="ru-RU" sz="3200" b="1" i="1" dirty="0" err="1"/>
              <a:t>чепи</a:t>
            </a:r>
            <a:r>
              <a:rPr lang="ru-RU" sz="3200" b="1" i="1" dirty="0"/>
              <a:t> </a:t>
            </a:r>
            <a:r>
              <a:rPr lang="ru-RU" sz="3200" b="1" i="1" dirty="0" err="1"/>
              <a:t>харалужными</a:t>
            </a:r>
            <a:r>
              <a:rPr lang="ru-RU" sz="3200" b="1" i="1" dirty="0"/>
              <a:t>, на </a:t>
            </a:r>
            <a:r>
              <a:rPr lang="ru-RU" sz="3200" b="1" i="1" dirty="0" err="1"/>
              <a:t>тоце</a:t>
            </a:r>
            <a:r>
              <a:rPr lang="ru-RU" sz="3200" b="1" i="1" dirty="0"/>
              <a:t> живот </a:t>
            </a:r>
            <a:r>
              <a:rPr lang="ru-RU" sz="3200" b="1" i="1" dirty="0" err="1"/>
              <a:t>кладуть</a:t>
            </a:r>
            <a:r>
              <a:rPr lang="ru-RU" sz="3200" b="1" i="1" dirty="0"/>
              <a:t>, </a:t>
            </a:r>
            <a:r>
              <a:rPr lang="ru-RU" sz="3200" b="1" i="1" dirty="0" err="1"/>
              <a:t>веють</a:t>
            </a:r>
            <a:r>
              <a:rPr lang="ru-RU" sz="3200" b="1" i="1" dirty="0"/>
              <a:t> душу от тела. </a:t>
            </a:r>
            <a:r>
              <a:rPr lang="ru-RU" sz="3200" b="1" i="1" dirty="0" err="1"/>
              <a:t>Немизе</a:t>
            </a:r>
            <a:r>
              <a:rPr lang="ru-RU" sz="3200" b="1" i="1" dirty="0"/>
              <a:t> </a:t>
            </a:r>
            <a:r>
              <a:rPr lang="ru-RU" sz="3200" b="1" i="1" dirty="0" err="1"/>
              <a:t>кровави</a:t>
            </a:r>
            <a:r>
              <a:rPr lang="ru-RU" sz="3200" b="1" i="1" dirty="0"/>
              <a:t> </a:t>
            </a:r>
            <a:r>
              <a:rPr lang="ru-RU" sz="3200" b="1" i="1" dirty="0" err="1"/>
              <a:t>брезе</a:t>
            </a:r>
            <a:r>
              <a:rPr lang="ru-RU" sz="3200" b="1" i="1" dirty="0"/>
              <a:t> не </a:t>
            </a:r>
            <a:r>
              <a:rPr lang="ru-RU" sz="3200" b="1" i="1" dirty="0" err="1"/>
              <a:t>бологом</a:t>
            </a:r>
            <a:r>
              <a:rPr lang="ru-RU" sz="3200" b="1" i="1" dirty="0"/>
              <a:t> </a:t>
            </a:r>
            <a:r>
              <a:rPr lang="ru-RU" sz="3200" b="1" i="1" dirty="0" err="1"/>
              <a:t>бяхуть</a:t>
            </a:r>
            <a:r>
              <a:rPr lang="ru-RU" sz="3200" b="1" i="1" dirty="0"/>
              <a:t> </a:t>
            </a:r>
            <a:r>
              <a:rPr lang="ru-RU" sz="3200" b="1" i="1" dirty="0" err="1"/>
              <a:t>посеяни</a:t>
            </a:r>
            <a:r>
              <a:rPr lang="ru-RU" sz="3200" b="1" i="1" dirty="0"/>
              <a:t>, </a:t>
            </a:r>
            <a:r>
              <a:rPr lang="ru-RU" sz="3200" b="1" i="1" dirty="0" err="1"/>
              <a:t>посеяни</a:t>
            </a:r>
            <a:r>
              <a:rPr lang="ru-RU" sz="3200" b="1" i="1" dirty="0"/>
              <a:t> костьми русских сынов.</a:t>
            </a:r>
            <a:r>
              <a:rPr lang="ru-RU" sz="3200" b="1" dirty="0"/>
              <a:t/>
            </a:r>
            <a:br>
              <a:rPr lang="ru-RU" sz="3200" b="1" dirty="0"/>
            </a:br>
            <a:r>
              <a:rPr lang="ru-RU" sz="3200" b="1" i="1" dirty="0"/>
              <a:t>Ту </a:t>
            </a:r>
            <a:r>
              <a:rPr lang="ru-RU" sz="3200" b="1" i="1" dirty="0" err="1"/>
              <a:t>кроваваго</a:t>
            </a:r>
            <a:r>
              <a:rPr lang="ru-RU" sz="3200" b="1" i="1" dirty="0"/>
              <a:t> вина не </a:t>
            </a:r>
            <a:r>
              <a:rPr lang="ru-RU" sz="3200" b="1" i="1" dirty="0" err="1"/>
              <a:t>доста</a:t>
            </a:r>
            <a:r>
              <a:rPr lang="ru-RU" sz="3200" b="1" i="1" dirty="0"/>
              <a:t>, ту </a:t>
            </a:r>
            <a:r>
              <a:rPr lang="ru-RU" sz="3200" b="1" i="1" dirty="0" err="1"/>
              <a:t>докончаша</a:t>
            </a:r>
            <a:r>
              <a:rPr lang="ru-RU" sz="3200" b="1" i="1" dirty="0"/>
              <a:t> пир </a:t>
            </a:r>
            <a:r>
              <a:rPr lang="ru-RU" sz="3200" b="1" i="1" dirty="0" err="1"/>
              <a:t>храбрии</a:t>
            </a:r>
            <a:r>
              <a:rPr lang="ru-RU" sz="3200" b="1" i="1" dirty="0"/>
              <a:t> </a:t>
            </a:r>
            <a:r>
              <a:rPr lang="ru-RU" sz="3200" b="1" i="1" dirty="0" err="1"/>
              <a:t>русичи</a:t>
            </a:r>
            <a:r>
              <a:rPr lang="ru-RU" sz="3200" b="1" i="1" dirty="0"/>
              <a:t>, сваты </a:t>
            </a:r>
            <a:r>
              <a:rPr lang="ru-RU" sz="3200" b="1" i="1" dirty="0" err="1"/>
              <a:t>напоиша</a:t>
            </a:r>
            <a:r>
              <a:rPr lang="ru-RU" sz="3200" b="1" i="1" dirty="0"/>
              <a:t>, а сами </a:t>
            </a:r>
            <a:r>
              <a:rPr lang="ru-RU" sz="3200" b="1" i="1" dirty="0" err="1"/>
              <a:t>полегоша</a:t>
            </a:r>
            <a:r>
              <a:rPr lang="ru-RU" sz="3200" b="1" i="1" dirty="0"/>
              <a:t> за землю </a:t>
            </a:r>
            <a:r>
              <a:rPr lang="ru-RU" sz="3200" b="1" i="1" dirty="0" err="1"/>
              <a:t>рускую</a:t>
            </a:r>
            <a:r>
              <a:rPr lang="ru-RU" sz="3200" b="1" dirty="0"/>
              <a:t>.</a:t>
            </a:r>
          </a:p>
        </p:txBody>
      </p:sp>
    </p:spTree>
    <p:extLst>
      <p:ext uri="{BB962C8B-B14F-4D97-AF65-F5344CB8AC3E}">
        <p14:creationId xmlns:p14="http://schemas.microsoft.com/office/powerpoint/2010/main" xmlns="" val="1915376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332656"/>
            <a:ext cx="8496944" cy="6120680"/>
          </a:xfrm>
        </p:spPr>
        <p:txBody>
          <a:bodyPr>
            <a:normAutofit/>
          </a:bodyPr>
          <a:lstStyle/>
          <a:p>
            <a:r>
              <a:rPr lang="ru-RU" sz="3200" i="1" dirty="0"/>
              <a:t/>
            </a:r>
            <a:br>
              <a:rPr lang="ru-RU" sz="3200" i="1" dirty="0"/>
            </a:br>
            <a:r>
              <a:rPr lang="ru-RU" sz="3200" b="1" i="1" dirty="0"/>
              <a:t>Игорь князь </a:t>
            </a:r>
            <a:r>
              <a:rPr lang="ru-RU" sz="3200" b="1" i="1" dirty="0" err="1"/>
              <a:t>поскочи</a:t>
            </a:r>
            <a:r>
              <a:rPr lang="ru-RU" sz="3200" b="1" i="1" dirty="0"/>
              <a:t> </a:t>
            </a:r>
            <a:r>
              <a:rPr lang="ru-RU" sz="3200" b="1" i="1" u="sng" dirty="0"/>
              <a:t>горностаем</a:t>
            </a:r>
            <a:r>
              <a:rPr lang="ru-RU" sz="3200" b="1" i="1" dirty="0"/>
              <a:t> к </a:t>
            </a:r>
            <a:r>
              <a:rPr lang="ru-RU" sz="3200" b="1" i="1" dirty="0" err="1"/>
              <a:t>тростию</a:t>
            </a:r>
            <a:r>
              <a:rPr lang="ru-RU" sz="3200" b="1" i="1" dirty="0"/>
              <a:t> и белым </a:t>
            </a:r>
            <a:r>
              <a:rPr lang="ru-RU" sz="3200" b="1" i="1" u="sng" dirty="0"/>
              <a:t>гоголем</a:t>
            </a:r>
            <a:r>
              <a:rPr lang="ru-RU" sz="3200" b="1" i="1" dirty="0"/>
              <a:t> на воду. </a:t>
            </a:r>
            <a:r>
              <a:rPr lang="ru-RU" sz="3200" b="1" i="1" dirty="0" err="1"/>
              <a:t>Въвръжеся</a:t>
            </a:r>
            <a:r>
              <a:rPr lang="ru-RU" sz="3200" b="1" i="1" dirty="0"/>
              <a:t> на </a:t>
            </a:r>
            <a:r>
              <a:rPr lang="ru-RU" sz="3200" b="1" i="1" dirty="0" err="1"/>
              <a:t>бръзъ</a:t>
            </a:r>
            <a:r>
              <a:rPr lang="ru-RU" sz="3200" b="1" i="1" dirty="0"/>
              <a:t> </a:t>
            </a:r>
            <a:r>
              <a:rPr lang="ru-RU" sz="3200" b="1" i="1" dirty="0" err="1"/>
              <a:t>комонь</a:t>
            </a:r>
            <a:r>
              <a:rPr lang="ru-RU" sz="3200" b="1" i="1" dirty="0"/>
              <a:t> и </a:t>
            </a:r>
            <a:r>
              <a:rPr lang="ru-RU" sz="3200" b="1" i="1" dirty="0" err="1"/>
              <a:t>скочи</a:t>
            </a:r>
            <a:r>
              <a:rPr lang="ru-RU" sz="3200" b="1" i="1" dirty="0"/>
              <a:t> </a:t>
            </a:r>
            <a:r>
              <a:rPr lang="ru-RU" sz="3200" b="1" i="1" dirty="0" err="1"/>
              <a:t>съ</a:t>
            </a:r>
            <a:r>
              <a:rPr lang="ru-RU" sz="3200" b="1" i="1" dirty="0"/>
              <a:t> него </a:t>
            </a:r>
            <a:r>
              <a:rPr lang="ru-RU" sz="3200" b="1" i="1" dirty="0" err="1"/>
              <a:t>бусымъ</a:t>
            </a:r>
            <a:r>
              <a:rPr lang="ru-RU" sz="3200" b="1" i="1" dirty="0"/>
              <a:t> </a:t>
            </a:r>
            <a:r>
              <a:rPr lang="ru-RU" sz="3200" b="1" i="1" u="sng" dirty="0" err="1"/>
              <a:t>волкомъ</a:t>
            </a:r>
            <a:r>
              <a:rPr lang="ru-RU" sz="3200" b="1" i="1" dirty="0"/>
              <a:t>, и </a:t>
            </a:r>
            <a:r>
              <a:rPr lang="ru-RU" sz="3200" b="1" i="1" dirty="0" err="1"/>
              <a:t>потече</a:t>
            </a:r>
            <a:r>
              <a:rPr lang="ru-RU" sz="3200" b="1" i="1" dirty="0"/>
              <a:t> </a:t>
            </a:r>
            <a:r>
              <a:rPr lang="ru-RU" sz="3200" b="1" i="1" dirty="0" err="1"/>
              <a:t>къ</a:t>
            </a:r>
            <a:r>
              <a:rPr lang="ru-RU" sz="3200" b="1" i="1" dirty="0"/>
              <a:t> лугу Донца, и полете </a:t>
            </a:r>
            <a:r>
              <a:rPr lang="ru-RU" sz="3200" b="1" i="1" u="sng" dirty="0" err="1"/>
              <a:t>соколомъ</a:t>
            </a:r>
            <a:r>
              <a:rPr lang="ru-RU" sz="3200" b="1" i="1" dirty="0"/>
              <a:t> </a:t>
            </a:r>
            <a:r>
              <a:rPr lang="ru-RU" sz="3200" b="1" i="1" dirty="0" err="1"/>
              <a:t>подъ</a:t>
            </a:r>
            <a:r>
              <a:rPr lang="ru-RU" sz="3200" b="1" i="1" dirty="0"/>
              <a:t> </a:t>
            </a:r>
            <a:r>
              <a:rPr lang="ru-RU" sz="3200" b="1" i="1" dirty="0" err="1"/>
              <a:t>мьглами</a:t>
            </a:r>
            <a:r>
              <a:rPr lang="ru-RU" sz="3200" b="1" dirty="0"/>
              <a:t>…</a:t>
            </a:r>
          </a:p>
        </p:txBody>
      </p:sp>
    </p:spTree>
    <p:extLst>
      <p:ext uri="{BB962C8B-B14F-4D97-AF65-F5344CB8AC3E}">
        <p14:creationId xmlns:p14="http://schemas.microsoft.com/office/powerpoint/2010/main" xmlns="" val="2380690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332656"/>
            <a:ext cx="8496944" cy="6120680"/>
          </a:xfrm>
        </p:spPr>
        <p:txBody>
          <a:bodyPr>
            <a:normAutofit/>
          </a:bodyPr>
          <a:lstStyle/>
          <a:p>
            <a:pPr algn="l"/>
            <a:r>
              <a:rPr lang="ru-RU" sz="3600" b="1" dirty="0" smtClean="0"/>
              <a:t>Выражения, характерные </a:t>
            </a:r>
            <a:r>
              <a:rPr lang="ru-RU" sz="3600" b="1" dirty="0"/>
              <a:t>для воинской повести</a:t>
            </a:r>
            <a:r>
              <a:rPr lang="ru-RU" sz="3600" dirty="0"/>
              <a:t>:</a:t>
            </a:r>
            <a:r>
              <a:rPr lang="ru-RU" sz="3200" dirty="0"/>
              <a:t> </a:t>
            </a:r>
            <a:r>
              <a:rPr lang="ru-RU" sz="3200" dirty="0" smtClean="0"/>
              <a:t/>
            </a:r>
            <a:br>
              <a:rPr lang="ru-RU" sz="3200" dirty="0" smtClean="0"/>
            </a:br>
            <a:r>
              <a:rPr lang="ru-RU" sz="3200" b="1" i="1" dirty="0" err="1" smtClean="0"/>
              <a:t>собра</a:t>
            </a:r>
            <a:r>
              <a:rPr lang="ru-RU" sz="3200" b="1" i="1" dirty="0" smtClean="0"/>
              <a:t> </a:t>
            </a:r>
            <a:r>
              <a:rPr lang="ru-RU" sz="3200" b="1" i="1" dirty="0"/>
              <a:t>вои </a:t>
            </a:r>
            <a:r>
              <a:rPr lang="ru-RU" sz="3200" b="1" i="1" dirty="0" err="1"/>
              <a:t>многы</a:t>
            </a:r>
            <a:r>
              <a:rPr lang="ru-RU" sz="3200" b="1" i="1" dirty="0"/>
              <a:t> и храбры</a:t>
            </a:r>
            <a:r>
              <a:rPr lang="ru-RU" sz="3200" b="1" dirty="0"/>
              <a:t>, </a:t>
            </a:r>
            <a:r>
              <a:rPr lang="ru-RU" sz="3200" b="1" dirty="0" smtClean="0"/>
              <a:t/>
            </a:r>
            <a:br>
              <a:rPr lang="ru-RU" sz="3200" b="1" dirty="0" smtClean="0"/>
            </a:br>
            <a:r>
              <a:rPr lang="ru-RU" sz="3200" b="1" i="1" dirty="0" smtClean="0"/>
              <a:t>и </a:t>
            </a:r>
            <a:r>
              <a:rPr lang="ru-RU" sz="3200" b="1" i="1" dirty="0" err="1"/>
              <a:t>бысть</a:t>
            </a:r>
            <a:r>
              <a:rPr lang="ru-RU" sz="3200" b="1" i="1" dirty="0"/>
              <a:t> сеча сильна и страшна</a:t>
            </a:r>
            <a:r>
              <a:rPr lang="ru-RU" sz="3200" b="1" dirty="0"/>
              <a:t>, </a:t>
            </a:r>
            <a:r>
              <a:rPr lang="ru-RU" sz="3200" b="1" i="1" dirty="0" err="1"/>
              <a:t>изломити</a:t>
            </a:r>
            <a:r>
              <a:rPr lang="ru-RU" sz="3200" b="1" i="1" dirty="0"/>
              <a:t> </a:t>
            </a:r>
            <a:r>
              <a:rPr lang="ru-RU" sz="3200" b="1" i="1" dirty="0" err="1"/>
              <a:t>копие</a:t>
            </a:r>
            <a:r>
              <a:rPr lang="ru-RU" sz="3200" b="1" dirty="0"/>
              <a:t> ’начать бой’, </a:t>
            </a:r>
            <a:r>
              <a:rPr lang="ru-RU" sz="3200" b="1" dirty="0" smtClean="0"/>
              <a:t/>
            </a:r>
            <a:br>
              <a:rPr lang="ru-RU" sz="3200" b="1" dirty="0" smtClean="0"/>
            </a:br>
            <a:r>
              <a:rPr lang="ru-RU" sz="3200" b="1" i="1" dirty="0" err="1" smtClean="0"/>
              <a:t>всести</a:t>
            </a:r>
            <a:r>
              <a:rPr lang="ru-RU" sz="3200" b="1" i="1" dirty="0" smtClean="0"/>
              <a:t> </a:t>
            </a:r>
            <a:r>
              <a:rPr lang="ru-RU" sz="3200" b="1" i="1" dirty="0"/>
              <a:t>на конь</a:t>
            </a:r>
            <a:r>
              <a:rPr lang="ru-RU" sz="3200" b="1" dirty="0"/>
              <a:t> ’пойти в поход’, </a:t>
            </a:r>
            <a:r>
              <a:rPr lang="ru-RU" sz="3200" b="1" dirty="0" smtClean="0"/>
              <a:t/>
            </a:r>
            <a:br>
              <a:rPr lang="ru-RU" sz="3200" b="1" dirty="0" smtClean="0"/>
            </a:br>
            <a:r>
              <a:rPr lang="ru-RU" sz="3200" b="1" i="1" dirty="0" err="1" smtClean="0"/>
              <a:t>взяти</a:t>
            </a:r>
            <a:r>
              <a:rPr lang="ru-RU" sz="3200" b="1" i="1" dirty="0" smtClean="0"/>
              <a:t> </a:t>
            </a:r>
            <a:r>
              <a:rPr lang="ru-RU" sz="3200" b="1" i="1" dirty="0"/>
              <a:t>город на щит</a:t>
            </a:r>
            <a:r>
              <a:rPr lang="ru-RU" sz="3200" b="1" dirty="0"/>
              <a:t> ’на добычу каждому воину</a:t>
            </a:r>
            <a:r>
              <a:rPr lang="ru-RU" sz="3200" b="1" dirty="0" smtClean="0"/>
              <a:t>’ (Повесть временных лет); </a:t>
            </a:r>
            <a:br>
              <a:rPr lang="ru-RU" sz="3200" b="1" dirty="0" smtClean="0"/>
            </a:br>
            <a:r>
              <a:rPr lang="ru-RU" sz="3200" b="1" i="1" dirty="0" smtClean="0"/>
              <a:t>стоять </a:t>
            </a:r>
            <a:r>
              <a:rPr lang="ru-RU" sz="3200" b="1" i="1" dirty="0"/>
              <a:t>за обиду, </a:t>
            </a:r>
            <a:r>
              <a:rPr lang="ru-RU" sz="3200" b="1" i="1" dirty="0" err="1"/>
              <a:t>падоша</a:t>
            </a:r>
            <a:r>
              <a:rPr lang="ru-RU" sz="3200" b="1" i="1" dirty="0"/>
              <a:t> </a:t>
            </a:r>
            <a:r>
              <a:rPr lang="ru-RU" sz="3200" b="1" i="1" dirty="0" err="1"/>
              <a:t>стязи</a:t>
            </a:r>
            <a:r>
              <a:rPr lang="ru-RU" sz="3200" b="1" i="1" dirty="0"/>
              <a:t>, </a:t>
            </a:r>
            <a:r>
              <a:rPr lang="ru-RU" sz="3200" b="1" i="1" dirty="0" smtClean="0"/>
              <a:t/>
            </a:r>
            <a:br>
              <a:rPr lang="ru-RU" sz="3200" b="1" i="1" dirty="0" smtClean="0"/>
            </a:br>
            <a:r>
              <a:rPr lang="ru-RU" sz="3200" b="1" i="1" dirty="0" err="1" smtClean="0"/>
              <a:t>копие</a:t>
            </a:r>
            <a:r>
              <a:rPr lang="ru-RU" sz="3200" b="1" i="1" dirty="0" smtClean="0"/>
              <a:t> </a:t>
            </a:r>
            <a:r>
              <a:rPr lang="ru-RU" sz="3200" b="1" i="1" dirty="0" err="1"/>
              <a:t>приломити</a:t>
            </a:r>
            <a:r>
              <a:rPr lang="ru-RU" sz="3200" b="1" i="1" dirty="0"/>
              <a:t>, </a:t>
            </a:r>
            <a:r>
              <a:rPr lang="ru-RU" sz="3200" b="1" i="1" dirty="0" err="1"/>
              <a:t>испити</a:t>
            </a:r>
            <a:r>
              <a:rPr lang="ru-RU" sz="3200" b="1" i="1" dirty="0"/>
              <a:t> </a:t>
            </a:r>
            <a:r>
              <a:rPr lang="ru-RU" sz="3200" b="1" i="1" dirty="0" smtClean="0"/>
              <a:t>шеломом </a:t>
            </a:r>
            <a:br>
              <a:rPr lang="ru-RU" sz="3200" b="1" i="1" dirty="0" smtClean="0"/>
            </a:br>
            <a:r>
              <a:rPr lang="ru-RU" sz="3200" b="1" dirty="0" smtClean="0"/>
              <a:t>(Слово о полку Игореве). </a:t>
            </a:r>
            <a:endParaRPr lang="ru-RU" sz="3200" b="1" dirty="0"/>
          </a:p>
        </p:txBody>
      </p:sp>
    </p:spTree>
    <p:extLst>
      <p:ext uri="{BB962C8B-B14F-4D97-AF65-F5344CB8AC3E}">
        <p14:creationId xmlns:p14="http://schemas.microsoft.com/office/powerpoint/2010/main" xmlns="" val="2929584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548680"/>
            <a:ext cx="8424936" cy="3096344"/>
          </a:xfrm>
        </p:spPr>
        <p:txBody>
          <a:bodyPr>
            <a:normAutofit/>
          </a:bodyPr>
          <a:lstStyle/>
          <a:p>
            <a:r>
              <a:rPr lang="ru-RU" b="1" dirty="0"/>
              <a:t>Деловой </a:t>
            </a:r>
            <a:r>
              <a:rPr lang="ru-RU" b="1" dirty="0" smtClean="0"/>
              <a:t>язык</a:t>
            </a:r>
            <a:r>
              <a:rPr lang="en-US" b="1" dirty="0" smtClean="0"/>
              <a:t> </a:t>
            </a:r>
            <a:r>
              <a:rPr lang="be-BY" b="1" dirty="0" smtClean="0"/>
              <a:t>Древней Рус</a:t>
            </a:r>
            <a:r>
              <a:rPr lang="ru-RU" b="1" dirty="0" smtClean="0"/>
              <a:t>и</a:t>
            </a:r>
            <a:endParaRPr lang="ru-RU" dirty="0"/>
          </a:p>
        </p:txBody>
      </p:sp>
      <p:sp>
        <p:nvSpPr>
          <p:cNvPr id="3" name="Подзаголовок 2"/>
          <p:cNvSpPr>
            <a:spLocks noGrp="1"/>
          </p:cNvSpPr>
          <p:nvPr>
            <p:ph type="subTitle" idx="1"/>
          </p:nvPr>
        </p:nvSpPr>
        <p:spPr>
          <a:xfrm>
            <a:off x="1371600" y="4700736"/>
            <a:ext cx="6400800" cy="1752600"/>
          </a:xfrm>
        </p:spPr>
        <p:txBody>
          <a:bodyPr/>
          <a:lstStyle/>
          <a:p>
            <a:r>
              <a:rPr lang="ru-RU" b="1" dirty="0">
                <a:solidFill>
                  <a:schemeClr val="tx1"/>
                </a:solidFill>
              </a:rPr>
              <a:t>Лекция </a:t>
            </a:r>
            <a:r>
              <a:rPr lang="en-US" b="1" dirty="0" smtClean="0">
                <a:solidFill>
                  <a:schemeClr val="tx1"/>
                </a:solidFill>
              </a:rPr>
              <a:t>3 (</a:t>
            </a:r>
            <a:r>
              <a:rPr lang="ru-RU" b="1" dirty="0" smtClean="0">
                <a:solidFill>
                  <a:schemeClr val="tx1"/>
                </a:solidFill>
              </a:rPr>
              <a:t>2</a:t>
            </a:r>
            <a:r>
              <a:rPr lang="en-US" b="1" dirty="0" smtClean="0">
                <a:solidFill>
                  <a:schemeClr val="tx1"/>
                </a:solidFill>
              </a:rPr>
              <a:t>)</a:t>
            </a:r>
            <a:endParaRPr lang="ru-RU" b="1" dirty="0">
              <a:solidFill>
                <a:schemeClr val="tx1"/>
              </a:solidFill>
            </a:endParaRPr>
          </a:p>
        </p:txBody>
      </p:sp>
    </p:spTree>
    <p:extLst>
      <p:ext uri="{BB962C8B-B14F-4D97-AF65-F5344CB8AC3E}">
        <p14:creationId xmlns:p14="http://schemas.microsoft.com/office/powerpoint/2010/main" xmlns="" val="2374868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548680"/>
            <a:ext cx="8424936" cy="5688632"/>
          </a:xfrm>
        </p:spPr>
        <p:txBody>
          <a:bodyPr>
            <a:normAutofit/>
          </a:bodyPr>
          <a:lstStyle/>
          <a:p>
            <a:r>
              <a:rPr lang="ru-RU" b="1" dirty="0"/>
              <a:t>«Русская правда» </a:t>
            </a:r>
            <a:r>
              <a:rPr lang="ru-RU" b="1" dirty="0" smtClean="0"/>
              <a:t/>
            </a:r>
            <a:br>
              <a:rPr lang="ru-RU" b="1" dirty="0" smtClean="0"/>
            </a:br>
            <a:r>
              <a:rPr lang="ru-RU" b="1" dirty="0" smtClean="0"/>
              <a:t>(110 списков).</a:t>
            </a:r>
            <a:br>
              <a:rPr lang="ru-RU" b="1" dirty="0" smtClean="0"/>
            </a:br>
            <a:r>
              <a:rPr lang="ru-RU" b="1" dirty="0"/>
              <a:t/>
            </a:r>
            <a:br>
              <a:rPr lang="ru-RU" b="1" dirty="0"/>
            </a:br>
            <a:r>
              <a:rPr lang="ru-RU" b="1" dirty="0" smtClean="0"/>
              <a:t>Грамоты (духовные, договорные, жалованные </a:t>
            </a:r>
            <a:br>
              <a:rPr lang="ru-RU" b="1" dirty="0" smtClean="0"/>
            </a:br>
            <a:r>
              <a:rPr lang="ru-RU" b="1" dirty="0" smtClean="0"/>
              <a:t>и др.)</a:t>
            </a:r>
            <a:endParaRPr lang="ru-RU" b="1" dirty="0"/>
          </a:p>
        </p:txBody>
      </p:sp>
    </p:spTree>
    <p:extLst>
      <p:ext uri="{BB962C8B-B14F-4D97-AF65-F5344CB8AC3E}">
        <p14:creationId xmlns:p14="http://schemas.microsoft.com/office/powerpoint/2010/main" xmlns="" val="1840000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260648"/>
            <a:ext cx="8424936" cy="1800200"/>
          </a:xfrm>
        </p:spPr>
        <p:txBody>
          <a:bodyPr>
            <a:normAutofit/>
          </a:bodyPr>
          <a:lstStyle/>
          <a:p>
            <a:r>
              <a:rPr lang="ru-RU" b="1" dirty="0" smtClean="0"/>
              <a:t>Особенности деловых памятников:</a:t>
            </a:r>
            <a:endParaRPr lang="ru-RU" b="1" dirty="0"/>
          </a:p>
        </p:txBody>
      </p:sp>
      <p:sp>
        <p:nvSpPr>
          <p:cNvPr id="3" name="Подзаголовок 2"/>
          <p:cNvSpPr>
            <a:spLocks noGrp="1"/>
          </p:cNvSpPr>
          <p:nvPr>
            <p:ph type="subTitle" idx="1"/>
          </p:nvPr>
        </p:nvSpPr>
        <p:spPr>
          <a:xfrm>
            <a:off x="539552" y="1988840"/>
            <a:ext cx="8136904" cy="4320480"/>
          </a:xfrm>
        </p:spPr>
        <p:txBody>
          <a:bodyPr>
            <a:noAutofit/>
          </a:bodyPr>
          <a:lstStyle/>
          <a:p>
            <a:pPr algn="l"/>
            <a:r>
              <a:rPr lang="ru-RU" b="1" dirty="0" smtClean="0">
                <a:solidFill>
                  <a:schemeClr val="tx1"/>
                </a:solidFill>
              </a:rPr>
              <a:t>1. Русские </a:t>
            </a:r>
            <a:r>
              <a:rPr lang="ru-RU" b="1" dirty="0">
                <a:solidFill>
                  <a:schemeClr val="tx1"/>
                </a:solidFill>
              </a:rPr>
              <a:t>слова </a:t>
            </a:r>
            <a:r>
              <a:rPr lang="ru-RU" b="1" dirty="0" smtClean="0">
                <a:solidFill>
                  <a:schemeClr val="tx1"/>
                </a:solidFill>
              </a:rPr>
              <a:t>и формы преобладают над старославянизмами.</a:t>
            </a:r>
          </a:p>
          <a:p>
            <a:pPr algn="l"/>
            <a:endParaRPr lang="ru-RU" sz="800" b="1" dirty="0" smtClean="0">
              <a:solidFill>
                <a:schemeClr val="tx1"/>
              </a:solidFill>
            </a:endParaRPr>
          </a:p>
          <a:p>
            <a:pPr algn="l"/>
            <a:r>
              <a:rPr lang="ru-RU" b="1" dirty="0" smtClean="0">
                <a:solidFill>
                  <a:schemeClr val="tx1"/>
                </a:solidFill>
              </a:rPr>
              <a:t>В </a:t>
            </a:r>
            <a:r>
              <a:rPr lang="ru-RU" b="1" dirty="0">
                <a:solidFill>
                  <a:schemeClr val="tx1"/>
                </a:solidFill>
              </a:rPr>
              <a:t>«Русской правде</a:t>
            </a:r>
            <a:r>
              <a:rPr lang="ru-RU" b="1" dirty="0" smtClean="0">
                <a:solidFill>
                  <a:schemeClr val="tx1"/>
                </a:solidFill>
              </a:rPr>
              <a:t>»: </a:t>
            </a:r>
            <a:r>
              <a:rPr lang="ru-RU" b="1" i="1" dirty="0" err="1">
                <a:solidFill>
                  <a:schemeClr val="tx1"/>
                </a:solidFill>
              </a:rPr>
              <a:t>болого</a:t>
            </a:r>
            <a:r>
              <a:rPr lang="ru-RU" b="1" i="1" dirty="0">
                <a:solidFill>
                  <a:schemeClr val="tx1"/>
                </a:solidFill>
              </a:rPr>
              <a:t>, </a:t>
            </a:r>
            <a:r>
              <a:rPr lang="ru-RU" b="1" i="1" dirty="0" err="1">
                <a:solidFill>
                  <a:schemeClr val="tx1"/>
                </a:solidFill>
              </a:rPr>
              <a:t>волога</a:t>
            </a:r>
            <a:r>
              <a:rPr lang="ru-RU" b="1" dirty="0">
                <a:solidFill>
                  <a:schemeClr val="tx1"/>
                </a:solidFill>
              </a:rPr>
              <a:t> (’жир’), </a:t>
            </a:r>
            <a:r>
              <a:rPr lang="ru-RU" b="1" i="1" dirty="0" err="1">
                <a:solidFill>
                  <a:schemeClr val="tx1"/>
                </a:solidFill>
              </a:rPr>
              <a:t>воротити</a:t>
            </a:r>
            <a:r>
              <a:rPr lang="ru-RU" b="1" i="1" dirty="0">
                <a:solidFill>
                  <a:schemeClr val="tx1"/>
                </a:solidFill>
              </a:rPr>
              <a:t>, голова, город, молоко, хором, </a:t>
            </a:r>
            <a:r>
              <a:rPr lang="ru-RU" b="1" i="1" dirty="0" err="1">
                <a:solidFill>
                  <a:schemeClr val="tx1"/>
                </a:solidFill>
              </a:rPr>
              <a:t>Володимир</a:t>
            </a:r>
            <a:r>
              <a:rPr lang="ru-RU" b="1" dirty="0">
                <a:solidFill>
                  <a:schemeClr val="tx1"/>
                </a:solidFill>
              </a:rPr>
              <a:t> и мн. др. </a:t>
            </a:r>
            <a:endParaRPr lang="ru-RU" b="1" dirty="0" smtClean="0">
              <a:solidFill>
                <a:schemeClr val="tx1"/>
              </a:solidFill>
            </a:endParaRPr>
          </a:p>
          <a:p>
            <a:pPr algn="l"/>
            <a:r>
              <a:rPr lang="ru-RU" b="1" dirty="0" smtClean="0">
                <a:solidFill>
                  <a:schemeClr val="tx1"/>
                </a:solidFill>
              </a:rPr>
              <a:t>– 3 неполногласия: </a:t>
            </a:r>
            <a:r>
              <a:rPr lang="ru-RU" b="1" i="1" dirty="0" smtClean="0">
                <a:solidFill>
                  <a:schemeClr val="tx1"/>
                </a:solidFill>
              </a:rPr>
              <a:t>вражда</a:t>
            </a:r>
            <a:r>
              <a:rPr lang="ru-RU" b="1" dirty="0" smtClean="0">
                <a:solidFill>
                  <a:schemeClr val="tx1"/>
                </a:solidFill>
              </a:rPr>
              <a:t> </a:t>
            </a:r>
            <a:r>
              <a:rPr lang="ru-RU" b="1" dirty="0">
                <a:solidFill>
                  <a:schemeClr val="tx1"/>
                </a:solidFill>
              </a:rPr>
              <a:t>(название </a:t>
            </a:r>
            <a:r>
              <a:rPr lang="ru-RU" b="1" dirty="0" smtClean="0">
                <a:solidFill>
                  <a:schemeClr val="tx1"/>
                </a:solidFill>
              </a:rPr>
              <a:t>штрафа), </a:t>
            </a:r>
            <a:r>
              <a:rPr lang="ru-RU" b="1" i="1" dirty="0">
                <a:solidFill>
                  <a:schemeClr val="tx1"/>
                </a:solidFill>
              </a:rPr>
              <a:t>среда, чрево</a:t>
            </a:r>
            <a:r>
              <a:rPr lang="ru-RU" b="1" dirty="0">
                <a:solidFill>
                  <a:schemeClr val="tx1"/>
                </a:solidFill>
              </a:rPr>
              <a:t>. </a:t>
            </a:r>
            <a:endParaRPr lang="ru-RU" b="1" dirty="0" smtClean="0">
              <a:solidFill>
                <a:schemeClr val="tx1"/>
              </a:solidFill>
            </a:endParaRPr>
          </a:p>
        </p:txBody>
      </p:sp>
    </p:spTree>
    <p:extLst>
      <p:ext uri="{BB962C8B-B14F-4D97-AF65-F5344CB8AC3E}">
        <p14:creationId xmlns:p14="http://schemas.microsoft.com/office/powerpoint/2010/main" xmlns="" val="3688874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476672"/>
            <a:ext cx="8136904" cy="5976664"/>
          </a:xfrm>
        </p:spPr>
        <p:txBody>
          <a:bodyPr>
            <a:noAutofit/>
          </a:bodyPr>
          <a:lstStyle/>
          <a:p>
            <a:pPr algn="l"/>
            <a:r>
              <a:rPr lang="ru-RU" sz="3400" b="1" dirty="0" smtClean="0">
                <a:solidFill>
                  <a:schemeClr val="tx1"/>
                </a:solidFill>
              </a:rPr>
              <a:t>С </a:t>
            </a:r>
            <a:r>
              <a:rPr lang="ru-RU" sz="3400" b="1" dirty="0" err="1" smtClean="0">
                <a:solidFill>
                  <a:schemeClr val="tx1"/>
                </a:solidFill>
              </a:rPr>
              <a:t>ра</a:t>
            </a:r>
            <a:r>
              <a:rPr lang="ru-RU" sz="3400" b="1" dirty="0" smtClean="0">
                <a:solidFill>
                  <a:schemeClr val="tx1"/>
                </a:solidFill>
              </a:rPr>
              <a:t>- 4 слова </a:t>
            </a:r>
            <a:r>
              <a:rPr lang="ru-RU" sz="3400" b="1" i="1" dirty="0">
                <a:solidFill>
                  <a:schemeClr val="tx1"/>
                </a:solidFill>
              </a:rPr>
              <a:t>(разбой, разграбление</a:t>
            </a:r>
            <a:r>
              <a:rPr lang="ru-RU" sz="3400" b="1" i="1" dirty="0" smtClean="0">
                <a:solidFill>
                  <a:schemeClr val="tx1"/>
                </a:solidFill>
              </a:rPr>
              <a:t>)</a:t>
            </a:r>
            <a:r>
              <a:rPr lang="ru-RU" sz="3400" b="1" dirty="0" smtClean="0">
                <a:solidFill>
                  <a:schemeClr val="tx1"/>
                </a:solidFill>
              </a:rPr>
              <a:t> – </a:t>
            </a:r>
            <a:r>
              <a:rPr lang="ru-RU" sz="3400" b="1" i="1" dirty="0" err="1" smtClean="0">
                <a:solidFill>
                  <a:schemeClr val="tx1"/>
                </a:solidFill>
              </a:rPr>
              <a:t>лодья</a:t>
            </a:r>
            <a:r>
              <a:rPr lang="ru-RU" sz="3400" b="1" i="1" dirty="0">
                <a:solidFill>
                  <a:schemeClr val="tx1"/>
                </a:solidFill>
              </a:rPr>
              <a:t>, локоть, роба, </a:t>
            </a:r>
            <a:r>
              <a:rPr lang="ru-RU" sz="3400" b="1" i="1" dirty="0" err="1">
                <a:solidFill>
                  <a:schemeClr val="tx1"/>
                </a:solidFill>
              </a:rPr>
              <a:t>розвязати</a:t>
            </a:r>
            <a:r>
              <a:rPr lang="ru-RU" sz="3400" b="1" i="1" dirty="0">
                <a:solidFill>
                  <a:schemeClr val="tx1"/>
                </a:solidFill>
              </a:rPr>
              <a:t>, </a:t>
            </a:r>
            <a:r>
              <a:rPr lang="ru-RU" sz="3400" b="1" i="1" dirty="0" err="1">
                <a:solidFill>
                  <a:schemeClr val="tx1"/>
                </a:solidFill>
              </a:rPr>
              <a:t>ростеряти</a:t>
            </a:r>
            <a:r>
              <a:rPr lang="ru-RU" sz="3400" b="1" dirty="0">
                <a:solidFill>
                  <a:schemeClr val="tx1"/>
                </a:solidFill>
              </a:rPr>
              <a:t> и под. </a:t>
            </a:r>
            <a:endParaRPr lang="ru-RU" sz="3400" b="1" dirty="0" smtClean="0">
              <a:solidFill>
                <a:schemeClr val="tx1"/>
              </a:solidFill>
            </a:endParaRPr>
          </a:p>
          <a:p>
            <a:pPr algn="l"/>
            <a:endParaRPr lang="ru-RU" sz="800" b="1" dirty="0" smtClean="0">
              <a:solidFill>
                <a:schemeClr val="tx1"/>
              </a:solidFill>
            </a:endParaRPr>
          </a:p>
          <a:p>
            <a:pPr algn="l"/>
            <a:r>
              <a:rPr lang="ru-RU" sz="3400" b="1" dirty="0" smtClean="0">
                <a:solidFill>
                  <a:schemeClr val="tx1"/>
                </a:solidFill>
              </a:rPr>
              <a:t>В </a:t>
            </a:r>
            <a:r>
              <a:rPr lang="ru-RU" sz="3400" b="1" dirty="0">
                <a:solidFill>
                  <a:schemeClr val="tx1"/>
                </a:solidFill>
              </a:rPr>
              <a:t>корнях и суффиксах причастий только ч </a:t>
            </a:r>
            <a:r>
              <a:rPr lang="ru-RU" sz="3400" b="1" i="1" dirty="0">
                <a:solidFill>
                  <a:schemeClr val="tx1"/>
                </a:solidFill>
              </a:rPr>
              <a:t>(дочерь, </a:t>
            </a:r>
            <a:r>
              <a:rPr lang="ru-RU" sz="3400" b="1" i="1" dirty="0" err="1">
                <a:solidFill>
                  <a:schemeClr val="tx1"/>
                </a:solidFill>
              </a:rPr>
              <a:t>хочеть</a:t>
            </a:r>
            <a:r>
              <a:rPr lang="ru-RU" sz="3400" b="1" i="1" dirty="0">
                <a:solidFill>
                  <a:schemeClr val="tx1"/>
                </a:solidFill>
              </a:rPr>
              <a:t>, </a:t>
            </a:r>
            <a:r>
              <a:rPr lang="ru-RU" sz="3400" b="1" i="1" dirty="0" err="1">
                <a:solidFill>
                  <a:schemeClr val="tx1"/>
                </a:solidFill>
              </a:rPr>
              <a:t>дадуче</a:t>
            </a:r>
            <a:r>
              <a:rPr lang="ru-RU" sz="3400" b="1" i="1" dirty="0">
                <a:solidFill>
                  <a:schemeClr val="tx1"/>
                </a:solidFill>
              </a:rPr>
              <a:t>, </a:t>
            </a:r>
            <a:r>
              <a:rPr lang="ru-RU" sz="3400" b="1" i="1" dirty="0" err="1">
                <a:solidFill>
                  <a:schemeClr val="tx1"/>
                </a:solidFill>
              </a:rPr>
              <a:t>закладаюче</a:t>
            </a:r>
            <a:r>
              <a:rPr lang="ru-RU" sz="3400" b="1" i="1" dirty="0">
                <a:solidFill>
                  <a:schemeClr val="tx1"/>
                </a:solidFill>
              </a:rPr>
              <a:t>)</a:t>
            </a:r>
            <a:r>
              <a:rPr lang="ru-RU" sz="3400" b="1" dirty="0">
                <a:solidFill>
                  <a:schemeClr val="tx1"/>
                </a:solidFill>
              </a:rPr>
              <a:t>. </a:t>
            </a:r>
            <a:endParaRPr lang="ru-RU" sz="3400" b="1" dirty="0" smtClean="0">
              <a:solidFill>
                <a:schemeClr val="tx1"/>
              </a:solidFill>
            </a:endParaRPr>
          </a:p>
          <a:p>
            <a:pPr algn="l"/>
            <a:r>
              <a:rPr lang="ru-RU" sz="3400" b="1" dirty="0" smtClean="0">
                <a:solidFill>
                  <a:schemeClr val="tx1"/>
                </a:solidFill>
              </a:rPr>
              <a:t>10 </a:t>
            </a:r>
            <a:r>
              <a:rPr lang="ru-RU" sz="3400" b="1" dirty="0" err="1">
                <a:solidFill>
                  <a:schemeClr val="tx1"/>
                </a:solidFill>
              </a:rPr>
              <a:t>аче</a:t>
            </a:r>
            <a:r>
              <a:rPr lang="ru-RU" sz="3400" b="1" dirty="0">
                <a:solidFill>
                  <a:schemeClr val="tx1"/>
                </a:solidFill>
              </a:rPr>
              <a:t> – 1 </a:t>
            </a:r>
            <a:r>
              <a:rPr lang="ru-RU" sz="3400" b="1" dirty="0" smtClean="0">
                <a:solidFill>
                  <a:schemeClr val="tx1"/>
                </a:solidFill>
              </a:rPr>
              <a:t>аще; 58 </a:t>
            </a:r>
            <a:r>
              <a:rPr lang="ru-RU" sz="3400" b="1" dirty="0" err="1" smtClean="0">
                <a:solidFill>
                  <a:schemeClr val="tx1"/>
                </a:solidFill>
              </a:rPr>
              <a:t>оже</a:t>
            </a:r>
            <a:r>
              <a:rPr lang="ru-RU" sz="3400" b="1" dirty="0" smtClean="0">
                <a:solidFill>
                  <a:schemeClr val="tx1"/>
                </a:solidFill>
              </a:rPr>
              <a:t> </a:t>
            </a:r>
            <a:r>
              <a:rPr lang="ru-RU" sz="3400" b="1" dirty="0">
                <a:solidFill>
                  <a:schemeClr val="tx1"/>
                </a:solidFill>
              </a:rPr>
              <a:t>– 2 </a:t>
            </a:r>
            <a:r>
              <a:rPr lang="ru-RU" sz="3400" b="1" dirty="0" smtClean="0">
                <a:solidFill>
                  <a:schemeClr val="tx1"/>
                </a:solidFill>
              </a:rPr>
              <a:t>еже.</a:t>
            </a:r>
          </a:p>
          <a:p>
            <a:pPr algn="l"/>
            <a:r>
              <a:rPr lang="ru-RU" sz="3400" b="1" dirty="0" smtClean="0">
                <a:solidFill>
                  <a:schemeClr val="tx1"/>
                </a:solidFill>
              </a:rPr>
              <a:t>1 </a:t>
            </a:r>
            <a:r>
              <a:rPr lang="ru-RU" sz="3400" b="1" dirty="0">
                <a:solidFill>
                  <a:schemeClr val="tx1"/>
                </a:solidFill>
              </a:rPr>
              <a:t>раз без </a:t>
            </a:r>
            <a:r>
              <a:rPr lang="ru-RU" sz="3400" b="1" i="1" dirty="0" err="1">
                <a:solidFill>
                  <a:schemeClr val="tx1"/>
                </a:solidFill>
              </a:rPr>
              <a:t>всяко</a:t>
            </a:r>
            <a:r>
              <a:rPr lang="ru-RU" sz="3400" b="1" i="1" u="sng" dirty="0" err="1">
                <a:solidFill>
                  <a:schemeClr val="tx1"/>
                </a:solidFill>
              </a:rPr>
              <a:t>я</a:t>
            </a:r>
            <a:r>
              <a:rPr lang="ru-RU" sz="3400" b="1" i="1" dirty="0">
                <a:solidFill>
                  <a:schemeClr val="tx1"/>
                </a:solidFill>
              </a:rPr>
              <a:t> </a:t>
            </a:r>
            <a:r>
              <a:rPr lang="ru-RU" sz="3400" b="1" i="1" dirty="0" err="1">
                <a:solidFill>
                  <a:schemeClr val="tx1"/>
                </a:solidFill>
              </a:rPr>
              <a:t>свады</a:t>
            </a:r>
            <a:r>
              <a:rPr lang="ru-RU" sz="3400" b="1" dirty="0">
                <a:solidFill>
                  <a:schemeClr val="tx1"/>
                </a:solidFill>
              </a:rPr>
              <a:t>, в остальных случаях е или ять: </a:t>
            </a:r>
            <a:r>
              <a:rPr lang="ru-RU" sz="3400" b="1" i="1" dirty="0">
                <a:solidFill>
                  <a:schemeClr val="tx1"/>
                </a:solidFill>
              </a:rPr>
              <a:t>воле, продаже, </a:t>
            </a:r>
            <a:r>
              <a:rPr lang="ru-RU" sz="3400" b="1" i="1" dirty="0" err="1">
                <a:solidFill>
                  <a:schemeClr val="tx1"/>
                </a:solidFill>
              </a:rPr>
              <a:t>сво</a:t>
            </a:r>
            <a:r>
              <a:rPr lang="ru-RU" sz="3400" b="1" i="1" dirty="0" err="1">
                <a:solidFill>
                  <a:schemeClr val="tx1"/>
                </a:solidFill>
                <a:latin typeface="Izhitsa" pitchFamily="2" charset="0"/>
              </a:rPr>
              <a:t>h</a:t>
            </a:r>
            <a:r>
              <a:rPr lang="ru-RU" sz="3400" b="1" dirty="0">
                <a:solidFill>
                  <a:schemeClr val="tx1"/>
                </a:solidFill>
              </a:rPr>
              <a:t>. </a:t>
            </a:r>
          </a:p>
        </p:txBody>
      </p:sp>
    </p:spTree>
    <p:extLst>
      <p:ext uri="{BB962C8B-B14F-4D97-AF65-F5344CB8AC3E}">
        <p14:creationId xmlns:p14="http://schemas.microsoft.com/office/powerpoint/2010/main" xmlns="" val="1024079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476672"/>
            <a:ext cx="8136904" cy="5976664"/>
          </a:xfrm>
        </p:spPr>
        <p:txBody>
          <a:bodyPr>
            <a:noAutofit/>
          </a:bodyPr>
          <a:lstStyle/>
          <a:p>
            <a:r>
              <a:rPr lang="ru-RU" sz="3600" b="1" dirty="0" smtClean="0">
                <a:solidFill>
                  <a:schemeClr val="tx1"/>
                </a:solidFill>
              </a:rPr>
              <a:t>Живые </a:t>
            </a:r>
            <a:r>
              <a:rPr lang="ru-RU" sz="3600" b="1" dirty="0">
                <a:solidFill>
                  <a:schemeClr val="tx1"/>
                </a:solidFill>
              </a:rPr>
              <a:t>грамматические процессы: </a:t>
            </a:r>
            <a:endParaRPr lang="ru-RU" sz="3600" b="1" dirty="0" smtClean="0">
              <a:solidFill>
                <a:schemeClr val="tx1"/>
              </a:solidFill>
            </a:endParaRPr>
          </a:p>
          <a:p>
            <a:pPr algn="l"/>
            <a:endParaRPr lang="ru-RU" sz="800" b="1" dirty="0" smtClean="0">
              <a:solidFill>
                <a:schemeClr val="tx1"/>
              </a:solidFill>
            </a:endParaRPr>
          </a:p>
          <a:p>
            <a:pPr algn="l"/>
            <a:r>
              <a:rPr lang="ru-RU" sz="3400" b="1" dirty="0" smtClean="0">
                <a:solidFill>
                  <a:schemeClr val="tx1"/>
                </a:solidFill>
              </a:rPr>
              <a:t>– взаимодействие </a:t>
            </a:r>
            <a:r>
              <a:rPr lang="ru-RU" sz="3400" b="1" dirty="0">
                <a:solidFill>
                  <a:schemeClr val="tx1"/>
                </a:solidFill>
              </a:rPr>
              <a:t>разных типов склонения </a:t>
            </a:r>
            <a:r>
              <a:rPr lang="ru-RU" sz="3400" b="1" i="1" dirty="0">
                <a:solidFill>
                  <a:schemeClr val="tx1"/>
                </a:solidFill>
              </a:rPr>
              <a:t>(гороху, ряду, на пиру, на торгу</a:t>
            </a:r>
            <a:r>
              <a:rPr lang="ru-RU" sz="3400" b="1" i="1" dirty="0" smtClean="0">
                <a:solidFill>
                  <a:schemeClr val="tx1"/>
                </a:solidFill>
              </a:rPr>
              <a:t>)</a:t>
            </a:r>
            <a:r>
              <a:rPr lang="ru-RU" sz="3400" b="1" dirty="0" smtClean="0">
                <a:solidFill>
                  <a:schemeClr val="tx1"/>
                </a:solidFill>
              </a:rPr>
              <a:t>;</a:t>
            </a:r>
          </a:p>
          <a:p>
            <a:pPr algn="l"/>
            <a:r>
              <a:rPr lang="ru-RU" sz="3400" b="1" dirty="0" smtClean="0">
                <a:solidFill>
                  <a:schemeClr val="tx1"/>
                </a:solidFill>
              </a:rPr>
              <a:t>– перфект </a:t>
            </a:r>
            <a:r>
              <a:rPr lang="ru-RU" sz="3400" b="1" dirty="0">
                <a:solidFill>
                  <a:schemeClr val="tx1"/>
                </a:solidFill>
              </a:rPr>
              <a:t>в третьем лице без связки </a:t>
            </a:r>
            <a:r>
              <a:rPr lang="ru-RU" sz="3400" b="1" i="1" dirty="0">
                <a:solidFill>
                  <a:schemeClr val="tx1"/>
                </a:solidFill>
              </a:rPr>
              <a:t>(</a:t>
            </a:r>
            <a:r>
              <a:rPr lang="ru-RU" sz="3400" b="1" i="1" dirty="0" err="1">
                <a:solidFill>
                  <a:schemeClr val="tx1"/>
                </a:solidFill>
              </a:rPr>
              <a:t>уставилъ</a:t>
            </a:r>
            <a:r>
              <a:rPr lang="ru-RU" sz="3400" b="1" i="1" dirty="0">
                <a:solidFill>
                  <a:schemeClr val="tx1"/>
                </a:solidFill>
              </a:rPr>
              <a:t>, убили)</a:t>
            </a:r>
            <a:r>
              <a:rPr lang="ru-RU" sz="3400" b="1" dirty="0">
                <a:solidFill>
                  <a:schemeClr val="tx1"/>
                </a:solidFill>
              </a:rPr>
              <a:t>, </a:t>
            </a:r>
            <a:endParaRPr lang="ru-RU" sz="3400" b="1" dirty="0" smtClean="0">
              <a:solidFill>
                <a:schemeClr val="tx1"/>
              </a:solidFill>
            </a:endParaRPr>
          </a:p>
          <a:p>
            <a:pPr algn="l"/>
            <a:r>
              <a:rPr lang="ru-RU" sz="3400" b="1" dirty="0" smtClean="0">
                <a:solidFill>
                  <a:schemeClr val="tx1"/>
                </a:solidFill>
              </a:rPr>
              <a:t>– именительный </a:t>
            </a:r>
            <a:r>
              <a:rPr lang="ru-RU" sz="3400" b="1" dirty="0">
                <a:solidFill>
                  <a:schemeClr val="tx1"/>
                </a:solidFill>
              </a:rPr>
              <a:t>прямого объекта при инфинитиве </a:t>
            </a:r>
            <a:r>
              <a:rPr lang="ru-RU" sz="3400" b="1" i="1" dirty="0">
                <a:solidFill>
                  <a:schemeClr val="tx1"/>
                </a:solidFill>
              </a:rPr>
              <a:t>(</a:t>
            </a:r>
            <a:r>
              <a:rPr lang="ru-RU" sz="3400" b="1" i="1" dirty="0" err="1">
                <a:solidFill>
                  <a:schemeClr val="tx1"/>
                </a:solidFill>
              </a:rPr>
              <a:t>взяти</a:t>
            </a:r>
            <a:r>
              <a:rPr lang="ru-RU" sz="3400" b="1" i="1" dirty="0">
                <a:solidFill>
                  <a:schemeClr val="tx1"/>
                </a:solidFill>
              </a:rPr>
              <a:t> куна, гривна</a:t>
            </a:r>
            <a:r>
              <a:rPr lang="ru-RU" sz="3400" b="1" i="1" dirty="0" smtClean="0">
                <a:solidFill>
                  <a:schemeClr val="tx1"/>
                </a:solidFill>
              </a:rPr>
              <a:t>)</a:t>
            </a:r>
            <a:r>
              <a:rPr lang="ru-RU" sz="3400" b="1" dirty="0" smtClean="0">
                <a:solidFill>
                  <a:schemeClr val="tx1"/>
                </a:solidFill>
              </a:rPr>
              <a:t>,</a:t>
            </a:r>
          </a:p>
        </p:txBody>
      </p:sp>
    </p:spTree>
    <p:extLst>
      <p:ext uri="{BB962C8B-B14F-4D97-AF65-F5344CB8AC3E}">
        <p14:creationId xmlns:p14="http://schemas.microsoft.com/office/powerpoint/2010/main" xmlns="" val="967267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476672"/>
            <a:ext cx="8136904" cy="5976664"/>
          </a:xfrm>
        </p:spPr>
        <p:txBody>
          <a:bodyPr>
            <a:noAutofit/>
          </a:bodyPr>
          <a:lstStyle/>
          <a:p>
            <a:pPr algn="l"/>
            <a:r>
              <a:rPr lang="ru-RU" sz="3400" b="1" dirty="0">
                <a:solidFill>
                  <a:schemeClr val="tx1"/>
                </a:solidFill>
              </a:rPr>
              <a:t>– союз а в соединительном значении, </a:t>
            </a:r>
          </a:p>
          <a:p>
            <a:pPr algn="l"/>
            <a:r>
              <a:rPr lang="ru-RU" sz="3400" b="1" dirty="0" smtClean="0">
                <a:solidFill>
                  <a:schemeClr val="tx1"/>
                </a:solidFill>
              </a:rPr>
              <a:t>– повторение </a:t>
            </a:r>
            <a:r>
              <a:rPr lang="ru-RU" sz="3400" b="1" dirty="0">
                <a:solidFill>
                  <a:schemeClr val="tx1"/>
                </a:solidFill>
              </a:rPr>
              <a:t>предлогов перед прилагательным </a:t>
            </a:r>
            <a:r>
              <a:rPr lang="ru-RU" sz="3400" b="1" i="1" dirty="0">
                <a:solidFill>
                  <a:schemeClr val="tx1"/>
                </a:solidFill>
              </a:rPr>
              <a:t>(на </a:t>
            </a:r>
            <a:r>
              <a:rPr lang="ru-RU" sz="3400" b="1" i="1" dirty="0" err="1">
                <a:solidFill>
                  <a:schemeClr val="tx1"/>
                </a:solidFill>
              </a:rPr>
              <a:t>гостиници</a:t>
            </a:r>
            <a:r>
              <a:rPr lang="ru-RU" sz="3400" b="1" i="1" dirty="0">
                <a:solidFill>
                  <a:schemeClr val="tx1"/>
                </a:solidFill>
              </a:rPr>
              <a:t> на </a:t>
            </a:r>
            <a:r>
              <a:rPr lang="ru-RU" sz="3400" b="1" i="1" dirty="0" err="1">
                <a:solidFill>
                  <a:schemeClr val="tx1"/>
                </a:solidFill>
              </a:rPr>
              <a:t>велиц</a:t>
            </a:r>
            <a:r>
              <a:rPr lang="ru-RU" sz="3400" b="1" i="1" dirty="0" err="1">
                <a:solidFill>
                  <a:schemeClr val="tx1"/>
                </a:solidFill>
                <a:latin typeface="Izhitsa" pitchFamily="2" charset="0"/>
              </a:rPr>
              <a:t>h</a:t>
            </a:r>
            <a:r>
              <a:rPr lang="ru-RU" sz="3400" b="1" i="1" dirty="0" smtClean="0">
                <a:solidFill>
                  <a:schemeClr val="tx1"/>
                </a:solidFill>
              </a:rPr>
              <a:t>),</a:t>
            </a:r>
          </a:p>
          <a:p>
            <a:pPr algn="l"/>
            <a:r>
              <a:rPr lang="ru-RU" sz="3400" b="1" i="1" dirty="0">
                <a:solidFill>
                  <a:schemeClr val="tx1"/>
                </a:solidFill>
              </a:rPr>
              <a:t>– </a:t>
            </a:r>
            <a:r>
              <a:rPr lang="ru-RU" sz="3400" b="1" dirty="0">
                <a:solidFill>
                  <a:schemeClr val="tx1"/>
                </a:solidFill>
              </a:rPr>
              <a:t>бессубъектные конструкции </a:t>
            </a:r>
            <a:r>
              <a:rPr lang="ru-RU" sz="3400" b="1" i="1" dirty="0">
                <a:solidFill>
                  <a:schemeClr val="tx1"/>
                </a:solidFill>
              </a:rPr>
              <a:t>(</a:t>
            </a:r>
            <a:r>
              <a:rPr lang="ru-RU" sz="3400" b="1" i="1" dirty="0" err="1">
                <a:solidFill>
                  <a:schemeClr val="tx1"/>
                </a:solidFill>
              </a:rPr>
              <a:t>мстити</a:t>
            </a:r>
            <a:r>
              <a:rPr lang="ru-RU" sz="3400" b="1" i="1" dirty="0">
                <a:solidFill>
                  <a:schemeClr val="tx1"/>
                </a:solidFill>
              </a:rPr>
              <a:t> брату брата)</a:t>
            </a:r>
            <a:r>
              <a:rPr lang="ru-RU" sz="3400" b="1" dirty="0" smtClean="0">
                <a:solidFill>
                  <a:schemeClr val="tx1"/>
                </a:solidFill>
              </a:rPr>
              <a:t>.</a:t>
            </a:r>
          </a:p>
          <a:p>
            <a:pPr algn="l"/>
            <a:endParaRPr lang="ru-RU" sz="3400" b="1" dirty="0">
              <a:solidFill>
                <a:schemeClr val="tx1"/>
              </a:solidFill>
            </a:endParaRPr>
          </a:p>
          <a:p>
            <a:pPr algn="l"/>
            <a:r>
              <a:rPr lang="ru-RU" sz="3400" b="1" dirty="0" smtClean="0">
                <a:solidFill>
                  <a:schemeClr val="tx1"/>
                </a:solidFill>
              </a:rPr>
              <a:t>Исключение: -</a:t>
            </a:r>
            <a:r>
              <a:rPr lang="ru-RU" sz="3400" b="1" dirty="0" err="1" smtClean="0">
                <a:solidFill>
                  <a:schemeClr val="tx1"/>
                </a:solidFill>
              </a:rPr>
              <a:t>аго</a:t>
            </a:r>
            <a:r>
              <a:rPr lang="ru-RU" sz="3400" b="1" dirty="0">
                <a:solidFill>
                  <a:schemeClr val="tx1"/>
                </a:solidFill>
              </a:rPr>
              <a:t> </a:t>
            </a:r>
            <a:r>
              <a:rPr lang="ru-RU" sz="3400" b="1" i="1" dirty="0">
                <a:solidFill>
                  <a:schemeClr val="tx1"/>
                </a:solidFill>
              </a:rPr>
              <a:t>(</a:t>
            </a:r>
            <a:r>
              <a:rPr lang="ru-RU" sz="3400" b="1" i="1" dirty="0" err="1">
                <a:solidFill>
                  <a:schemeClr val="tx1"/>
                </a:solidFill>
              </a:rPr>
              <a:t>боярскаго</a:t>
            </a:r>
            <a:r>
              <a:rPr lang="ru-RU" sz="3400" b="1" i="1" dirty="0">
                <a:solidFill>
                  <a:schemeClr val="tx1"/>
                </a:solidFill>
              </a:rPr>
              <a:t>, </a:t>
            </a:r>
            <a:r>
              <a:rPr lang="ru-RU" sz="3400" b="1" i="1" dirty="0" err="1">
                <a:solidFill>
                  <a:schemeClr val="tx1"/>
                </a:solidFill>
              </a:rPr>
              <a:t>киевьскаго</a:t>
            </a:r>
            <a:r>
              <a:rPr lang="ru-RU" sz="3400" b="1" i="1" dirty="0">
                <a:solidFill>
                  <a:schemeClr val="tx1"/>
                </a:solidFill>
              </a:rPr>
              <a:t>, </a:t>
            </a:r>
            <a:r>
              <a:rPr lang="ru-RU" sz="3400" b="1" i="1" dirty="0" err="1">
                <a:solidFill>
                  <a:schemeClr val="tx1"/>
                </a:solidFill>
              </a:rPr>
              <a:t>конечняго</a:t>
            </a:r>
            <a:r>
              <a:rPr lang="ru-RU" sz="3400" b="1" i="1" dirty="0">
                <a:solidFill>
                  <a:schemeClr val="tx1"/>
                </a:solidFill>
              </a:rPr>
              <a:t>)</a:t>
            </a:r>
          </a:p>
        </p:txBody>
      </p:sp>
    </p:spTree>
    <p:extLst>
      <p:ext uri="{BB962C8B-B14F-4D97-AF65-F5344CB8AC3E}">
        <p14:creationId xmlns:p14="http://schemas.microsoft.com/office/powerpoint/2010/main" xmlns="" val="3413754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83568" y="2348880"/>
            <a:ext cx="7920880" cy="4104456"/>
          </a:xfrm>
        </p:spPr>
        <p:txBody>
          <a:bodyPr>
            <a:normAutofit/>
          </a:bodyPr>
          <a:lstStyle/>
          <a:p>
            <a:pPr marL="514350" indent="-514350" algn="l">
              <a:buAutoNum type="arabicPeriod"/>
            </a:pPr>
            <a:r>
              <a:rPr lang="ru-RU" b="1" dirty="0" smtClean="0">
                <a:solidFill>
                  <a:schemeClr val="tx1"/>
                </a:solidFill>
              </a:rPr>
              <a:t>Неоднородность (даже </a:t>
            </a:r>
            <a:r>
              <a:rPr lang="ru-RU" b="1" dirty="0">
                <a:solidFill>
                  <a:schemeClr val="tx1"/>
                </a:solidFill>
              </a:rPr>
              <a:t>в пределах одного </a:t>
            </a:r>
            <a:r>
              <a:rPr lang="ru-RU" b="1" dirty="0" smtClean="0">
                <a:solidFill>
                  <a:schemeClr val="tx1"/>
                </a:solidFill>
              </a:rPr>
              <a:t>памятника).</a:t>
            </a:r>
          </a:p>
          <a:p>
            <a:pPr algn="l"/>
            <a:endParaRPr lang="ru-RU" b="1" dirty="0" smtClean="0">
              <a:solidFill>
                <a:schemeClr val="tx1"/>
              </a:solidFill>
            </a:endParaRPr>
          </a:p>
          <a:p>
            <a:pPr marL="514350" indent="-514350" algn="l">
              <a:buFont typeface="+mj-lt"/>
              <a:buAutoNum type="arabicPeriod" startAt="2"/>
            </a:pPr>
            <a:r>
              <a:rPr lang="ru-RU" b="1" dirty="0" smtClean="0">
                <a:solidFill>
                  <a:schemeClr val="tx1"/>
                </a:solidFill>
              </a:rPr>
              <a:t>Сочетание старославянских и собственно русских элементов.</a:t>
            </a:r>
          </a:p>
        </p:txBody>
      </p:sp>
      <p:sp>
        <p:nvSpPr>
          <p:cNvPr id="4" name="Заголовок 1"/>
          <p:cNvSpPr txBox="1">
            <a:spLocks/>
          </p:cNvSpPr>
          <p:nvPr/>
        </p:nvSpPr>
        <p:spPr>
          <a:xfrm>
            <a:off x="251520" y="188640"/>
            <a:ext cx="8568952" cy="131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600" b="1" dirty="0" smtClean="0"/>
              <a:t>Особенности </a:t>
            </a:r>
          </a:p>
          <a:p>
            <a:r>
              <a:rPr lang="ru-RU" sz="3600" b="1" dirty="0" err="1" smtClean="0"/>
              <a:t>светско</a:t>
            </a:r>
            <a:r>
              <a:rPr lang="ru-RU" sz="3600" b="1" dirty="0" smtClean="0"/>
              <a:t>-литературного типа</a:t>
            </a:r>
            <a:endParaRPr lang="ru-RU" sz="3200" dirty="0"/>
          </a:p>
        </p:txBody>
      </p:sp>
    </p:spTree>
    <p:extLst>
      <p:ext uri="{BB962C8B-B14F-4D97-AF65-F5344CB8AC3E}">
        <p14:creationId xmlns:p14="http://schemas.microsoft.com/office/powerpoint/2010/main" xmlns="" val="18953150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476672"/>
            <a:ext cx="8352928" cy="5976664"/>
          </a:xfrm>
        </p:spPr>
        <p:txBody>
          <a:bodyPr>
            <a:noAutofit/>
          </a:bodyPr>
          <a:lstStyle/>
          <a:p>
            <a:pPr algn="l"/>
            <a:r>
              <a:rPr lang="ru-RU" sz="3600" b="1" dirty="0" smtClean="0">
                <a:solidFill>
                  <a:schemeClr val="tx1"/>
                </a:solidFill>
              </a:rPr>
              <a:t>2. Нет грецизмов.</a:t>
            </a:r>
          </a:p>
          <a:p>
            <a:pPr algn="l"/>
            <a:r>
              <a:rPr lang="ru-RU" sz="3600" b="1" dirty="0" smtClean="0">
                <a:solidFill>
                  <a:schemeClr val="tx1"/>
                </a:solidFill>
              </a:rPr>
              <a:t>3</a:t>
            </a:r>
            <a:r>
              <a:rPr lang="ru-RU" sz="3600" b="1" dirty="0">
                <a:solidFill>
                  <a:schemeClr val="tx1"/>
                </a:solidFill>
              </a:rPr>
              <a:t>. </a:t>
            </a:r>
            <a:r>
              <a:rPr lang="ru-RU" sz="3600" b="1" dirty="0" smtClean="0">
                <a:solidFill>
                  <a:schemeClr val="tx1"/>
                </a:solidFill>
              </a:rPr>
              <a:t>Однотипные синтаксические конструкции.</a:t>
            </a:r>
          </a:p>
          <a:p>
            <a:pPr algn="l"/>
            <a:r>
              <a:rPr lang="ru-RU" sz="3600" b="1" dirty="0" smtClean="0">
                <a:solidFill>
                  <a:schemeClr val="tx1"/>
                </a:solidFill>
              </a:rPr>
              <a:t>4. Юридическая терминология.</a:t>
            </a:r>
          </a:p>
          <a:p>
            <a:pPr algn="l"/>
            <a:r>
              <a:rPr lang="ru-RU" sz="3600" b="1" dirty="0">
                <a:solidFill>
                  <a:schemeClr val="tx1"/>
                </a:solidFill>
              </a:rPr>
              <a:t>– русская: </a:t>
            </a:r>
            <a:r>
              <a:rPr lang="ru-RU" sz="3600" b="1" i="1" dirty="0">
                <a:solidFill>
                  <a:schemeClr val="tx1"/>
                </a:solidFill>
              </a:rPr>
              <a:t>голова</a:t>
            </a:r>
            <a:r>
              <a:rPr lang="ru-RU" sz="3600" b="1" dirty="0">
                <a:solidFill>
                  <a:schemeClr val="tx1"/>
                </a:solidFill>
              </a:rPr>
              <a:t> </a:t>
            </a:r>
            <a:r>
              <a:rPr lang="ru-RU" sz="3600" dirty="0">
                <a:solidFill>
                  <a:schemeClr val="tx1"/>
                </a:solidFill>
              </a:rPr>
              <a:t>«тело убитого», </a:t>
            </a:r>
            <a:r>
              <a:rPr lang="ru-RU" sz="3600" b="1" i="1" dirty="0" err="1">
                <a:solidFill>
                  <a:schemeClr val="tx1"/>
                </a:solidFill>
              </a:rPr>
              <a:t>головникъ</a:t>
            </a:r>
            <a:r>
              <a:rPr lang="ru-RU" sz="3600" dirty="0">
                <a:solidFill>
                  <a:schemeClr val="tx1"/>
                </a:solidFill>
              </a:rPr>
              <a:t> «убийца», </a:t>
            </a:r>
            <a:r>
              <a:rPr lang="ru-RU" sz="3600" b="1" i="1" dirty="0">
                <a:solidFill>
                  <a:schemeClr val="tx1"/>
                </a:solidFill>
              </a:rPr>
              <a:t>вервь</a:t>
            </a:r>
            <a:r>
              <a:rPr lang="ru-RU" sz="3600" b="1" dirty="0">
                <a:solidFill>
                  <a:schemeClr val="tx1"/>
                </a:solidFill>
              </a:rPr>
              <a:t> </a:t>
            </a:r>
            <a:r>
              <a:rPr lang="ru-RU" sz="3600" dirty="0">
                <a:solidFill>
                  <a:schemeClr val="tx1"/>
                </a:solidFill>
              </a:rPr>
              <a:t>«община», </a:t>
            </a:r>
            <a:r>
              <a:rPr lang="ru-RU" sz="3600" b="1" i="1" dirty="0">
                <a:solidFill>
                  <a:schemeClr val="tx1"/>
                </a:solidFill>
              </a:rPr>
              <a:t>поток</a:t>
            </a:r>
            <a:r>
              <a:rPr lang="ru-RU" sz="3600" b="1" dirty="0">
                <a:solidFill>
                  <a:schemeClr val="tx1"/>
                </a:solidFill>
              </a:rPr>
              <a:t> </a:t>
            </a:r>
            <a:r>
              <a:rPr lang="ru-RU" sz="3600" dirty="0">
                <a:solidFill>
                  <a:schemeClr val="tx1"/>
                </a:solidFill>
              </a:rPr>
              <a:t>«ссылка», </a:t>
            </a:r>
            <a:r>
              <a:rPr lang="ru-RU" sz="3600" b="1" i="1" dirty="0">
                <a:solidFill>
                  <a:schemeClr val="tx1"/>
                </a:solidFill>
              </a:rPr>
              <a:t>продажа</a:t>
            </a:r>
            <a:r>
              <a:rPr lang="ru-RU" sz="3600" dirty="0">
                <a:solidFill>
                  <a:schemeClr val="tx1"/>
                </a:solidFill>
              </a:rPr>
              <a:t> «штраф», </a:t>
            </a:r>
            <a:r>
              <a:rPr lang="ru-RU" sz="3600" b="1" i="1" dirty="0" err="1">
                <a:solidFill>
                  <a:schemeClr val="tx1"/>
                </a:solidFill>
              </a:rPr>
              <a:t>проторъ</a:t>
            </a:r>
            <a:r>
              <a:rPr lang="ru-RU" sz="3600" b="1" dirty="0">
                <a:solidFill>
                  <a:schemeClr val="tx1"/>
                </a:solidFill>
              </a:rPr>
              <a:t> </a:t>
            </a:r>
            <a:r>
              <a:rPr lang="ru-RU" sz="3600" dirty="0">
                <a:solidFill>
                  <a:schemeClr val="tx1"/>
                </a:solidFill>
              </a:rPr>
              <a:t>«судебные издержки</a:t>
            </a:r>
            <a:r>
              <a:rPr lang="ru-RU" sz="3600" dirty="0" smtClean="0">
                <a:solidFill>
                  <a:schemeClr val="tx1"/>
                </a:solidFill>
              </a:rPr>
              <a:t>», </a:t>
            </a:r>
            <a:r>
              <a:rPr lang="ru-RU" sz="3600" b="1" i="1" dirty="0" err="1">
                <a:solidFill>
                  <a:schemeClr val="tx1"/>
                </a:solidFill>
              </a:rPr>
              <a:t>видок</a:t>
            </a:r>
            <a:r>
              <a:rPr lang="ru-RU" sz="3600" b="1" i="1" dirty="0">
                <a:solidFill>
                  <a:schemeClr val="tx1"/>
                </a:solidFill>
              </a:rPr>
              <a:t>, послух, холопы</a:t>
            </a:r>
            <a:r>
              <a:rPr lang="ru-RU" sz="3600" b="1" dirty="0">
                <a:solidFill>
                  <a:schemeClr val="tx1"/>
                </a:solidFill>
              </a:rPr>
              <a:t>, </a:t>
            </a:r>
            <a:r>
              <a:rPr lang="ru-RU" sz="3600" b="1" i="1" dirty="0" smtClean="0">
                <a:solidFill>
                  <a:schemeClr val="tx1"/>
                </a:solidFill>
              </a:rPr>
              <a:t>рядовичи</a:t>
            </a:r>
            <a:r>
              <a:rPr lang="ru-RU" sz="3600" b="1" dirty="0" smtClean="0">
                <a:solidFill>
                  <a:schemeClr val="tx1"/>
                </a:solidFill>
              </a:rPr>
              <a:t>, </a:t>
            </a:r>
            <a:r>
              <a:rPr lang="ru-RU" sz="3600" b="1" i="1" dirty="0" smtClean="0">
                <a:solidFill>
                  <a:schemeClr val="tx1"/>
                </a:solidFill>
              </a:rPr>
              <a:t>закупы</a:t>
            </a:r>
            <a:r>
              <a:rPr lang="ru-RU" sz="3600" dirty="0" smtClean="0">
                <a:solidFill>
                  <a:schemeClr val="tx1"/>
                </a:solidFill>
              </a:rPr>
              <a:t>;</a:t>
            </a:r>
            <a:endParaRPr lang="ru-RU" sz="3600" b="1" dirty="0">
              <a:solidFill>
                <a:schemeClr val="tx1"/>
              </a:solidFill>
            </a:endParaRPr>
          </a:p>
          <a:p>
            <a:pPr algn="l"/>
            <a:endParaRPr lang="ru-RU" sz="900" b="1" dirty="0">
              <a:solidFill>
                <a:schemeClr val="tx1"/>
              </a:solidFill>
            </a:endParaRPr>
          </a:p>
        </p:txBody>
      </p:sp>
    </p:spTree>
    <p:extLst>
      <p:ext uri="{BB962C8B-B14F-4D97-AF65-F5344CB8AC3E}">
        <p14:creationId xmlns:p14="http://schemas.microsoft.com/office/powerpoint/2010/main" xmlns="" val="3492265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00034" y="1500174"/>
            <a:ext cx="8136904" cy="4824536"/>
          </a:xfrm>
        </p:spPr>
        <p:txBody>
          <a:bodyPr>
            <a:noAutofit/>
          </a:bodyPr>
          <a:lstStyle/>
          <a:p>
            <a:pPr algn="l"/>
            <a:r>
              <a:rPr lang="ru-RU" sz="3600" b="1" dirty="0">
                <a:solidFill>
                  <a:schemeClr val="tx1"/>
                </a:solidFill>
              </a:rPr>
              <a:t>– германские и скандинавские: </a:t>
            </a:r>
            <a:r>
              <a:rPr lang="ru-RU" sz="3600" b="1" i="1" dirty="0">
                <a:solidFill>
                  <a:schemeClr val="tx1"/>
                </a:solidFill>
              </a:rPr>
              <a:t>князь, скот, вира</a:t>
            </a:r>
            <a:r>
              <a:rPr lang="ru-RU" sz="3600" b="1" dirty="0">
                <a:solidFill>
                  <a:schemeClr val="tx1"/>
                </a:solidFill>
              </a:rPr>
              <a:t> </a:t>
            </a:r>
            <a:r>
              <a:rPr lang="ru-RU" sz="3600" dirty="0">
                <a:solidFill>
                  <a:schemeClr val="tx1"/>
                </a:solidFill>
              </a:rPr>
              <a:t>«штраф за убий-</a:t>
            </a:r>
            <a:r>
              <a:rPr lang="ru-RU" sz="3600" dirty="0" err="1">
                <a:solidFill>
                  <a:schemeClr val="tx1"/>
                </a:solidFill>
              </a:rPr>
              <a:t>ство</a:t>
            </a:r>
            <a:r>
              <a:rPr lang="ru-RU" sz="3600" dirty="0">
                <a:solidFill>
                  <a:schemeClr val="tx1"/>
                </a:solidFill>
              </a:rPr>
              <a:t>», </a:t>
            </a:r>
            <a:r>
              <a:rPr lang="ru-RU" sz="3600" b="1" i="1" dirty="0">
                <a:solidFill>
                  <a:schemeClr val="tx1"/>
                </a:solidFill>
              </a:rPr>
              <a:t>гридь</a:t>
            </a:r>
            <a:r>
              <a:rPr lang="ru-RU" sz="3600" b="1" dirty="0">
                <a:solidFill>
                  <a:schemeClr val="tx1"/>
                </a:solidFill>
              </a:rPr>
              <a:t> </a:t>
            </a:r>
            <a:r>
              <a:rPr lang="ru-RU" sz="3600" dirty="0">
                <a:solidFill>
                  <a:schemeClr val="tx1"/>
                </a:solidFill>
              </a:rPr>
              <a:t>«воин», </a:t>
            </a:r>
            <a:r>
              <a:rPr lang="ru-RU" sz="3600" b="1" i="1" dirty="0">
                <a:solidFill>
                  <a:schemeClr val="tx1"/>
                </a:solidFill>
              </a:rPr>
              <a:t>тиун </a:t>
            </a:r>
            <a:r>
              <a:rPr lang="ru-RU" sz="3600" dirty="0">
                <a:solidFill>
                  <a:schemeClr val="tx1"/>
                </a:solidFill>
              </a:rPr>
              <a:t>«чиновник, казначей», </a:t>
            </a:r>
            <a:r>
              <a:rPr lang="ru-RU" sz="3600" b="1" i="1" dirty="0" err="1">
                <a:solidFill>
                  <a:schemeClr val="tx1"/>
                </a:solidFill>
              </a:rPr>
              <a:t>голважня</a:t>
            </a:r>
            <a:r>
              <a:rPr lang="ru-RU" sz="3600" b="1" dirty="0">
                <a:solidFill>
                  <a:schemeClr val="tx1"/>
                </a:solidFill>
              </a:rPr>
              <a:t> </a:t>
            </a:r>
            <a:r>
              <a:rPr lang="ru-RU" sz="3600" dirty="0">
                <a:solidFill>
                  <a:schemeClr val="tx1"/>
                </a:solidFill>
              </a:rPr>
              <a:t>«мера для соли</a:t>
            </a:r>
            <a:r>
              <a:rPr lang="ru-RU" sz="3600" dirty="0" smtClean="0">
                <a:solidFill>
                  <a:schemeClr val="tx1"/>
                </a:solidFill>
              </a:rPr>
              <a:t>», </a:t>
            </a:r>
            <a:r>
              <a:rPr lang="ru-RU" sz="3600" b="1" i="1" dirty="0" smtClean="0">
                <a:solidFill>
                  <a:schemeClr val="tx1"/>
                </a:solidFill>
              </a:rPr>
              <a:t>мыто</a:t>
            </a:r>
            <a:r>
              <a:rPr lang="ru-RU" sz="3600" dirty="0" smtClean="0">
                <a:solidFill>
                  <a:schemeClr val="tx1"/>
                </a:solidFill>
              </a:rPr>
              <a:t>. </a:t>
            </a:r>
            <a:endParaRPr lang="ru-RU" sz="900" dirty="0">
              <a:solidFill>
                <a:schemeClr val="tx1"/>
              </a:solidFill>
            </a:endParaRPr>
          </a:p>
        </p:txBody>
      </p:sp>
    </p:spTree>
    <p:extLst>
      <p:ext uri="{BB962C8B-B14F-4D97-AF65-F5344CB8AC3E}">
        <p14:creationId xmlns:p14="http://schemas.microsoft.com/office/powerpoint/2010/main" xmlns="" val="4200958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476672"/>
            <a:ext cx="8136904" cy="5976664"/>
          </a:xfrm>
        </p:spPr>
        <p:txBody>
          <a:bodyPr>
            <a:noAutofit/>
          </a:bodyPr>
          <a:lstStyle/>
          <a:p>
            <a:pPr algn="l"/>
            <a:r>
              <a:rPr lang="ru-RU" sz="3600" b="1" dirty="0" smtClean="0">
                <a:solidFill>
                  <a:schemeClr val="tx1"/>
                </a:solidFill>
              </a:rPr>
              <a:t>5. Трафаретные зачины. </a:t>
            </a:r>
          </a:p>
          <a:p>
            <a:pPr algn="l"/>
            <a:endParaRPr lang="ru-RU" sz="800" b="1" dirty="0" smtClean="0">
              <a:solidFill>
                <a:schemeClr val="tx1"/>
              </a:solidFill>
            </a:endParaRPr>
          </a:p>
          <a:p>
            <a:pPr algn="l"/>
            <a:r>
              <a:rPr lang="ru-RU" b="1" dirty="0" smtClean="0">
                <a:solidFill>
                  <a:schemeClr val="tx1"/>
                </a:solidFill>
              </a:rPr>
              <a:t>«</a:t>
            </a:r>
            <a:r>
              <a:rPr lang="ru-RU" b="1" dirty="0">
                <a:solidFill>
                  <a:schemeClr val="tx1"/>
                </a:solidFill>
              </a:rPr>
              <a:t>Се </a:t>
            </a:r>
            <a:r>
              <a:rPr lang="ru-RU" b="1" dirty="0" err="1">
                <a:solidFill>
                  <a:schemeClr val="tx1"/>
                </a:solidFill>
              </a:rPr>
              <a:t>азъ</a:t>
            </a:r>
            <a:r>
              <a:rPr lang="ru-RU" b="1" dirty="0">
                <a:solidFill>
                  <a:schemeClr val="tx1"/>
                </a:solidFill>
              </a:rPr>
              <a:t> князь </a:t>
            </a:r>
            <a:r>
              <a:rPr lang="ru-RU" b="1" dirty="0" err="1">
                <a:solidFill>
                  <a:schemeClr val="tx1"/>
                </a:solidFill>
              </a:rPr>
              <a:t>Олександръ</a:t>
            </a:r>
            <a:r>
              <a:rPr lang="ru-RU" b="1" dirty="0">
                <a:solidFill>
                  <a:schemeClr val="tx1"/>
                </a:solidFill>
              </a:rPr>
              <a:t>», </a:t>
            </a:r>
            <a:endParaRPr lang="ru-RU" b="1" dirty="0" smtClean="0">
              <a:solidFill>
                <a:schemeClr val="tx1"/>
              </a:solidFill>
            </a:endParaRPr>
          </a:p>
          <a:p>
            <a:pPr algn="l"/>
            <a:r>
              <a:rPr lang="ru-RU" b="1" dirty="0" smtClean="0">
                <a:solidFill>
                  <a:schemeClr val="tx1"/>
                </a:solidFill>
              </a:rPr>
              <a:t>«</a:t>
            </a:r>
            <a:r>
              <a:rPr lang="ru-RU" b="1" dirty="0">
                <a:solidFill>
                  <a:schemeClr val="tx1"/>
                </a:solidFill>
              </a:rPr>
              <a:t>Се </a:t>
            </a:r>
            <a:r>
              <a:rPr lang="ru-RU" b="1" dirty="0" err="1">
                <a:solidFill>
                  <a:schemeClr val="tx1"/>
                </a:solidFill>
              </a:rPr>
              <a:t>азъ</a:t>
            </a:r>
            <a:r>
              <a:rPr lang="ru-RU" b="1" dirty="0">
                <a:solidFill>
                  <a:schemeClr val="tx1"/>
                </a:solidFill>
              </a:rPr>
              <a:t> </a:t>
            </a:r>
            <a:r>
              <a:rPr lang="ru-RU" b="1" dirty="0" err="1">
                <a:solidFill>
                  <a:schemeClr val="tx1"/>
                </a:solidFill>
              </a:rPr>
              <a:t>рабъ</a:t>
            </a:r>
            <a:r>
              <a:rPr lang="ru-RU" b="1" dirty="0">
                <a:solidFill>
                  <a:schemeClr val="tx1"/>
                </a:solidFill>
              </a:rPr>
              <a:t> божии </a:t>
            </a:r>
            <a:r>
              <a:rPr lang="ru-RU" b="1" dirty="0" err="1">
                <a:solidFill>
                  <a:schemeClr val="tx1"/>
                </a:solidFill>
              </a:rPr>
              <a:t>Климянтъ</a:t>
            </a:r>
            <a:r>
              <a:rPr lang="ru-RU" b="1" dirty="0">
                <a:solidFill>
                  <a:schemeClr val="tx1"/>
                </a:solidFill>
              </a:rPr>
              <a:t>». </a:t>
            </a:r>
            <a:endParaRPr lang="ru-RU" b="1" dirty="0" smtClean="0">
              <a:solidFill>
                <a:schemeClr val="tx1"/>
              </a:solidFill>
            </a:endParaRPr>
          </a:p>
          <a:p>
            <a:pPr algn="l"/>
            <a:endParaRPr lang="ru-RU" sz="800" b="1" dirty="0" smtClean="0">
              <a:solidFill>
                <a:schemeClr val="tx1"/>
              </a:solidFill>
            </a:endParaRPr>
          </a:p>
          <a:p>
            <a:pPr algn="l"/>
            <a:r>
              <a:rPr lang="ru-RU" b="1" dirty="0" smtClean="0">
                <a:solidFill>
                  <a:schemeClr val="tx1"/>
                </a:solidFill>
              </a:rPr>
              <a:t>Грамота </a:t>
            </a:r>
            <a:r>
              <a:rPr lang="ru-RU" b="1" dirty="0">
                <a:solidFill>
                  <a:schemeClr val="tx1"/>
                </a:solidFill>
              </a:rPr>
              <a:t>Мстислава 1130 г</a:t>
            </a:r>
            <a:r>
              <a:rPr lang="ru-RU" b="1" dirty="0" smtClean="0">
                <a:solidFill>
                  <a:schemeClr val="tx1"/>
                </a:solidFill>
              </a:rPr>
              <a:t>.: «</a:t>
            </a:r>
            <a:r>
              <a:rPr lang="ru-RU" b="1" dirty="0">
                <a:solidFill>
                  <a:schemeClr val="tx1"/>
                </a:solidFill>
              </a:rPr>
              <a:t>Се </a:t>
            </a:r>
            <a:r>
              <a:rPr lang="ru-RU" b="1" dirty="0" err="1">
                <a:solidFill>
                  <a:schemeClr val="tx1"/>
                </a:solidFill>
              </a:rPr>
              <a:t>азъ</a:t>
            </a:r>
            <a:r>
              <a:rPr lang="ru-RU" b="1" dirty="0">
                <a:solidFill>
                  <a:schemeClr val="tx1"/>
                </a:solidFill>
              </a:rPr>
              <a:t> </a:t>
            </a:r>
            <a:r>
              <a:rPr lang="ru-RU" b="1" dirty="0" err="1">
                <a:solidFill>
                  <a:schemeClr val="tx1"/>
                </a:solidFill>
              </a:rPr>
              <a:t>Мьстиславъ</a:t>
            </a:r>
            <a:r>
              <a:rPr lang="ru-RU" b="1" dirty="0">
                <a:solidFill>
                  <a:schemeClr val="tx1"/>
                </a:solidFill>
              </a:rPr>
              <a:t> </a:t>
            </a:r>
            <a:r>
              <a:rPr lang="ru-RU" b="1" dirty="0" err="1">
                <a:solidFill>
                  <a:schemeClr val="tx1"/>
                </a:solidFill>
              </a:rPr>
              <a:t>Володимирь</a:t>
            </a:r>
            <a:r>
              <a:rPr lang="ru-RU" b="1" dirty="0">
                <a:solidFill>
                  <a:schemeClr val="tx1"/>
                </a:solidFill>
              </a:rPr>
              <a:t> </a:t>
            </a:r>
            <a:r>
              <a:rPr lang="ru-RU" b="1" dirty="0" err="1">
                <a:solidFill>
                  <a:schemeClr val="tx1"/>
                </a:solidFill>
              </a:rPr>
              <a:t>сынъ</a:t>
            </a:r>
            <a:r>
              <a:rPr lang="ru-RU" b="1" dirty="0">
                <a:solidFill>
                  <a:schemeClr val="tx1"/>
                </a:solidFill>
              </a:rPr>
              <a:t>», </a:t>
            </a:r>
            <a:endParaRPr lang="ru-RU" b="1" dirty="0" smtClean="0">
              <a:solidFill>
                <a:schemeClr val="tx1"/>
              </a:solidFill>
            </a:endParaRPr>
          </a:p>
          <a:p>
            <a:pPr algn="l"/>
            <a:r>
              <a:rPr lang="ru-RU" b="1" dirty="0" smtClean="0">
                <a:solidFill>
                  <a:schemeClr val="tx1"/>
                </a:solidFill>
              </a:rPr>
              <a:t>«</a:t>
            </a:r>
            <a:r>
              <a:rPr lang="ru-RU" b="1" dirty="0" err="1">
                <a:solidFill>
                  <a:schemeClr val="tx1"/>
                </a:solidFill>
              </a:rPr>
              <a:t>язъ</a:t>
            </a:r>
            <a:r>
              <a:rPr lang="ru-RU" b="1" dirty="0">
                <a:solidFill>
                  <a:schemeClr val="tx1"/>
                </a:solidFill>
              </a:rPr>
              <a:t> дал рукою своею» (</a:t>
            </a:r>
            <a:r>
              <a:rPr lang="ru-RU" b="1" dirty="0" err="1">
                <a:solidFill>
                  <a:schemeClr val="tx1"/>
                </a:solidFill>
              </a:rPr>
              <a:t>Буицы</a:t>
            </a:r>
            <a:r>
              <a:rPr lang="ru-RU" b="1" dirty="0">
                <a:solidFill>
                  <a:schemeClr val="tx1"/>
                </a:solidFill>
              </a:rPr>
              <a:t> с данью, вирами и продажами), </a:t>
            </a:r>
            <a:endParaRPr lang="ru-RU" b="1" dirty="0" smtClean="0">
              <a:solidFill>
                <a:schemeClr val="tx1"/>
              </a:solidFill>
            </a:endParaRPr>
          </a:p>
          <a:p>
            <a:pPr algn="l"/>
            <a:r>
              <a:rPr lang="ru-RU" b="1" dirty="0" smtClean="0">
                <a:solidFill>
                  <a:schemeClr val="tx1"/>
                </a:solidFill>
              </a:rPr>
              <a:t>«</a:t>
            </a:r>
            <a:r>
              <a:rPr lang="ru-RU" b="1" dirty="0">
                <a:solidFill>
                  <a:schemeClr val="tx1"/>
                </a:solidFill>
              </a:rPr>
              <a:t>а се я, </a:t>
            </a:r>
            <a:r>
              <a:rPr lang="ru-RU" b="1" dirty="0" err="1">
                <a:solidFill>
                  <a:schemeClr val="tx1"/>
                </a:solidFill>
              </a:rPr>
              <a:t>Всеволодъ</a:t>
            </a:r>
            <a:r>
              <a:rPr lang="ru-RU" b="1" dirty="0">
                <a:solidFill>
                  <a:schemeClr val="tx1"/>
                </a:solidFill>
              </a:rPr>
              <a:t>, </a:t>
            </a:r>
            <a:r>
              <a:rPr lang="ru-RU" b="1" dirty="0" err="1">
                <a:solidFill>
                  <a:schemeClr val="tx1"/>
                </a:solidFill>
              </a:rPr>
              <a:t>далъ</a:t>
            </a:r>
            <a:r>
              <a:rPr lang="ru-RU" b="1" dirty="0">
                <a:solidFill>
                  <a:schemeClr val="tx1"/>
                </a:solidFill>
              </a:rPr>
              <a:t> </a:t>
            </a:r>
            <a:r>
              <a:rPr lang="ru-RU" b="1" dirty="0" err="1">
                <a:solidFill>
                  <a:schemeClr val="tx1"/>
                </a:solidFill>
              </a:rPr>
              <a:t>есмь</a:t>
            </a:r>
            <a:r>
              <a:rPr lang="ru-RU" b="1" dirty="0">
                <a:solidFill>
                  <a:schemeClr val="tx1"/>
                </a:solidFill>
              </a:rPr>
              <a:t>» (блюдо серебряное).</a:t>
            </a:r>
          </a:p>
        </p:txBody>
      </p:sp>
    </p:spTree>
    <p:extLst>
      <p:ext uri="{BB962C8B-B14F-4D97-AF65-F5344CB8AC3E}">
        <p14:creationId xmlns:p14="http://schemas.microsoft.com/office/powerpoint/2010/main" xmlns="" val="943827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83568" y="476672"/>
            <a:ext cx="7920880" cy="5976664"/>
          </a:xfrm>
        </p:spPr>
        <p:txBody>
          <a:bodyPr>
            <a:normAutofit lnSpcReduction="10000"/>
          </a:bodyPr>
          <a:lstStyle/>
          <a:p>
            <a:r>
              <a:rPr lang="ru-RU" sz="3600" b="1" dirty="0">
                <a:solidFill>
                  <a:schemeClr val="tx1"/>
                </a:solidFill>
              </a:rPr>
              <a:t>«Поучение» Владимира </a:t>
            </a:r>
            <a:r>
              <a:rPr lang="ru-RU" sz="3600" b="1" dirty="0" smtClean="0">
                <a:solidFill>
                  <a:schemeClr val="tx1"/>
                </a:solidFill>
              </a:rPr>
              <a:t>Мономаха:</a:t>
            </a:r>
            <a:r>
              <a:rPr lang="ru-RU" b="1" dirty="0" smtClean="0">
                <a:solidFill>
                  <a:schemeClr val="tx1"/>
                </a:solidFill>
              </a:rPr>
              <a:t> </a:t>
            </a:r>
          </a:p>
          <a:p>
            <a:pPr algn="l"/>
            <a:endParaRPr lang="ru-RU" sz="800" b="1" dirty="0" smtClean="0">
              <a:solidFill>
                <a:schemeClr val="tx1"/>
              </a:solidFill>
            </a:endParaRPr>
          </a:p>
          <a:p>
            <a:pPr algn="l"/>
            <a:r>
              <a:rPr lang="ru-RU" b="1" dirty="0" smtClean="0">
                <a:solidFill>
                  <a:schemeClr val="tx1"/>
                </a:solidFill>
              </a:rPr>
              <a:t>– </a:t>
            </a:r>
            <a:r>
              <a:rPr lang="ru-RU" b="1" dirty="0">
                <a:solidFill>
                  <a:schemeClr val="tx1"/>
                </a:solidFill>
              </a:rPr>
              <a:t>поучение (4 </a:t>
            </a:r>
            <a:r>
              <a:rPr lang="ru-RU" b="1" dirty="0" smtClean="0">
                <a:solidFill>
                  <a:schemeClr val="tx1"/>
                </a:solidFill>
              </a:rPr>
              <a:t>полногласия – </a:t>
            </a:r>
          </a:p>
          <a:p>
            <a:pPr algn="l"/>
            <a:r>
              <a:rPr lang="ru-RU" b="1" dirty="0" smtClean="0">
                <a:solidFill>
                  <a:schemeClr val="tx1"/>
                </a:solidFill>
              </a:rPr>
              <a:t>4 неполногласия</a:t>
            </a:r>
            <a:r>
              <a:rPr lang="ru-RU" b="1" dirty="0">
                <a:solidFill>
                  <a:schemeClr val="tx1"/>
                </a:solidFill>
              </a:rPr>
              <a:t>; </a:t>
            </a:r>
            <a:r>
              <a:rPr lang="ru-RU" b="1" dirty="0" smtClean="0">
                <a:solidFill>
                  <a:schemeClr val="tx1"/>
                </a:solidFill>
              </a:rPr>
              <a:t>10 ч – 6 щ + </a:t>
            </a:r>
            <a:r>
              <a:rPr lang="ru-RU" b="1" dirty="0">
                <a:solidFill>
                  <a:schemeClr val="tx1"/>
                </a:solidFill>
              </a:rPr>
              <a:t>8 аще), </a:t>
            </a:r>
            <a:endParaRPr lang="ru-RU" b="1" dirty="0" smtClean="0">
              <a:solidFill>
                <a:schemeClr val="tx1"/>
              </a:solidFill>
            </a:endParaRPr>
          </a:p>
          <a:p>
            <a:pPr algn="l"/>
            <a:endParaRPr lang="ru-RU" sz="900" b="1" dirty="0" smtClean="0">
              <a:solidFill>
                <a:schemeClr val="tx1"/>
              </a:solidFill>
            </a:endParaRPr>
          </a:p>
          <a:p>
            <a:pPr algn="l"/>
            <a:r>
              <a:rPr lang="ru-RU" b="1" dirty="0" smtClean="0">
                <a:solidFill>
                  <a:schemeClr val="tx1"/>
                </a:solidFill>
              </a:rPr>
              <a:t>– религиозные </a:t>
            </a:r>
            <a:r>
              <a:rPr lang="ru-RU" b="1" dirty="0">
                <a:solidFill>
                  <a:schemeClr val="tx1"/>
                </a:solidFill>
              </a:rPr>
              <a:t>размышления автора </a:t>
            </a:r>
            <a:endParaRPr lang="ru-RU" b="1" dirty="0" smtClean="0">
              <a:solidFill>
                <a:schemeClr val="tx1"/>
              </a:solidFill>
            </a:endParaRPr>
          </a:p>
          <a:p>
            <a:pPr algn="l"/>
            <a:r>
              <a:rPr lang="ru-RU" b="1" dirty="0" smtClean="0">
                <a:solidFill>
                  <a:schemeClr val="tx1"/>
                </a:solidFill>
              </a:rPr>
              <a:t>(</a:t>
            </a:r>
            <a:r>
              <a:rPr lang="ru-RU" b="1" dirty="0">
                <a:solidFill>
                  <a:schemeClr val="tx1"/>
                </a:solidFill>
              </a:rPr>
              <a:t>5 </a:t>
            </a:r>
            <a:r>
              <a:rPr lang="ru-RU" b="1" dirty="0" smtClean="0">
                <a:solidFill>
                  <a:schemeClr val="tx1"/>
                </a:solidFill>
              </a:rPr>
              <a:t>неполногласий – 1 полногласие</a:t>
            </a:r>
            <a:r>
              <a:rPr lang="ru-RU" b="1" dirty="0">
                <a:solidFill>
                  <a:schemeClr val="tx1"/>
                </a:solidFill>
              </a:rPr>
              <a:t>; 3 </a:t>
            </a:r>
            <a:r>
              <a:rPr lang="ru-RU" b="1" dirty="0" smtClean="0">
                <a:solidFill>
                  <a:schemeClr val="tx1"/>
                </a:solidFill>
              </a:rPr>
              <a:t>щ – </a:t>
            </a:r>
            <a:r>
              <a:rPr lang="ru-RU" b="1" dirty="0">
                <a:solidFill>
                  <a:schemeClr val="tx1"/>
                </a:solidFill>
              </a:rPr>
              <a:t>ч нет);</a:t>
            </a:r>
            <a:endParaRPr lang="ru-RU" b="1" dirty="0" smtClean="0">
              <a:solidFill>
                <a:schemeClr val="tx1"/>
              </a:solidFill>
            </a:endParaRPr>
          </a:p>
          <a:p>
            <a:pPr algn="l"/>
            <a:endParaRPr lang="ru-RU" sz="900" b="1" dirty="0" smtClean="0">
              <a:solidFill>
                <a:schemeClr val="tx1"/>
              </a:solidFill>
            </a:endParaRPr>
          </a:p>
          <a:p>
            <a:pPr algn="l"/>
            <a:r>
              <a:rPr lang="ru-RU" b="1" dirty="0" smtClean="0">
                <a:solidFill>
                  <a:schemeClr val="tx1"/>
                </a:solidFill>
              </a:rPr>
              <a:t>– </a:t>
            </a:r>
            <a:r>
              <a:rPr lang="ru-RU" b="1" dirty="0">
                <a:solidFill>
                  <a:schemeClr val="tx1"/>
                </a:solidFill>
              </a:rPr>
              <a:t>летопись </a:t>
            </a:r>
            <a:endParaRPr lang="ru-RU" b="1" dirty="0" smtClean="0">
              <a:solidFill>
                <a:schemeClr val="tx1"/>
              </a:solidFill>
            </a:endParaRPr>
          </a:p>
          <a:p>
            <a:pPr algn="l"/>
            <a:r>
              <a:rPr lang="ru-RU" b="1" dirty="0" smtClean="0">
                <a:solidFill>
                  <a:schemeClr val="tx1"/>
                </a:solidFill>
              </a:rPr>
              <a:t>(</a:t>
            </a:r>
            <a:r>
              <a:rPr lang="ru-RU" b="1" dirty="0">
                <a:solidFill>
                  <a:schemeClr val="tx1"/>
                </a:solidFill>
              </a:rPr>
              <a:t>21 полногласие и 3 </a:t>
            </a:r>
            <a:r>
              <a:rPr lang="ru-RU" b="1" dirty="0" smtClean="0">
                <a:solidFill>
                  <a:schemeClr val="tx1"/>
                </a:solidFill>
              </a:rPr>
              <a:t>неполногласия: </a:t>
            </a:r>
          </a:p>
          <a:p>
            <a:pPr algn="l"/>
            <a:r>
              <a:rPr lang="ru-RU" b="1" dirty="0" smtClean="0">
                <a:solidFill>
                  <a:schemeClr val="tx1"/>
                </a:solidFill>
              </a:rPr>
              <a:t>2 </a:t>
            </a:r>
            <a:r>
              <a:rPr lang="ru-RU" b="1" i="1" dirty="0" err="1">
                <a:solidFill>
                  <a:schemeClr val="tx1"/>
                </a:solidFill>
              </a:rPr>
              <a:t>неврежен</a:t>
            </a:r>
            <a:r>
              <a:rPr lang="ru-RU" b="1" dirty="0">
                <a:solidFill>
                  <a:schemeClr val="tx1"/>
                </a:solidFill>
              </a:rPr>
              <a:t>, 1 </a:t>
            </a:r>
            <a:r>
              <a:rPr lang="ru-RU" b="1" i="1" dirty="0" smtClean="0">
                <a:solidFill>
                  <a:schemeClr val="tx1"/>
                </a:solidFill>
              </a:rPr>
              <a:t>время</a:t>
            </a:r>
            <a:r>
              <a:rPr lang="ru-RU" b="1" i="1" dirty="0">
                <a:solidFill>
                  <a:schemeClr val="tx1"/>
                </a:solidFill>
              </a:rPr>
              <a:t>; </a:t>
            </a:r>
            <a:r>
              <a:rPr lang="ru-RU" b="1" i="1" dirty="0" smtClean="0">
                <a:solidFill>
                  <a:schemeClr val="tx1"/>
                </a:solidFill>
              </a:rPr>
              <a:t>7 ч – 2 щ</a:t>
            </a:r>
            <a:r>
              <a:rPr lang="ru-RU" b="1" dirty="0" smtClean="0">
                <a:solidFill>
                  <a:schemeClr val="tx1"/>
                </a:solidFill>
              </a:rPr>
              <a:t>).</a:t>
            </a:r>
            <a:endParaRPr lang="ru-RU" dirty="0">
              <a:solidFill>
                <a:schemeClr val="tx1"/>
              </a:solidFill>
            </a:endParaRPr>
          </a:p>
        </p:txBody>
      </p:sp>
    </p:spTree>
    <p:extLst>
      <p:ext uri="{BB962C8B-B14F-4D97-AF65-F5344CB8AC3E}">
        <p14:creationId xmlns:p14="http://schemas.microsoft.com/office/powerpoint/2010/main" xmlns="" val="2508998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83568" y="476672"/>
            <a:ext cx="7920880" cy="5976664"/>
          </a:xfrm>
        </p:spPr>
        <p:txBody>
          <a:bodyPr>
            <a:normAutofit/>
          </a:bodyPr>
          <a:lstStyle/>
          <a:p>
            <a:r>
              <a:rPr lang="ru-RU" sz="3600" b="1" dirty="0" smtClean="0">
                <a:solidFill>
                  <a:schemeClr val="tx1"/>
                </a:solidFill>
              </a:rPr>
              <a:t>«Слово о полку Игореве»:</a:t>
            </a:r>
            <a:r>
              <a:rPr lang="ru-RU" b="1" dirty="0" smtClean="0">
                <a:solidFill>
                  <a:schemeClr val="tx1"/>
                </a:solidFill>
              </a:rPr>
              <a:t> </a:t>
            </a:r>
          </a:p>
          <a:p>
            <a:pPr algn="l"/>
            <a:endParaRPr lang="ru-RU" sz="800" b="1" dirty="0" smtClean="0">
              <a:solidFill>
                <a:schemeClr val="tx1"/>
              </a:solidFill>
            </a:endParaRPr>
          </a:p>
          <a:p>
            <a:pPr algn="l"/>
            <a:r>
              <a:rPr lang="ru-RU" b="1" dirty="0">
                <a:solidFill>
                  <a:schemeClr val="tx1"/>
                </a:solidFill>
              </a:rPr>
              <a:t>66 полногласных слов </a:t>
            </a:r>
            <a:r>
              <a:rPr lang="ru-RU" b="1" dirty="0" smtClean="0">
                <a:solidFill>
                  <a:schemeClr val="tx1"/>
                </a:solidFill>
              </a:rPr>
              <a:t>– </a:t>
            </a:r>
          </a:p>
          <a:p>
            <a:pPr algn="l"/>
            <a:r>
              <a:rPr lang="ru-RU" b="1" dirty="0" smtClean="0">
                <a:solidFill>
                  <a:schemeClr val="tx1"/>
                </a:solidFill>
              </a:rPr>
              <a:t>132 неполногласных </a:t>
            </a:r>
            <a:endParaRPr lang="ru-RU" b="1" dirty="0">
              <a:solidFill>
                <a:schemeClr val="tx1"/>
              </a:solidFill>
            </a:endParaRPr>
          </a:p>
          <a:p>
            <a:pPr algn="l"/>
            <a:endParaRPr lang="ru-RU" sz="900" b="1" dirty="0" smtClean="0">
              <a:solidFill>
                <a:schemeClr val="tx1"/>
              </a:solidFill>
            </a:endParaRPr>
          </a:p>
          <a:p>
            <a:pPr algn="l"/>
            <a:r>
              <a:rPr lang="ru-RU" b="1" dirty="0">
                <a:solidFill>
                  <a:schemeClr val="tx1"/>
                </a:solidFill>
              </a:rPr>
              <a:t>– только полногласные </a:t>
            </a:r>
            <a:r>
              <a:rPr lang="ru-RU" b="1" i="1" dirty="0">
                <a:solidFill>
                  <a:schemeClr val="tx1"/>
                </a:solidFill>
              </a:rPr>
              <a:t>(шелом, </a:t>
            </a:r>
            <a:r>
              <a:rPr lang="ru-RU" b="1" i="1" dirty="0" err="1">
                <a:solidFill>
                  <a:schemeClr val="tx1"/>
                </a:solidFill>
              </a:rPr>
              <a:t>полонити</a:t>
            </a:r>
            <a:r>
              <a:rPr lang="ru-RU" b="1" i="1" dirty="0">
                <a:solidFill>
                  <a:schemeClr val="tx1"/>
                </a:solidFill>
              </a:rPr>
              <a:t>, </a:t>
            </a:r>
            <a:r>
              <a:rPr lang="ru-RU" b="1" i="1" dirty="0" err="1">
                <a:solidFill>
                  <a:schemeClr val="tx1"/>
                </a:solidFill>
              </a:rPr>
              <a:t>болого</a:t>
            </a:r>
            <a:r>
              <a:rPr lang="ru-RU" b="1" i="1" dirty="0">
                <a:solidFill>
                  <a:schemeClr val="tx1"/>
                </a:solidFill>
              </a:rPr>
              <a:t>, болото)</a:t>
            </a:r>
            <a:r>
              <a:rPr lang="ru-RU" b="1" dirty="0">
                <a:solidFill>
                  <a:schemeClr val="tx1"/>
                </a:solidFill>
              </a:rPr>
              <a:t>;</a:t>
            </a:r>
          </a:p>
          <a:p>
            <a:pPr algn="l"/>
            <a:r>
              <a:rPr lang="ru-RU" b="1" dirty="0">
                <a:solidFill>
                  <a:schemeClr val="tx1"/>
                </a:solidFill>
              </a:rPr>
              <a:t>– только неполногласные </a:t>
            </a:r>
            <a:r>
              <a:rPr lang="ru-RU" b="1" i="1" dirty="0">
                <a:solidFill>
                  <a:schemeClr val="tx1"/>
                </a:solidFill>
              </a:rPr>
              <a:t>(злато, время, древо, пламень, страна)</a:t>
            </a:r>
            <a:r>
              <a:rPr lang="ru-RU" b="1" dirty="0">
                <a:solidFill>
                  <a:schemeClr val="tx1"/>
                </a:solidFill>
              </a:rPr>
              <a:t>;</a:t>
            </a:r>
          </a:p>
          <a:p>
            <a:pPr algn="l"/>
            <a:r>
              <a:rPr lang="ru-RU" b="1" dirty="0">
                <a:solidFill>
                  <a:schemeClr val="tx1"/>
                </a:solidFill>
              </a:rPr>
              <a:t>– оба варианта </a:t>
            </a:r>
            <a:r>
              <a:rPr lang="ru-RU" b="1" i="1" dirty="0">
                <a:solidFill>
                  <a:schemeClr val="tx1"/>
                </a:solidFill>
              </a:rPr>
              <a:t>(голова – глава, </a:t>
            </a:r>
            <a:endParaRPr lang="ru-RU" b="1" i="1" dirty="0" smtClean="0">
              <a:solidFill>
                <a:schemeClr val="tx1"/>
              </a:solidFill>
            </a:endParaRPr>
          </a:p>
          <a:p>
            <a:pPr algn="l"/>
            <a:r>
              <a:rPr lang="ru-RU" b="1" i="1" dirty="0" smtClean="0">
                <a:solidFill>
                  <a:schemeClr val="tx1"/>
                </a:solidFill>
              </a:rPr>
              <a:t>ворон </a:t>
            </a:r>
            <a:r>
              <a:rPr lang="ru-RU" b="1" i="1" dirty="0">
                <a:solidFill>
                  <a:schemeClr val="tx1"/>
                </a:solidFill>
              </a:rPr>
              <a:t>– </a:t>
            </a:r>
            <a:r>
              <a:rPr lang="ru-RU" b="1" i="1" dirty="0" err="1">
                <a:solidFill>
                  <a:schemeClr val="tx1"/>
                </a:solidFill>
              </a:rPr>
              <a:t>вран</a:t>
            </a:r>
            <a:r>
              <a:rPr lang="ru-RU" b="1" i="1" dirty="0">
                <a:solidFill>
                  <a:schemeClr val="tx1"/>
                </a:solidFill>
              </a:rPr>
              <a:t>, ворота – врата)</a:t>
            </a:r>
            <a:r>
              <a:rPr lang="ru-RU" b="1" dirty="0">
                <a:solidFill>
                  <a:schemeClr val="tx1"/>
                </a:solidFill>
              </a:rPr>
              <a:t>.</a:t>
            </a:r>
          </a:p>
        </p:txBody>
      </p:sp>
    </p:spTree>
    <p:extLst>
      <p:ext uri="{BB962C8B-B14F-4D97-AF65-F5344CB8AC3E}">
        <p14:creationId xmlns:p14="http://schemas.microsoft.com/office/powerpoint/2010/main" xmlns="" val="2524772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1473756"/>
            <a:ext cx="8424936" cy="4835564"/>
          </a:xfrm>
        </p:spPr>
        <p:txBody>
          <a:bodyPr>
            <a:normAutofit/>
          </a:bodyPr>
          <a:lstStyle/>
          <a:p>
            <a:pPr algn="l"/>
            <a:r>
              <a:rPr lang="ru-RU" sz="3200" b="1" i="1" dirty="0" err="1" smtClean="0"/>
              <a:t>Бе</a:t>
            </a:r>
            <a:r>
              <a:rPr lang="ru-RU" sz="3200" b="1" i="1" dirty="0" smtClean="0"/>
              <a:t> </a:t>
            </a:r>
            <a:r>
              <a:rPr lang="ru-RU" sz="3200" b="1" i="1" dirty="0" err="1"/>
              <a:t>бо</a:t>
            </a:r>
            <a:r>
              <a:rPr lang="ru-RU" sz="3200" b="1" i="1" dirty="0"/>
              <a:t> Выше</a:t>
            </a:r>
            <a:r>
              <a:rPr lang="ru-RU" sz="3200" b="1" i="1" u="sng" dirty="0"/>
              <a:t>город</a:t>
            </a:r>
            <a:r>
              <a:rPr lang="ru-RU" sz="3200" b="1" i="1" dirty="0"/>
              <a:t> </a:t>
            </a:r>
            <a:r>
              <a:rPr lang="ru-RU" sz="3200" b="1" i="1" u="sng" dirty="0"/>
              <a:t>град</a:t>
            </a:r>
            <a:r>
              <a:rPr lang="ru-RU" sz="3200" b="1" i="1" dirty="0"/>
              <a:t> </a:t>
            </a:r>
            <a:r>
              <a:rPr lang="ru-RU" sz="3200" b="1" i="1" dirty="0" err="1" smtClean="0"/>
              <a:t>Вользин</a:t>
            </a:r>
            <a:r>
              <a:rPr lang="ru-RU" sz="3200" b="1" dirty="0" smtClean="0"/>
              <a:t>. </a:t>
            </a:r>
            <a:br>
              <a:rPr lang="ru-RU" sz="3200" b="1" dirty="0" smtClean="0"/>
            </a:br>
            <a:r>
              <a:rPr lang="ru-RU" sz="900" b="1" dirty="0"/>
              <a:t/>
            </a:r>
            <a:br>
              <a:rPr lang="ru-RU" sz="900" b="1" dirty="0"/>
            </a:br>
            <a:r>
              <a:rPr lang="ru-RU" sz="3200" b="1" i="1" u="sng" dirty="0" smtClean="0"/>
              <a:t>Град</a:t>
            </a:r>
            <a:r>
              <a:rPr lang="ru-RU" sz="3200" b="1" i="1" dirty="0" smtClean="0"/>
              <a:t> </a:t>
            </a:r>
            <a:r>
              <a:rPr lang="ru-RU" sz="3200" b="1" i="1" dirty="0"/>
              <a:t>же </a:t>
            </a:r>
            <a:r>
              <a:rPr lang="ru-RU" sz="3200" b="1" i="1" dirty="0" err="1"/>
              <a:t>бе</a:t>
            </a:r>
            <a:r>
              <a:rPr lang="ru-RU" sz="3200" b="1" i="1" dirty="0"/>
              <a:t> Киев, </a:t>
            </a:r>
            <a:r>
              <a:rPr lang="ru-RU" sz="3200" b="1" i="1" dirty="0" err="1"/>
              <a:t>иде</a:t>
            </a:r>
            <a:r>
              <a:rPr lang="ru-RU" sz="3200" b="1" i="1" dirty="0"/>
              <a:t> же есть ныне двор </a:t>
            </a:r>
            <a:r>
              <a:rPr lang="ru-RU" sz="3200" b="1" i="1" dirty="0" err="1"/>
              <a:t>гордятин</a:t>
            </a:r>
            <a:r>
              <a:rPr lang="ru-RU" sz="3200" b="1" i="1" dirty="0"/>
              <a:t> и </a:t>
            </a:r>
            <a:r>
              <a:rPr lang="ru-RU" sz="3200" b="1" i="1" dirty="0" err="1"/>
              <a:t>нифов</a:t>
            </a:r>
            <a:r>
              <a:rPr lang="ru-RU" sz="3200" b="1" i="1" dirty="0"/>
              <a:t>, а двор княжь </a:t>
            </a:r>
            <a:r>
              <a:rPr lang="ru-RU" sz="3200" b="1" i="1" dirty="0" err="1"/>
              <a:t>бяше</a:t>
            </a:r>
            <a:r>
              <a:rPr lang="ru-RU" sz="3200" b="1" i="1" dirty="0"/>
              <a:t> в </a:t>
            </a:r>
            <a:r>
              <a:rPr lang="ru-RU" sz="3200" b="1" i="1" u="sng" dirty="0"/>
              <a:t>городе</a:t>
            </a:r>
            <a:r>
              <a:rPr lang="ru-RU" sz="3200" b="1" i="1" dirty="0"/>
              <a:t>, </a:t>
            </a:r>
            <a:r>
              <a:rPr lang="ru-RU" sz="3200" b="1" i="1" dirty="0" err="1"/>
              <a:t>иде</a:t>
            </a:r>
            <a:r>
              <a:rPr lang="ru-RU" sz="3200" b="1" i="1" dirty="0"/>
              <a:t> же есть двор </a:t>
            </a:r>
            <a:r>
              <a:rPr lang="ru-RU" sz="3200" b="1" i="1" dirty="0" err="1" smtClean="0"/>
              <a:t>домьстиков</a:t>
            </a:r>
            <a:r>
              <a:rPr lang="ru-RU" sz="3200" b="1" i="1" dirty="0" smtClean="0"/>
              <a:t>.</a:t>
            </a:r>
            <a:br>
              <a:rPr lang="ru-RU" sz="3200" b="1" i="1" dirty="0" smtClean="0"/>
            </a:br>
            <a:r>
              <a:rPr lang="ru-RU" sz="800" b="1" dirty="0" smtClean="0"/>
              <a:t/>
            </a:r>
            <a:br>
              <a:rPr lang="ru-RU" sz="800" b="1" dirty="0" smtClean="0"/>
            </a:br>
            <a:r>
              <a:rPr lang="ru-RU" sz="3200" b="1" i="1" dirty="0" smtClean="0"/>
              <a:t>Голуби </a:t>
            </a:r>
            <a:r>
              <a:rPr lang="ru-RU" sz="3200" b="1" i="1" dirty="0"/>
              <a:t>же и </a:t>
            </a:r>
            <a:r>
              <a:rPr lang="ru-RU" sz="3200" b="1" i="1" u="sng" dirty="0" err="1"/>
              <a:t>воробьеве</a:t>
            </a:r>
            <a:r>
              <a:rPr lang="ru-RU" sz="3200" b="1" i="1" dirty="0"/>
              <a:t> </a:t>
            </a:r>
            <a:r>
              <a:rPr lang="ru-RU" sz="3200" b="1" i="1" dirty="0" err="1"/>
              <a:t>полетеша</a:t>
            </a:r>
            <a:r>
              <a:rPr lang="ru-RU" sz="3200" b="1" i="1" dirty="0"/>
              <a:t> в гнезда своя, </a:t>
            </a:r>
            <a:r>
              <a:rPr lang="ru-RU" sz="3200" b="1" i="1" dirty="0" err="1"/>
              <a:t>ови</a:t>
            </a:r>
            <a:r>
              <a:rPr lang="ru-RU" sz="3200" b="1" i="1" dirty="0"/>
              <a:t> в </a:t>
            </a:r>
            <a:r>
              <a:rPr lang="ru-RU" sz="3200" b="1" i="1" dirty="0" err="1"/>
              <a:t>голубники</a:t>
            </a:r>
            <a:r>
              <a:rPr lang="ru-RU" sz="3200" b="1" i="1" dirty="0"/>
              <a:t>, </a:t>
            </a:r>
            <a:r>
              <a:rPr lang="ru-RU" sz="3200" b="1" i="1" u="sng" dirty="0" err="1"/>
              <a:t>врабьеве</a:t>
            </a:r>
            <a:r>
              <a:rPr lang="ru-RU" sz="3200" b="1" i="1" dirty="0"/>
              <a:t> же под стрехи</a:t>
            </a:r>
            <a:r>
              <a:rPr lang="ru-RU" sz="3200" b="1" dirty="0"/>
              <a:t>. </a:t>
            </a:r>
          </a:p>
        </p:txBody>
      </p:sp>
      <p:sp>
        <p:nvSpPr>
          <p:cNvPr id="3" name="Заголовок 1"/>
          <p:cNvSpPr txBox="1">
            <a:spLocks/>
          </p:cNvSpPr>
          <p:nvPr/>
        </p:nvSpPr>
        <p:spPr>
          <a:xfrm>
            <a:off x="251520" y="260648"/>
            <a:ext cx="8568952" cy="131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600" b="1" dirty="0" smtClean="0"/>
              <a:t>«Повесть временных лет»</a:t>
            </a:r>
            <a:endParaRPr lang="ru-RU" sz="3200" dirty="0"/>
          </a:p>
        </p:txBody>
      </p:sp>
    </p:spTree>
    <p:extLst>
      <p:ext uri="{BB962C8B-B14F-4D97-AF65-F5344CB8AC3E}">
        <p14:creationId xmlns:p14="http://schemas.microsoft.com/office/powerpoint/2010/main" xmlns="" val="1607597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764704"/>
            <a:ext cx="8280920" cy="5544616"/>
          </a:xfrm>
        </p:spPr>
        <p:txBody>
          <a:bodyPr>
            <a:normAutofit fontScale="90000"/>
          </a:bodyPr>
          <a:lstStyle/>
          <a:p>
            <a:pPr algn="l"/>
            <a:r>
              <a:rPr lang="ru-RU" sz="3600" b="1" i="1" dirty="0"/>
              <a:t>Поучи ю </a:t>
            </a:r>
            <a:r>
              <a:rPr lang="ru-RU" sz="3600" b="1" i="1" dirty="0" err="1"/>
              <a:t>патреархъ</a:t>
            </a:r>
            <a:r>
              <a:rPr lang="ru-RU" sz="3600" b="1" i="1" dirty="0"/>
              <a:t> о вере, </a:t>
            </a:r>
            <a:r>
              <a:rPr lang="ru-RU" sz="3600" b="1" i="1" dirty="0" err="1"/>
              <a:t>рече</a:t>
            </a:r>
            <a:r>
              <a:rPr lang="ru-RU" sz="3600" b="1" i="1" dirty="0"/>
              <a:t> </a:t>
            </a:r>
            <a:r>
              <a:rPr lang="ru-RU" sz="3600" b="1" i="1" dirty="0" err="1"/>
              <a:t>еи</a:t>
            </a:r>
            <a:r>
              <a:rPr lang="ru-RU" sz="3600" b="1" i="1" dirty="0"/>
              <a:t>: </a:t>
            </a:r>
            <a:r>
              <a:rPr lang="ru-RU" sz="3600" b="1" i="1" u="sng" dirty="0" err="1"/>
              <a:t>благ</a:t>
            </a:r>
            <a:r>
              <a:rPr lang="ru-RU" sz="3600" b="1" i="1" dirty="0" err="1"/>
              <a:t>ословена</a:t>
            </a:r>
            <a:r>
              <a:rPr lang="ru-RU" sz="3600" b="1" i="1" dirty="0"/>
              <a:t> ты в </a:t>
            </a:r>
            <a:r>
              <a:rPr lang="ru-RU" sz="3600" b="1" i="1" dirty="0" err="1"/>
              <a:t>руских</a:t>
            </a:r>
            <a:r>
              <a:rPr lang="ru-RU" sz="3600" b="1" i="1" dirty="0"/>
              <a:t>, яко </a:t>
            </a:r>
            <a:r>
              <a:rPr lang="ru-RU" sz="3600" b="1" i="1" u="sng" dirty="0"/>
              <a:t>воз</a:t>
            </a:r>
            <a:r>
              <a:rPr lang="ru-RU" sz="3600" b="1" i="1" dirty="0"/>
              <a:t>люби свет, а тьму </a:t>
            </a:r>
            <a:r>
              <a:rPr lang="ru-RU" sz="3600" b="1" i="1" dirty="0" err="1"/>
              <a:t>остави</a:t>
            </a:r>
            <a:r>
              <a:rPr lang="ru-RU" sz="3600" b="1" i="1" dirty="0"/>
              <a:t>, </a:t>
            </a:r>
            <a:r>
              <a:rPr lang="ru-RU" sz="3600" b="1" i="1" u="sng" dirty="0" err="1"/>
              <a:t>благ</a:t>
            </a:r>
            <a:r>
              <a:rPr lang="ru-RU" sz="3600" b="1" i="1" dirty="0" err="1"/>
              <a:t>ословити</a:t>
            </a:r>
            <a:r>
              <a:rPr lang="ru-RU" sz="3600" b="1" i="1" dirty="0"/>
              <a:t> </a:t>
            </a:r>
            <a:r>
              <a:rPr lang="ru-RU" sz="3600" b="1" i="1" dirty="0" err="1"/>
              <a:t>тя</a:t>
            </a:r>
            <a:r>
              <a:rPr lang="ru-RU" sz="3600" b="1" i="1" dirty="0"/>
              <a:t> </a:t>
            </a:r>
            <a:r>
              <a:rPr lang="ru-RU" sz="3600" b="1" i="1" dirty="0" err="1"/>
              <a:t>хотять</a:t>
            </a:r>
            <a:r>
              <a:rPr lang="ru-RU" sz="3600" b="1" i="1" dirty="0"/>
              <a:t> </a:t>
            </a:r>
            <a:r>
              <a:rPr lang="ru-RU" sz="3600" b="1" i="1" dirty="0" err="1"/>
              <a:t>сынове</a:t>
            </a:r>
            <a:r>
              <a:rPr lang="ru-RU" sz="3600" b="1" i="1" dirty="0"/>
              <a:t> </a:t>
            </a:r>
            <a:r>
              <a:rPr lang="ru-RU" sz="3600" b="1" i="1" dirty="0" err="1"/>
              <a:t>рустии</a:t>
            </a:r>
            <a:r>
              <a:rPr lang="ru-RU" sz="3600" b="1" i="1" dirty="0"/>
              <a:t>… она же </a:t>
            </a:r>
            <a:r>
              <a:rPr lang="ru-RU" sz="3600" b="1" i="1" dirty="0" err="1"/>
              <a:t>поклонивше</a:t>
            </a:r>
            <a:r>
              <a:rPr lang="ru-RU" sz="3600" b="1" i="1" dirty="0"/>
              <a:t> </a:t>
            </a:r>
            <a:r>
              <a:rPr lang="ru-RU" sz="3600" b="1" i="1" u="sng" dirty="0"/>
              <a:t>главу</a:t>
            </a:r>
            <a:r>
              <a:rPr lang="ru-RU" sz="3600" b="1" i="1" dirty="0"/>
              <a:t> </a:t>
            </a:r>
            <a:r>
              <a:rPr lang="ru-RU" sz="3600" b="1" i="1" dirty="0" err="1"/>
              <a:t>стояше</a:t>
            </a:r>
            <a:r>
              <a:rPr lang="ru-RU" sz="3600" b="1" i="1" dirty="0"/>
              <a:t>. </a:t>
            </a:r>
            <a:r>
              <a:rPr lang="ru-RU" sz="3600" b="1" i="1" dirty="0" err="1"/>
              <a:t>поклонившися</a:t>
            </a:r>
            <a:r>
              <a:rPr lang="ru-RU" sz="3600" b="1" i="1" dirty="0"/>
              <a:t> патриарху </a:t>
            </a:r>
            <a:r>
              <a:rPr lang="ru-RU" sz="3600" b="1" i="1" dirty="0" err="1"/>
              <a:t>глаголющи</a:t>
            </a:r>
            <a:r>
              <a:rPr lang="ru-RU" sz="3600" b="1" i="1" dirty="0"/>
              <a:t>: молитвами твоими </a:t>
            </a:r>
            <a:r>
              <a:rPr lang="ru-RU" sz="3600" b="1" i="1" u="sng" dirty="0" err="1"/>
              <a:t>владыко</a:t>
            </a:r>
            <a:r>
              <a:rPr lang="ru-RU" sz="3600" b="1" i="1" dirty="0"/>
              <a:t> да </a:t>
            </a:r>
            <a:r>
              <a:rPr lang="ru-RU" sz="3600" b="1" i="1" u="sng" dirty="0" err="1"/>
              <a:t>схранена</a:t>
            </a:r>
            <a:r>
              <a:rPr lang="ru-RU" sz="3600" b="1" i="1" dirty="0"/>
              <a:t> буду от сети </a:t>
            </a:r>
            <a:r>
              <a:rPr lang="ru-RU" sz="3600" b="1" i="1" dirty="0" err="1"/>
              <a:t>неприязньны</a:t>
            </a:r>
            <a:r>
              <a:rPr lang="ru-RU" sz="3600" b="1" dirty="0"/>
              <a:t>.</a:t>
            </a:r>
          </a:p>
        </p:txBody>
      </p:sp>
    </p:spTree>
    <p:extLst>
      <p:ext uri="{BB962C8B-B14F-4D97-AF65-F5344CB8AC3E}">
        <p14:creationId xmlns:p14="http://schemas.microsoft.com/office/powerpoint/2010/main" xmlns="" val="1649350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620688"/>
            <a:ext cx="8280920" cy="5688632"/>
          </a:xfrm>
        </p:spPr>
        <p:txBody>
          <a:bodyPr>
            <a:normAutofit/>
          </a:bodyPr>
          <a:lstStyle/>
          <a:p>
            <a:pPr algn="l"/>
            <a:r>
              <a:rPr lang="ru-RU" sz="3600" b="1" i="1" dirty="0"/>
              <a:t>Да не пос</a:t>
            </a:r>
            <a:r>
              <a:rPr lang="ru-RU" sz="3600" b="1" i="1" u="sng" dirty="0"/>
              <a:t>ра</a:t>
            </a:r>
            <a:r>
              <a:rPr lang="ru-RU" sz="3600" b="1" i="1" dirty="0"/>
              <a:t>мим земле </a:t>
            </a:r>
            <a:r>
              <a:rPr lang="ru-RU" sz="3600" b="1" i="1" dirty="0" err="1"/>
              <a:t>Руские</a:t>
            </a:r>
            <a:r>
              <a:rPr lang="ru-RU" sz="3600" b="1" i="1" dirty="0"/>
              <a:t>, но ляжем костьми, </a:t>
            </a:r>
            <a:r>
              <a:rPr lang="ru-RU" sz="3600" b="1" i="1" dirty="0" err="1"/>
              <a:t>мертвии</a:t>
            </a:r>
            <a:r>
              <a:rPr lang="ru-RU" sz="3600" b="1" i="1" dirty="0"/>
              <a:t> </a:t>
            </a:r>
            <a:r>
              <a:rPr lang="ru-RU" sz="3600" b="1" i="1" dirty="0" err="1"/>
              <a:t>бо</a:t>
            </a:r>
            <a:r>
              <a:rPr lang="ru-RU" sz="3600" b="1" i="1" dirty="0"/>
              <a:t> с</a:t>
            </a:r>
            <a:r>
              <a:rPr lang="ru-RU" sz="3600" b="1" i="1" u="sng" dirty="0"/>
              <a:t>ра</a:t>
            </a:r>
            <a:r>
              <a:rPr lang="ru-RU" sz="3600" b="1" i="1" dirty="0"/>
              <a:t>ма не имам. А</a:t>
            </a:r>
            <a:r>
              <a:rPr lang="ru-RU" sz="3600" b="1" i="1" u="sng" dirty="0"/>
              <a:t>щ</a:t>
            </a:r>
            <a:r>
              <a:rPr lang="ru-RU" sz="3600" b="1" i="1" dirty="0"/>
              <a:t>е ли </a:t>
            </a:r>
            <a:r>
              <a:rPr lang="ru-RU" sz="3600" b="1" i="1" dirty="0" err="1"/>
              <a:t>побегнем</a:t>
            </a:r>
            <a:r>
              <a:rPr lang="ru-RU" sz="3600" b="1" i="1" dirty="0"/>
              <a:t>, с</a:t>
            </a:r>
            <a:r>
              <a:rPr lang="ru-RU" sz="3600" b="1" i="1" u="sng" dirty="0"/>
              <a:t>ра</a:t>
            </a:r>
            <a:r>
              <a:rPr lang="ru-RU" sz="3600" b="1" i="1" dirty="0"/>
              <a:t>м имам. Не имам </a:t>
            </a:r>
            <a:r>
              <a:rPr lang="ru-RU" sz="3600" b="1" i="1" dirty="0" err="1"/>
              <a:t>убежати</a:t>
            </a:r>
            <a:r>
              <a:rPr lang="ru-RU" sz="3600" b="1" i="1" dirty="0"/>
              <a:t>, но станем крепко, </a:t>
            </a:r>
            <a:r>
              <a:rPr lang="ru-RU" sz="3600" b="1" i="1" u="sng" dirty="0"/>
              <a:t>а</a:t>
            </a:r>
            <a:r>
              <a:rPr lang="ru-RU" sz="3600" b="1" i="1" dirty="0"/>
              <a:t>з же п</a:t>
            </a:r>
            <a:r>
              <a:rPr lang="ru-RU" sz="3600" b="1" i="1" u="sng" dirty="0"/>
              <a:t>ре</a:t>
            </a:r>
            <a:r>
              <a:rPr lang="ru-RU" sz="3600" b="1" i="1" dirty="0"/>
              <a:t>д вами </a:t>
            </a:r>
            <a:r>
              <a:rPr lang="ru-RU" sz="3600" b="1" i="1" dirty="0" err="1"/>
              <a:t>поиду</a:t>
            </a:r>
            <a:r>
              <a:rPr lang="ru-RU" sz="3600" b="1" i="1" dirty="0"/>
              <a:t>: а</a:t>
            </a:r>
            <a:r>
              <a:rPr lang="ru-RU" sz="3600" b="1" i="1" u="sng" dirty="0"/>
              <a:t>щ</a:t>
            </a:r>
            <a:r>
              <a:rPr lang="ru-RU" sz="3600" b="1" i="1" dirty="0"/>
              <a:t>е моя г</a:t>
            </a:r>
            <a:r>
              <a:rPr lang="ru-RU" sz="3600" b="1" i="1" u="sng" dirty="0"/>
              <a:t>ла</a:t>
            </a:r>
            <a:r>
              <a:rPr lang="ru-RU" sz="3600" b="1" i="1" dirty="0"/>
              <a:t>ва ляжет, то промыслите </a:t>
            </a:r>
            <a:r>
              <a:rPr lang="ru-RU" sz="3600" b="1" i="1" dirty="0" smtClean="0"/>
              <a:t>собою</a:t>
            </a:r>
            <a:r>
              <a:rPr lang="ru-RU" sz="3200" b="1" dirty="0" smtClean="0"/>
              <a:t> </a:t>
            </a:r>
            <a:r>
              <a:rPr lang="ru-RU" sz="3200" b="1" dirty="0"/>
              <a:t>(Святослав</a:t>
            </a:r>
            <a:r>
              <a:rPr lang="ru-RU" sz="3200" b="1" dirty="0" smtClean="0"/>
              <a:t>).</a:t>
            </a:r>
            <a:endParaRPr lang="ru-RU" sz="3200" b="1" dirty="0"/>
          </a:p>
        </p:txBody>
      </p:sp>
    </p:spTree>
    <p:extLst>
      <p:ext uri="{BB962C8B-B14F-4D97-AF65-F5344CB8AC3E}">
        <p14:creationId xmlns:p14="http://schemas.microsoft.com/office/powerpoint/2010/main" xmlns="" val="2080025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884" y="650276"/>
            <a:ext cx="8218273" cy="5917489"/>
          </a:xfrm>
        </p:spPr>
        <p:txBody>
          <a:bodyPr>
            <a:normAutofit/>
          </a:bodyPr>
          <a:lstStyle/>
          <a:p>
            <a:pPr algn="l"/>
            <a:r>
              <a:rPr lang="ru-RU" sz="3600" b="1" dirty="0" smtClean="0"/>
              <a:t>3. Неразвитая система подчинения.</a:t>
            </a:r>
            <a:br>
              <a:rPr lang="ru-RU" sz="3600" b="1" dirty="0" smtClean="0"/>
            </a:br>
            <a:r>
              <a:rPr lang="ru-RU" sz="3200" b="1" dirty="0"/>
              <a:t/>
            </a:r>
            <a:br>
              <a:rPr lang="ru-RU" sz="3200" b="1" dirty="0"/>
            </a:br>
            <a:r>
              <a:rPr lang="ru-RU" sz="3200" b="1" i="1" dirty="0" smtClean="0"/>
              <a:t>По </a:t>
            </a:r>
            <a:r>
              <a:rPr lang="ru-RU" sz="3200" b="1" i="1" dirty="0" err="1"/>
              <a:t>Ловати</a:t>
            </a:r>
            <a:r>
              <a:rPr lang="ru-RU" sz="3200" b="1" i="1" dirty="0"/>
              <a:t> </a:t>
            </a:r>
            <a:r>
              <a:rPr lang="ru-RU" sz="3200" b="1" i="1" dirty="0" err="1"/>
              <a:t>внити</a:t>
            </a:r>
            <a:r>
              <a:rPr lang="ru-RU" sz="3200" b="1" i="1" dirty="0"/>
              <a:t> в </a:t>
            </a:r>
            <a:r>
              <a:rPr lang="ru-RU" sz="3200" b="1" i="1" u="sng" dirty="0" err="1"/>
              <a:t>Ильмерь</a:t>
            </a:r>
            <a:r>
              <a:rPr lang="ru-RU" sz="3200" b="1" i="1" u="sng" dirty="0"/>
              <a:t>-озеро</a:t>
            </a:r>
            <a:r>
              <a:rPr lang="ru-RU" sz="3200" b="1" i="1" dirty="0"/>
              <a:t> великое, из негоже </a:t>
            </a:r>
            <a:r>
              <a:rPr lang="ru-RU" sz="3200" b="1" i="1" u="sng" dirty="0"/>
              <a:t>озера</a:t>
            </a:r>
            <a:r>
              <a:rPr lang="ru-RU" sz="3200" b="1" i="1" dirty="0"/>
              <a:t> </a:t>
            </a:r>
            <a:r>
              <a:rPr lang="ru-RU" sz="3200" b="1" i="1" dirty="0" err="1"/>
              <a:t>потечеть</a:t>
            </a:r>
            <a:r>
              <a:rPr lang="ru-RU" sz="3200" b="1" i="1" dirty="0"/>
              <a:t> </a:t>
            </a:r>
            <a:r>
              <a:rPr lang="ru-RU" sz="3200" b="1" i="1" dirty="0" smtClean="0"/>
              <a:t>Волхов..</a:t>
            </a:r>
            <a:r>
              <a:rPr lang="ru-RU" sz="3200" b="1" dirty="0" smtClean="0"/>
              <a:t>.</a:t>
            </a:r>
            <a:br>
              <a:rPr lang="ru-RU" sz="3200" b="1" dirty="0" smtClean="0"/>
            </a:br>
            <a:r>
              <a:rPr lang="ru-RU" sz="3200" b="1" i="1" dirty="0" smtClean="0"/>
              <a:t>Рече </a:t>
            </a:r>
            <a:r>
              <a:rPr lang="ru-RU" sz="3200" b="1" i="1" dirty="0"/>
              <a:t>же им Ольга, </a:t>
            </a:r>
            <a:r>
              <a:rPr lang="ru-RU" sz="3200" b="1" i="1" u="sng" dirty="0"/>
              <a:t>яко </a:t>
            </a:r>
            <a:r>
              <a:rPr lang="ru-RU" sz="3200" b="1" i="1" u="sng" dirty="0" err="1"/>
              <a:t>азъ</a:t>
            </a:r>
            <a:r>
              <a:rPr lang="ru-RU" sz="3200" b="1" i="1" dirty="0"/>
              <a:t> уже </a:t>
            </a:r>
            <a:r>
              <a:rPr lang="ru-RU" sz="3200" b="1" i="1" dirty="0" err="1"/>
              <a:t>мьстила</a:t>
            </a:r>
            <a:r>
              <a:rPr lang="ru-RU" sz="3200" b="1" i="1" dirty="0"/>
              <a:t> </a:t>
            </a:r>
            <a:r>
              <a:rPr lang="ru-RU" sz="3200" b="1" i="1" dirty="0" err="1"/>
              <a:t>есмь</a:t>
            </a:r>
            <a:r>
              <a:rPr lang="ru-RU" sz="3200" b="1" i="1" dirty="0"/>
              <a:t> мужа </a:t>
            </a:r>
            <a:r>
              <a:rPr lang="ru-RU" sz="3200" b="1" i="1" dirty="0" smtClean="0"/>
              <a:t>своего.</a:t>
            </a:r>
            <a:br>
              <a:rPr lang="ru-RU" sz="3200" b="1" i="1" dirty="0" smtClean="0"/>
            </a:br>
            <a:r>
              <a:rPr lang="ru-RU" sz="3200" b="1" i="1" dirty="0" smtClean="0"/>
              <a:t/>
            </a:r>
            <a:br>
              <a:rPr lang="ru-RU" sz="3200" b="1" i="1" dirty="0" smtClean="0"/>
            </a:br>
            <a:r>
              <a:rPr lang="ru-RU" sz="3200" b="1" dirty="0" smtClean="0"/>
              <a:t>«Повесть временных лет»</a:t>
            </a:r>
            <a:endParaRPr lang="ru-RU" sz="3100" b="1" dirty="0"/>
          </a:p>
        </p:txBody>
      </p:sp>
    </p:spTree>
    <p:extLst>
      <p:ext uri="{BB962C8B-B14F-4D97-AF65-F5344CB8AC3E}">
        <p14:creationId xmlns:p14="http://schemas.microsoft.com/office/powerpoint/2010/main" xmlns="" val="2184743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884" y="650276"/>
            <a:ext cx="8218273" cy="5917489"/>
          </a:xfrm>
        </p:spPr>
        <p:txBody>
          <a:bodyPr>
            <a:normAutofit/>
          </a:bodyPr>
          <a:lstStyle/>
          <a:p>
            <a:pPr algn="l"/>
            <a:r>
              <a:rPr lang="ru-RU" sz="3600" b="1" dirty="0" smtClean="0"/>
              <a:t>4. Влияние </a:t>
            </a:r>
            <a:r>
              <a:rPr lang="ru-RU" sz="3600" b="1" dirty="0"/>
              <a:t>фольклорных </a:t>
            </a:r>
            <a:r>
              <a:rPr lang="ru-RU" sz="3600" b="1" dirty="0" smtClean="0"/>
              <a:t>традиций.</a:t>
            </a:r>
            <a:br>
              <a:rPr lang="ru-RU" sz="3600" b="1" dirty="0" smtClean="0"/>
            </a:br>
            <a:r>
              <a:rPr lang="ru-RU" sz="3200" b="1" dirty="0"/>
              <a:t/>
            </a:r>
            <a:br>
              <a:rPr lang="ru-RU" sz="3200" b="1" dirty="0"/>
            </a:br>
            <a:r>
              <a:rPr lang="ru-RU" sz="3200" b="1" dirty="0"/>
              <a:t>Устойчивые эпитеты: </a:t>
            </a:r>
            <a:r>
              <a:rPr lang="ru-RU" sz="3200" b="1" i="1" dirty="0"/>
              <a:t>чистое поле, черный ворон, светлое солнце, борзые </a:t>
            </a:r>
            <a:r>
              <a:rPr lang="ru-RU" sz="3200" b="1" i="1" dirty="0" err="1"/>
              <a:t>комони</a:t>
            </a:r>
            <a:r>
              <a:rPr lang="ru-RU" sz="3200" b="1" i="1" dirty="0"/>
              <a:t>, серый волк, острые стрелы, сабли </a:t>
            </a:r>
            <a:r>
              <a:rPr lang="ru-RU" sz="3200" b="1" i="1" dirty="0" smtClean="0"/>
              <a:t>каленые, мечи </a:t>
            </a:r>
            <a:r>
              <a:rPr lang="ru-RU" sz="3200" b="1" i="1" dirty="0" err="1" smtClean="0"/>
              <a:t>харалужные</a:t>
            </a:r>
            <a:r>
              <a:rPr lang="ru-RU" sz="3200" b="1" i="1" dirty="0" smtClean="0"/>
              <a:t> («Слово о полку Игореве»).</a:t>
            </a:r>
            <a:endParaRPr lang="ru-RU" sz="3100" b="1" dirty="0"/>
          </a:p>
        </p:txBody>
      </p:sp>
    </p:spTree>
    <p:extLst>
      <p:ext uri="{BB962C8B-B14F-4D97-AF65-F5344CB8AC3E}">
        <p14:creationId xmlns:p14="http://schemas.microsoft.com/office/powerpoint/2010/main" xmlns="" val="2282080727"/>
      </p:ext>
    </p:extLst>
  </p:cSld>
  <p:clrMapOvr>
    <a:masterClrMapping/>
  </p:clrMapOvr>
</p:sld>
</file>

<file path=ppt/theme/theme1.xml><?xml version="1.0" encoding="utf-8"?>
<a:theme xmlns:a="http://schemas.openxmlformats.org/drawingml/2006/main" name="Тема Office">
  <a:themeElements>
    <a:clrScheme name="Другая 2">
      <a:dk1>
        <a:sysClr val="windowText" lastClr="000000"/>
      </a:dk1>
      <a:lt1>
        <a:sysClr val="window" lastClr="FFFFFF"/>
      </a:lt1>
      <a:dk2>
        <a:srgbClr val="1F497D"/>
      </a:dk2>
      <a:lt2>
        <a:srgbClr val="494429"/>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лассическая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852</TotalTime>
  <Words>638</Words>
  <Application>Microsoft Office PowerPoint</Application>
  <PresentationFormat>Экран (4:3)</PresentationFormat>
  <Paragraphs>76</Paragraphs>
  <Slides>22</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Светско-литературный тип древнерусского литературного языка</vt:lpstr>
      <vt:lpstr>Слайд 2</vt:lpstr>
      <vt:lpstr>Слайд 3</vt:lpstr>
      <vt:lpstr>Слайд 4</vt:lpstr>
      <vt:lpstr>Бе бо Вышегород град Вользин.   Град же бе Киев, иде же есть ныне двор гордятин и нифов, а двор княжь бяше в городе, иде же есть двор домьстиков.  Голуби же и воробьеве полетеша в гнезда своя, ови в голубники, врабьеве же под стрехи. </vt:lpstr>
      <vt:lpstr>Поучи ю патреархъ о вере, рече еи: благословена ты в руских, яко возлюби свет, а тьму остави, благословити тя хотять сынове рустии… она же поклонивше главу стояше. поклонившися патриарху глаголющи: молитвами твоими владыко да схранена буду от сети неприязньны.</vt:lpstr>
      <vt:lpstr>Да не посрамим земле Руские, но ляжем костьми, мертвии бо срама не имам. Аще ли побегнем, срам имам. Не имам убежати, но станем крепко, аз же пред вами поиду: аще моя глава ляжет, то промыслите собою (Святослав).</vt:lpstr>
      <vt:lpstr>3. Неразвитая система подчинения.  По Ловати внити в Ильмерь-озеро великое, из негоже озера потечеть Волхов... Рече же им Ольга, яко азъ уже мьстила есмь мужа своего.  «Повесть временных лет»</vt:lpstr>
      <vt:lpstr>4. Влияние фольклорных традиций.  Устойчивые эпитеты: чистое поле, черный ворон, светлое солнце, борзые комони, серый волк, острые стрелы, сабли каленые, мечи харалужные («Слово о полку Игореве»).</vt:lpstr>
      <vt:lpstr> Отрицательные сравнения:  не бологом бяхуть посеяни,  посеяни костьми русских сынов («Слово о полку Игореве»).  Тавтологические обороты:  трубы трубят, мосты мостити,  свет светлый, думу сдумати  («Слово о полку Игореве»).</vt:lpstr>
      <vt:lpstr> На Немизе снопы стелють головами, молотять чепи харалужными, на тоце живот кладуть, веють душу от тела. Немизе кровави брезе не бологом бяхуть посеяни, посеяни костьми русских сынов. Ту кроваваго вина не доста, ту докончаша пир храбрии русичи, сваты напоиша, а сами полегоша за землю рускую.</vt:lpstr>
      <vt:lpstr> Игорь князь поскочи горностаем к тростию и белым гоголем на воду. Въвръжеся на бръзъ комонь и скочи съ него бусымъ волкомъ, и потече къ лугу Донца, и полете соколомъ подъ мьглами…</vt:lpstr>
      <vt:lpstr>Выражения, характерные для воинской повести:  собра вои многы и храбры,  и бысть сеча сильна и страшна, изломити копие ’начать бой’,  всести на конь ’пойти в поход’,  взяти город на щит ’на добычу каждому воину’ (Повесть временных лет);  стоять за обиду, падоша стязи,  копие приломити, испити шеломом  (Слово о полку Игореве). </vt:lpstr>
      <vt:lpstr>Деловой язык Древней Руси</vt:lpstr>
      <vt:lpstr>«Русская правда»  (110 списков).  Грамоты (духовные, договорные, жалованные  и др.)</vt:lpstr>
      <vt:lpstr>Особенности деловых памятников:</vt:lpstr>
      <vt:lpstr>Слайд 17</vt:lpstr>
      <vt:lpstr>Слайд 18</vt:lpstr>
      <vt:lpstr>Слайд 19</vt:lpstr>
      <vt:lpstr>Слайд 20</vt:lpstr>
      <vt:lpstr>Слайд 21</vt:lpstr>
      <vt:lpstr>Слайд 22</vt:lpstr>
    </vt:vector>
  </TitlesOfParts>
  <Company>Организация</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История русского литературного языка как раздел языкознания</dc:title>
  <dc:creator>Пользователь</dc:creator>
  <cp:lastModifiedBy>Пользователь</cp:lastModifiedBy>
  <cp:revision>46</cp:revision>
  <dcterms:created xsi:type="dcterms:W3CDTF">2013-02-14T12:16:36Z</dcterms:created>
  <dcterms:modified xsi:type="dcterms:W3CDTF">2013-12-13T15:13:30Z</dcterms:modified>
</cp:coreProperties>
</file>