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7"/>
  </p:notesMasterIdLst>
  <p:sldIdLst>
    <p:sldId id="256" r:id="rId2"/>
    <p:sldId id="260" r:id="rId3"/>
    <p:sldId id="274" r:id="rId4"/>
    <p:sldId id="275" r:id="rId5"/>
    <p:sldId id="263" r:id="rId6"/>
    <p:sldId id="266" r:id="rId7"/>
    <p:sldId id="287" r:id="rId8"/>
    <p:sldId id="277" r:id="rId9"/>
    <p:sldId id="291" r:id="rId10"/>
    <p:sldId id="278" r:id="rId11"/>
    <p:sldId id="279" r:id="rId12"/>
    <p:sldId id="280" r:id="rId13"/>
    <p:sldId id="282" r:id="rId14"/>
    <p:sldId id="283" r:id="rId15"/>
    <p:sldId id="281" r:id="rId16"/>
    <p:sldId id="264" r:id="rId17"/>
    <p:sldId id="265" r:id="rId18"/>
    <p:sldId id="267" r:id="rId19"/>
    <p:sldId id="286" r:id="rId20"/>
    <p:sldId id="288" r:id="rId21"/>
    <p:sldId id="276" r:id="rId22"/>
    <p:sldId id="284" r:id="rId23"/>
    <p:sldId id="285" r:id="rId24"/>
    <p:sldId id="289" r:id="rId25"/>
    <p:sldId id="29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73C4C-2DEF-4E70-9589-8EABD42DA955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53B7C-D16F-40CE-90A1-F1403FA6B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658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559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897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564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060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28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194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190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52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737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118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60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602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485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1906" y="1261350"/>
            <a:ext cx="8424936" cy="3096344"/>
          </a:xfrm>
        </p:spPr>
        <p:txBody>
          <a:bodyPr>
            <a:normAutofit/>
          </a:bodyPr>
          <a:lstStyle/>
          <a:p>
            <a:r>
              <a:rPr lang="ru-RU" b="1" dirty="0" smtClean="0"/>
              <a:t>Формирование Московского государства и новые явления в литературном языке ХIV – середина ХVII в.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Лекция </a:t>
            </a:r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236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24936" cy="568863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Книгопечатание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900" b="1" dirty="0" smtClean="0"/>
              <a:t/>
            </a:r>
            <a:br>
              <a:rPr lang="ru-RU" sz="900" b="1" dirty="0" smtClean="0"/>
            </a:br>
            <a:r>
              <a:rPr lang="ru-RU" sz="3600" b="1" dirty="0" smtClean="0"/>
              <a:t>Недатированные </a:t>
            </a:r>
            <a:r>
              <a:rPr lang="ru-RU" sz="3600" b="1" dirty="0"/>
              <a:t>издания 1550-х </a:t>
            </a:r>
            <a:r>
              <a:rPr lang="ru-RU" sz="3600" b="1" dirty="0" smtClean="0"/>
              <a:t>годов: “</a:t>
            </a:r>
            <a:r>
              <a:rPr lang="ru-RU" sz="3600" b="1" dirty="0"/>
              <a:t>Триодь </a:t>
            </a:r>
            <a:r>
              <a:rPr lang="ru-RU" sz="3600" b="1" dirty="0" smtClean="0"/>
              <a:t>Постная”, </a:t>
            </a:r>
            <a:br>
              <a:rPr lang="ru-RU" sz="3600" b="1" dirty="0" smtClean="0"/>
            </a:br>
            <a:r>
              <a:rPr lang="ru-RU" sz="3600" b="1" dirty="0" smtClean="0"/>
              <a:t>4 </a:t>
            </a:r>
            <a:r>
              <a:rPr lang="ru-RU" sz="3600" b="1" dirty="0"/>
              <a:t>“Псалтири</a:t>
            </a:r>
            <a:r>
              <a:rPr lang="ru-RU" sz="3600" b="1" dirty="0" smtClean="0"/>
              <a:t>”, “</a:t>
            </a:r>
            <a:r>
              <a:rPr lang="ru-RU" sz="3600" b="1" dirty="0"/>
              <a:t>Евангелие”, </a:t>
            </a:r>
            <a:r>
              <a:rPr lang="ru-RU" sz="3600" b="1" dirty="0" smtClean="0"/>
              <a:t>“</a:t>
            </a:r>
            <a:r>
              <a:rPr lang="ru-RU" sz="3600" b="1" dirty="0"/>
              <a:t>Триодь </a:t>
            </a:r>
            <a:r>
              <a:rPr lang="ru-RU" sz="3600" b="1" dirty="0" smtClean="0"/>
              <a:t>Цветная”. </a:t>
            </a:r>
            <a:br>
              <a:rPr lang="ru-RU" sz="3600" b="1" dirty="0" smtClean="0"/>
            </a:br>
            <a:r>
              <a:rPr lang="ru-RU" sz="900" b="1" dirty="0" smtClean="0"/>
              <a:t/>
            </a:r>
            <a:br>
              <a:rPr lang="ru-RU" sz="900" b="1" dirty="0" smtClean="0"/>
            </a:br>
            <a:r>
              <a:rPr lang="ru-RU" sz="3600" b="1" dirty="0" smtClean="0"/>
              <a:t>Март </a:t>
            </a:r>
            <a:r>
              <a:rPr lang="ru-RU" sz="3600" b="1" dirty="0"/>
              <a:t>1564 г</a:t>
            </a:r>
            <a:r>
              <a:rPr lang="ru-RU" sz="3600" b="1" dirty="0" smtClean="0"/>
              <a:t>. – справщики </a:t>
            </a:r>
            <a:br>
              <a:rPr lang="ru-RU" sz="3600" b="1" dirty="0" smtClean="0"/>
            </a:br>
            <a:r>
              <a:rPr lang="ru-RU" sz="3600" b="1" dirty="0" smtClean="0"/>
              <a:t>Печатного </a:t>
            </a:r>
            <a:r>
              <a:rPr lang="ru-RU" sz="3600" b="1" dirty="0"/>
              <a:t>двора </a:t>
            </a:r>
            <a:r>
              <a:rPr lang="ru-RU" sz="3600" b="1" dirty="0" smtClean="0"/>
              <a:t>Иван Федоров </a:t>
            </a:r>
            <a:br>
              <a:rPr lang="ru-RU" sz="3600" b="1" dirty="0" smtClean="0"/>
            </a:br>
            <a:r>
              <a:rPr lang="ru-RU" sz="3600" b="1" dirty="0" smtClean="0"/>
              <a:t>и Петр </a:t>
            </a:r>
            <a:r>
              <a:rPr lang="ru-RU" sz="3600" b="1" dirty="0" err="1" smtClean="0"/>
              <a:t>Мстиславец</a:t>
            </a:r>
            <a:r>
              <a:rPr lang="ru-RU" sz="3600" b="1" dirty="0" smtClean="0"/>
              <a:t> издали “Апостол”.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1840000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136904" cy="5616624"/>
          </a:xfrm>
        </p:spPr>
        <p:txBody>
          <a:bodyPr>
            <a:noAutofit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1565 г. Иван Федоров </a:t>
            </a:r>
            <a:r>
              <a:rPr lang="ru-RU" b="1" dirty="0" smtClean="0">
                <a:solidFill>
                  <a:schemeClr val="tx1"/>
                </a:solidFill>
              </a:rPr>
              <a:t>– 2 </a:t>
            </a:r>
            <a:r>
              <a:rPr lang="ru-RU" b="1" dirty="0">
                <a:solidFill>
                  <a:schemeClr val="tx1"/>
                </a:solidFill>
              </a:rPr>
              <a:t>издания </a:t>
            </a:r>
            <a:r>
              <a:rPr lang="ru-RU" b="1" dirty="0" smtClean="0">
                <a:solidFill>
                  <a:schemeClr val="tx1"/>
                </a:solidFill>
              </a:rPr>
              <a:t>“</a:t>
            </a:r>
            <a:r>
              <a:rPr lang="ru-RU" b="1" dirty="0" err="1" smtClean="0">
                <a:solidFill>
                  <a:schemeClr val="tx1"/>
                </a:solidFill>
              </a:rPr>
              <a:t>Часовника</a:t>
            </a:r>
            <a:r>
              <a:rPr lang="ru-RU" b="1" dirty="0" smtClean="0">
                <a:solidFill>
                  <a:schemeClr val="tx1"/>
                </a:solidFill>
              </a:rPr>
              <a:t>”.</a:t>
            </a:r>
          </a:p>
          <a:p>
            <a:pPr algn="l"/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1568 г. </a:t>
            </a:r>
            <a:r>
              <a:rPr lang="ru-RU" b="1" dirty="0" smtClean="0">
                <a:solidFill>
                  <a:schemeClr val="tx1"/>
                </a:solidFill>
              </a:rPr>
              <a:t>Никифор </a:t>
            </a:r>
            <a:r>
              <a:rPr lang="ru-RU" b="1" dirty="0" err="1">
                <a:solidFill>
                  <a:schemeClr val="tx1"/>
                </a:solidFill>
              </a:rPr>
              <a:t>Тарасиев</a:t>
            </a:r>
            <a:r>
              <a:rPr lang="ru-RU" b="1" dirty="0">
                <a:solidFill>
                  <a:schemeClr val="tx1"/>
                </a:solidFill>
              </a:rPr>
              <a:t> и </a:t>
            </a:r>
            <a:r>
              <a:rPr lang="ru-RU" b="1" dirty="0" err="1">
                <a:solidFill>
                  <a:schemeClr val="tx1"/>
                </a:solidFill>
              </a:rPr>
              <a:t>Андроник</a:t>
            </a:r>
            <a:r>
              <a:rPr lang="ru-RU" b="1" dirty="0">
                <a:solidFill>
                  <a:schemeClr val="tx1"/>
                </a:solidFill>
              </a:rPr>
              <a:t> Тимофеев </a:t>
            </a:r>
            <a:r>
              <a:rPr lang="ru-RU" b="1" dirty="0" smtClean="0">
                <a:solidFill>
                  <a:schemeClr val="tx1"/>
                </a:solidFill>
              </a:rPr>
              <a:t>Невежа – “Псалтирь</a:t>
            </a:r>
            <a:r>
              <a:rPr lang="ru-RU" b="1" dirty="0">
                <a:solidFill>
                  <a:schemeClr val="tx1"/>
                </a:solidFill>
              </a:rPr>
              <a:t>”.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1577 г. </a:t>
            </a:r>
            <a:r>
              <a:rPr lang="ru-RU" b="1" dirty="0" smtClean="0">
                <a:solidFill>
                  <a:schemeClr val="tx1"/>
                </a:solidFill>
              </a:rPr>
              <a:t> – </a:t>
            </a:r>
            <a:r>
              <a:rPr lang="ru-RU" b="1" dirty="0">
                <a:solidFill>
                  <a:schemeClr val="tx1"/>
                </a:solidFill>
              </a:rPr>
              <a:t>“Псалтирь</a:t>
            </a:r>
            <a:r>
              <a:rPr lang="ru-RU" b="1" dirty="0" smtClean="0">
                <a:solidFill>
                  <a:schemeClr val="tx1"/>
                </a:solidFill>
              </a:rPr>
              <a:t>” вышла </a:t>
            </a:r>
            <a:r>
              <a:rPr lang="ru-RU" b="1" dirty="0">
                <a:solidFill>
                  <a:schemeClr val="tx1"/>
                </a:solidFill>
              </a:rPr>
              <a:t>в </a:t>
            </a:r>
            <a:r>
              <a:rPr lang="ru-RU" b="1" dirty="0" smtClean="0">
                <a:solidFill>
                  <a:schemeClr val="tx1"/>
                </a:solidFill>
              </a:rPr>
              <a:t>Александровской слободе, резиденции </a:t>
            </a:r>
            <a:r>
              <a:rPr lang="ru-RU" b="1" dirty="0">
                <a:solidFill>
                  <a:schemeClr val="tx1"/>
                </a:solidFill>
              </a:rPr>
              <a:t>Опричного двора Ивана </a:t>
            </a:r>
            <a:r>
              <a:rPr lang="ru-RU" b="1" dirty="0" smtClean="0">
                <a:solidFill>
                  <a:schemeClr val="tx1"/>
                </a:solidFill>
              </a:rPr>
              <a:t>Грозного.</a:t>
            </a:r>
          </a:p>
        </p:txBody>
      </p:sp>
    </p:spTree>
    <p:extLst>
      <p:ext uri="{BB962C8B-B14F-4D97-AF65-F5344CB8AC3E}">
        <p14:creationId xmlns="" xmlns:p14="http://schemas.microsoft.com/office/powerpoint/2010/main" val="3688874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136904" cy="597666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Юго-Западная Русь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endParaRPr lang="ru-RU" sz="3400" b="1" dirty="0">
              <a:solidFill>
                <a:schemeClr val="tx1"/>
              </a:solidFill>
            </a:endParaRPr>
          </a:p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Петр </a:t>
            </a:r>
            <a:r>
              <a:rPr lang="ru-RU" sz="3600" b="1" dirty="0">
                <a:solidFill>
                  <a:schemeClr val="tx1"/>
                </a:solidFill>
              </a:rPr>
              <a:t>Могила, </a:t>
            </a:r>
            <a:r>
              <a:rPr lang="ru-RU" b="1" dirty="0">
                <a:solidFill>
                  <a:schemeClr val="tx1"/>
                </a:solidFill>
              </a:rPr>
              <a:t>основатель Киевской духовной школы (</a:t>
            </a:r>
            <a:r>
              <a:rPr lang="ru-RU" b="1" dirty="0" err="1">
                <a:solidFill>
                  <a:schemeClr val="tx1"/>
                </a:solidFill>
              </a:rPr>
              <a:t>Киево-Могилянской</a:t>
            </a:r>
            <a:r>
              <a:rPr lang="ru-RU" b="1" dirty="0">
                <a:solidFill>
                  <a:schemeClr val="tx1"/>
                </a:solidFill>
              </a:rPr>
              <a:t> академии</a:t>
            </a:r>
            <a:r>
              <a:rPr lang="ru-RU" b="1" dirty="0" smtClean="0">
                <a:solidFill>
                  <a:schemeClr val="tx1"/>
                </a:solidFill>
              </a:rPr>
              <a:t>):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«Язык </a:t>
            </a:r>
            <a:r>
              <a:rPr lang="ru-RU" sz="3600" b="1" dirty="0">
                <a:solidFill>
                  <a:schemeClr val="tx1"/>
                </a:solidFill>
              </a:rPr>
              <a:t>славянский правдою </a:t>
            </a:r>
            <a:r>
              <a:rPr lang="ru-RU" sz="3600" b="1" dirty="0" err="1">
                <a:solidFill>
                  <a:schemeClr val="tx1"/>
                </a:solidFill>
              </a:rPr>
              <a:t>божиею</a:t>
            </a:r>
            <a:r>
              <a:rPr lang="ru-RU" sz="3600" b="1" dirty="0">
                <a:solidFill>
                  <a:schemeClr val="tx1"/>
                </a:solidFill>
              </a:rPr>
              <a:t> основан, </a:t>
            </a:r>
            <a:r>
              <a:rPr lang="ru-RU" sz="3600" b="1" dirty="0" err="1">
                <a:solidFill>
                  <a:schemeClr val="tx1"/>
                </a:solidFill>
              </a:rPr>
              <a:t>збудован</a:t>
            </a:r>
            <a:r>
              <a:rPr lang="ru-RU" sz="3600" b="1" dirty="0">
                <a:solidFill>
                  <a:schemeClr val="tx1"/>
                </a:solidFill>
              </a:rPr>
              <a:t> и огорожен есть», а в латинском языке «только </a:t>
            </a:r>
            <a:r>
              <a:rPr lang="ru-RU" sz="3600" b="1" dirty="0" err="1">
                <a:solidFill>
                  <a:schemeClr val="tx1"/>
                </a:solidFill>
              </a:rPr>
              <a:t>лжа</a:t>
            </a:r>
            <a:r>
              <a:rPr lang="ru-RU" sz="3600" b="1" dirty="0">
                <a:solidFill>
                  <a:schemeClr val="tx1"/>
                </a:solidFill>
              </a:rPr>
              <a:t>, </a:t>
            </a:r>
            <a:r>
              <a:rPr lang="ru-RU" sz="3600" b="1" dirty="0" err="1">
                <a:solidFill>
                  <a:schemeClr val="tx1"/>
                </a:solidFill>
              </a:rPr>
              <a:t>поганская</a:t>
            </a:r>
            <a:r>
              <a:rPr lang="ru-RU" sz="3600" b="1" dirty="0">
                <a:solidFill>
                  <a:schemeClr val="tx1"/>
                </a:solidFill>
              </a:rPr>
              <a:t> хитрость и </a:t>
            </a:r>
            <a:r>
              <a:rPr lang="ru-RU" sz="3600" b="1" dirty="0" err="1">
                <a:solidFill>
                  <a:schemeClr val="tx1"/>
                </a:solidFill>
              </a:rPr>
              <a:t>фарисеиство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седит</a:t>
            </a:r>
            <a:r>
              <a:rPr lang="ru-RU" sz="3600" b="1" dirty="0">
                <a:solidFill>
                  <a:schemeClr val="tx1"/>
                </a:solidFill>
              </a:rPr>
              <a:t>, почивает и обладает».</a:t>
            </a:r>
          </a:p>
        </p:txBody>
      </p:sp>
    </p:spTree>
    <p:extLst>
      <p:ext uri="{BB962C8B-B14F-4D97-AF65-F5344CB8AC3E}">
        <p14:creationId xmlns="" xmlns:p14="http://schemas.microsoft.com/office/powerpoint/2010/main" val="1024079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136904" cy="511256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1596 г. “Грамматика </a:t>
            </a:r>
            <a:r>
              <a:rPr lang="ru-RU" sz="3600" b="1" dirty="0" err="1">
                <a:solidFill>
                  <a:schemeClr val="tx1"/>
                </a:solidFill>
              </a:rPr>
              <a:t>словенска</a:t>
            </a:r>
            <a:r>
              <a:rPr lang="ru-RU" sz="3600" b="1" dirty="0">
                <a:solidFill>
                  <a:schemeClr val="tx1"/>
                </a:solidFill>
              </a:rPr>
              <a:t>” Лаврентия </a:t>
            </a:r>
            <a:r>
              <a:rPr lang="ru-RU" sz="3600" b="1" dirty="0" err="1">
                <a:solidFill>
                  <a:schemeClr val="tx1"/>
                </a:solidFill>
              </a:rPr>
              <a:t>Зизания</a:t>
            </a:r>
            <a:r>
              <a:rPr lang="ru-RU" sz="3600" b="1" dirty="0">
                <a:solidFill>
                  <a:schemeClr val="tx1"/>
                </a:solidFill>
              </a:rPr>
              <a:t> (Вильно),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словарь </a:t>
            </a:r>
            <a:r>
              <a:rPr lang="ru-RU" sz="3600" b="1" dirty="0">
                <a:solidFill>
                  <a:schemeClr val="tx1"/>
                </a:solidFill>
              </a:rPr>
              <a:t>– “Лексис, сиречь речения </a:t>
            </a:r>
            <a:r>
              <a:rPr lang="ru-RU" sz="3600" b="1" dirty="0" err="1">
                <a:solidFill>
                  <a:schemeClr val="tx1"/>
                </a:solidFill>
              </a:rPr>
              <a:t>въкратце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събранны</a:t>
            </a:r>
            <a:r>
              <a:rPr lang="ru-RU" sz="3600" b="1" dirty="0">
                <a:solidFill>
                  <a:schemeClr val="tx1"/>
                </a:solidFill>
              </a:rPr>
              <a:t> и из </a:t>
            </a:r>
            <a:r>
              <a:rPr lang="ru-RU" sz="3600" b="1" dirty="0" err="1">
                <a:solidFill>
                  <a:schemeClr val="tx1"/>
                </a:solidFill>
              </a:rPr>
              <a:t>словенскаго</a:t>
            </a:r>
            <a:r>
              <a:rPr lang="ru-RU" sz="3600" b="1" dirty="0">
                <a:solidFill>
                  <a:schemeClr val="tx1"/>
                </a:solidFill>
              </a:rPr>
              <a:t> языка на просты русский </a:t>
            </a:r>
            <a:r>
              <a:rPr lang="ru-RU" sz="3600" b="1" dirty="0" err="1">
                <a:solidFill>
                  <a:schemeClr val="tx1"/>
                </a:solidFill>
              </a:rPr>
              <a:t>диялект</a:t>
            </a:r>
            <a:r>
              <a:rPr lang="ru-RU" sz="3600" b="1" dirty="0">
                <a:solidFill>
                  <a:schemeClr val="tx1"/>
                </a:solidFill>
              </a:rPr>
              <a:t> истолкованы”</a:t>
            </a:r>
            <a:endParaRPr lang="ru-RU" sz="3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7267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136904" cy="511256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1619 </a:t>
            </a:r>
            <a:r>
              <a:rPr lang="ru-RU" sz="3600" b="1" dirty="0">
                <a:solidFill>
                  <a:schemeClr val="tx1"/>
                </a:solidFill>
              </a:rPr>
              <a:t>г. </a:t>
            </a:r>
            <a:r>
              <a:rPr lang="ru-RU" sz="3600" b="1" dirty="0" smtClean="0">
                <a:solidFill>
                  <a:schemeClr val="tx1"/>
                </a:solidFill>
              </a:rPr>
              <a:t>– </a:t>
            </a:r>
            <a:r>
              <a:rPr lang="ru-RU" sz="3600" b="1" dirty="0">
                <a:solidFill>
                  <a:schemeClr val="tx1"/>
                </a:solidFill>
              </a:rPr>
              <a:t>грамматика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err="1" smtClean="0">
                <a:solidFill>
                  <a:schemeClr val="tx1"/>
                </a:solidFill>
              </a:rPr>
              <a:t>Мелетия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Смотрицкого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(“</a:t>
            </a:r>
            <a:r>
              <a:rPr lang="ru-RU" sz="3600" b="1" dirty="0" err="1">
                <a:solidFill>
                  <a:schemeClr val="tx1"/>
                </a:solidFill>
              </a:rPr>
              <a:t>Грамматікі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Словенскія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правілное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Сінтагма</a:t>
            </a:r>
            <a:r>
              <a:rPr lang="ru-RU" sz="3600" b="1" dirty="0">
                <a:solidFill>
                  <a:schemeClr val="tx1"/>
                </a:solidFill>
              </a:rPr>
              <a:t>”),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издана </a:t>
            </a:r>
            <a:r>
              <a:rPr lang="ru-RU" sz="3600" b="1" dirty="0">
                <a:solidFill>
                  <a:schemeClr val="tx1"/>
                </a:solidFill>
              </a:rPr>
              <a:t>в </a:t>
            </a:r>
            <a:r>
              <a:rPr lang="ru-RU" sz="3600" b="1" dirty="0" err="1">
                <a:solidFill>
                  <a:schemeClr val="tx1"/>
                </a:solidFill>
              </a:rPr>
              <a:t>Евье</a:t>
            </a:r>
            <a:r>
              <a:rPr lang="ru-RU" sz="3600" b="1" dirty="0">
                <a:solidFill>
                  <a:schemeClr val="tx1"/>
                </a:solidFill>
              </a:rPr>
              <a:t>, ныне г. Вевис, </a:t>
            </a:r>
            <a:r>
              <a:rPr lang="ru-RU" sz="3600" b="1" dirty="0" smtClean="0">
                <a:solidFill>
                  <a:schemeClr val="tx1"/>
                </a:solidFill>
              </a:rPr>
              <a:t>Литва.</a:t>
            </a:r>
          </a:p>
          <a:p>
            <a:endParaRPr lang="ru-RU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3754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352928" cy="568863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1574 г. </a:t>
            </a:r>
            <a:r>
              <a:rPr lang="ru-RU" sz="3600" b="1" i="1" dirty="0">
                <a:solidFill>
                  <a:schemeClr val="tx1"/>
                </a:solidFill>
              </a:rPr>
              <a:t>–</a:t>
            </a:r>
            <a:r>
              <a:rPr lang="ru-RU" sz="3600" b="1" dirty="0">
                <a:solidFill>
                  <a:schemeClr val="tx1"/>
                </a:solidFill>
              </a:rPr>
              <a:t> “Букварь” Ивана Федорова, Львов.</a:t>
            </a:r>
          </a:p>
          <a:p>
            <a:endParaRPr lang="ru-RU" sz="3600" b="1" dirty="0" smtClean="0">
              <a:solidFill>
                <a:schemeClr val="tx1"/>
              </a:solidFill>
            </a:endParaRPr>
          </a:p>
          <a:p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1627 </a:t>
            </a:r>
            <a:r>
              <a:rPr lang="ru-RU" sz="3600" b="1" dirty="0">
                <a:solidFill>
                  <a:schemeClr val="tx1"/>
                </a:solidFill>
              </a:rPr>
              <a:t>г. </a:t>
            </a:r>
            <a:r>
              <a:rPr lang="ru-RU" sz="3600" b="1" dirty="0" smtClean="0">
                <a:solidFill>
                  <a:schemeClr val="tx1"/>
                </a:solidFill>
              </a:rPr>
              <a:t>– “</a:t>
            </a:r>
            <a:r>
              <a:rPr lang="ru-RU" sz="3600" b="1" dirty="0">
                <a:solidFill>
                  <a:schemeClr val="tx1"/>
                </a:solidFill>
              </a:rPr>
              <a:t>Лексикон </a:t>
            </a:r>
            <a:r>
              <a:rPr lang="ru-RU" sz="3600" b="1" dirty="0" err="1">
                <a:solidFill>
                  <a:schemeClr val="tx1"/>
                </a:solidFill>
              </a:rPr>
              <a:t>словеноросский</a:t>
            </a:r>
            <a:r>
              <a:rPr lang="ru-RU" sz="3600" b="1" dirty="0">
                <a:solidFill>
                  <a:schemeClr val="tx1"/>
                </a:solidFill>
              </a:rPr>
              <a:t> и имен </a:t>
            </a:r>
            <a:r>
              <a:rPr lang="ru-RU" sz="3600" b="1" dirty="0" err="1">
                <a:solidFill>
                  <a:schemeClr val="tx1"/>
                </a:solidFill>
              </a:rPr>
              <a:t>тлъкование</a:t>
            </a:r>
            <a:r>
              <a:rPr lang="ru-RU" sz="3600" b="1" dirty="0">
                <a:solidFill>
                  <a:schemeClr val="tx1"/>
                </a:solidFill>
              </a:rPr>
              <a:t>” </a:t>
            </a:r>
            <a:r>
              <a:rPr lang="ru-RU" sz="3600" b="1" dirty="0" err="1">
                <a:solidFill>
                  <a:schemeClr val="tx1"/>
                </a:solidFill>
              </a:rPr>
              <a:t>Памвы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Берынды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(при </a:t>
            </a:r>
            <a:r>
              <a:rPr lang="ru-RU" sz="3600" b="1" dirty="0">
                <a:solidFill>
                  <a:schemeClr val="tx1"/>
                </a:solidFill>
              </a:rPr>
              <a:t>Киево-Печерской лавре).</a:t>
            </a:r>
            <a:endParaRPr lang="ru-RU" sz="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2265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8320438" cy="4594832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В </a:t>
            </a:r>
            <a:r>
              <a:rPr lang="ru-RU" sz="3600" b="1" dirty="0"/>
              <a:t>начале XVII в</a:t>
            </a:r>
            <a:r>
              <a:rPr lang="ru-RU" sz="3600" b="1" dirty="0" smtClean="0"/>
              <a:t>. – курско-орловский </a:t>
            </a:r>
            <a:r>
              <a:rPr lang="ru-RU" sz="3600" b="1" dirty="0"/>
              <a:t>диалект </a:t>
            </a:r>
            <a:r>
              <a:rPr lang="ru-RU" sz="3600" b="1" dirty="0" smtClean="0"/>
              <a:t>(южная </a:t>
            </a:r>
            <a:r>
              <a:rPr lang="ru-RU" sz="3600" b="1" dirty="0"/>
              <a:t>группа говоров южнорусского </a:t>
            </a:r>
            <a:r>
              <a:rPr lang="ru-RU" sz="3600" b="1" dirty="0" smtClean="0"/>
              <a:t>наречия).</a:t>
            </a:r>
            <a:br>
              <a:rPr lang="ru-RU" sz="3600" b="1" dirty="0" smtClean="0"/>
            </a:br>
            <a:r>
              <a:rPr lang="ru-RU" sz="3600" b="1" dirty="0" smtClean="0"/>
              <a:t>– аканье,</a:t>
            </a:r>
            <a:br>
              <a:rPr lang="ru-RU" sz="3600" b="1" dirty="0" smtClean="0"/>
            </a:br>
            <a:r>
              <a:rPr lang="ru-RU" sz="3600" b="1" dirty="0" smtClean="0"/>
              <a:t>– </a:t>
            </a:r>
            <a:r>
              <a:rPr lang="ru-RU" sz="3600" b="1" i="1" dirty="0" smtClean="0"/>
              <a:t>г</a:t>
            </a:r>
            <a:r>
              <a:rPr lang="ru-RU" sz="3600" b="1" dirty="0" smtClean="0"/>
              <a:t> фрикативный,</a:t>
            </a:r>
            <a:br>
              <a:rPr lang="ru-RU" sz="3600" b="1" dirty="0" smtClean="0"/>
            </a:br>
            <a:r>
              <a:rPr lang="ru-RU" sz="3600" b="1" dirty="0" smtClean="0"/>
              <a:t>– И. п. мн. числа </a:t>
            </a:r>
            <a:r>
              <a:rPr lang="ru-RU" sz="3600" b="1" i="1" dirty="0" smtClean="0"/>
              <a:t>город</a:t>
            </a:r>
            <a:r>
              <a:rPr lang="ru-RU" sz="3600" b="1" i="1" u="sng" dirty="0" smtClean="0"/>
              <a:t>а</a:t>
            </a:r>
            <a:r>
              <a:rPr lang="ru-RU" sz="3600" b="1" dirty="0"/>
              <a:t>,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– Р. п. </a:t>
            </a:r>
            <a:r>
              <a:rPr lang="ru-RU" sz="3600" b="1" i="1" dirty="0" smtClean="0"/>
              <a:t>сахар</a:t>
            </a:r>
            <a:r>
              <a:rPr lang="ru-RU" sz="3600" b="1" i="1" u="sng" dirty="0" smtClean="0"/>
              <a:t>у</a:t>
            </a:r>
            <a:r>
              <a:rPr lang="ru-RU" sz="3600" b="1" i="1" dirty="0"/>
              <a:t>, </a:t>
            </a:r>
            <a:r>
              <a:rPr lang="ru-RU" sz="3600" b="1" i="1" dirty="0" smtClean="0"/>
              <a:t>П. п. на берег</a:t>
            </a:r>
            <a:r>
              <a:rPr lang="ru-RU" sz="3600" b="1" i="1" u="sng" dirty="0" smtClean="0"/>
              <a:t>у.</a:t>
            </a:r>
            <a:endParaRPr lang="ru-RU" sz="36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563500"/>
            <a:ext cx="856895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/>
              <a:t>Смена диалектной базы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649350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80920" cy="568863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В XVIII исчезают:</a:t>
            </a:r>
            <a:br>
              <a:rPr lang="ru-RU" sz="3600" b="1" dirty="0" smtClean="0"/>
            </a:br>
            <a:r>
              <a:rPr lang="ru-RU" sz="3600" b="1" dirty="0" smtClean="0"/>
              <a:t>– существительные </a:t>
            </a:r>
            <a:r>
              <a:rPr lang="ru-RU" sz="3600" b="1" dirty="0"/>
              <a:t>на –</a:t>
            </a:r>
            <a:r>
              <a:rPr lang="ru-RU" sz="3600" b="1" i="1" dirty="0"/>
              <a:t>ко</a:t>
            </a:r>
            <a:r>
              <a:rPr lang="ru-RU" sz="3600" b="1" dirty="0"/>
              <a:t> среднего рода: </a:t>
            </a:r>
            <a:r>
              <a:rPr lang="ru-RU" sz="3600" b="1" i="1" dirty="0"/>
              <a:t>мое дворишко, </a:t>
            </a:r>
            <a:r>
              <a:rPr lang="ru-RU" sz="3600" b="1" i="1" dirty="0" err="1"/>
              <a:t>шубенко</a:t>
            </a:r>
            <a:r>
              <a:rPr lang="ru-RU" sz="3600" b="1" i="1" dirty="0"/>
              <a:t> </a:t>
            </a:r>
            <a:r>
              <a:rPr lang="ru-RU" sz="3600" b="1" i="1" dirty="0" smtClean="0"/>
              <a:t>тонко </a:t>
            </a:r>
            <a:r>
              <a:rPr lang="ru-RU" sz="3600" b="1" dirty="0"/>
              <a:t>(«Житие» протопопа Аввакума</a:t>
            </a:r>
            <a:r>
              <a:rPr lang="ru-RU" sz="3600" b="1" dirty="0" smtClean="0"/>
              <a:t>),</a:t>
            </a:r>
            <a:br>
              <a:rPr lang="ru-RU" sz="3600" b="1" dirty="0" smtClean="0"/>
            </a:br>
            <a:r>
              <a:rPr lang="ru-RU" sz="3600" b="1" dirty="0" smtClean="0"/>
              <a:t>– формы </a:t>
            </a:r>
            <a:r>
              <a:rPr lang="ru-RU" sz="3600" b="1" dirty="0"/>
              <a:t>сравнительной степени на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-</a:t>
            </a:r>
            <a:r>
              <a:rPr lang="ru-RU" sz="3600" b="1" i="1" dirty="0" err="1" smtClean="0"/>
              <a:t>ае</a:t>
            </a:r>
            <a:r>
              <a:rPr lang="ru-RU" sz="3600" b="1" i="1" dirty="0"/>
              <a:t>, -</a:t>
            </a:r>
            <a:r>
              <a:rPr lang="ru-RU" sz="3600" b="1" i="1" dirty="0" err="1"/>
              <a:t>яе</a:t>
            </a:r>
            <a:r>
              <a:rPr lang="ru-RU" sz="3600" b="1" dirty="0"/>
              <a:t>: </a:t>
            </a:r>
            <a:r>
              <a:rPr lang="ru-RU" sz="3600" b="1" dirty="0" smtClean="0"/>
              <a:t>«указанная </a:t>
            </a:r>
            <a:r>
              <a:rPr lang="ru-RU" sz="3600" b="1" dirty="0"/>
              <a:t>цена, </a:t>
            </a:r>
            <a:r>
              <a:rPr lang="ru-RU" sz="3600" b="1" dirty="0" err="1"/>
              <a:t>дешев</a:t>
            </a:r>
            <a:r>
              <a:rPr lang="ru-RU" sz="3600" b="1" u="sng" dirty="0" err="1"/>
              <a:t>яе</a:t>
            </a:r>
            <a:r>
              <a:rPr lang="ru-RU" sz="3600" b="1" dirty="0"/>
              <a:t> торговое цены» («Уложение» 1649 г. Алексея Михайловича</a:t>
            </a:r>
            <a:r>
              <a:rPr lang="ru-RU" sz="3600" b="1" dirty="0" smtClean="0"/>
              <a:t>),</a:t>
            </a:r>
            <a:br>
              <a:rPr lang="ru-RU" sz="3600" b="1" dirty="0" smtClean="0"/>
            </a:br>
            <a:r>
              <a:rPr lang="ru-RU" sz="3600" b="1" dirty="0" smtClean="0"/>
              <a:t>– инфинитив </a:t>
            </a:r>
            <a:r>
              <a:rPr lang="ru-RU" sz="3600" b="1" dirty="0"/>
              <a:t>с существительным в именительном падеже: </a:t>
            </a:r>
            <a:r>
              <a:rPr lang="ru-RU" sz="3600" b="1" i="1" dirty="0" err="1" smtClean="0"/>
              <a:t>како</a:t>
            </a:r>
            <a:r>
              <a:rPr lang="ru-RU" sz="3600" b="1" i="1" dirty="0" smtClean="0"/>
              <a:t> </a:t>
            </a:r>
            <a:r>
              <a:rPr lang="ru-RU" sz="3600" b="1" i="1" dirty="0"/>
              <a:t>мука </a:t>
            </a:r>
            <a:r>
              <a:rPr lang="ru-RU" sz="3600" b="1" i="1" dirty="0" err="1"/>
              <a:t>сеяти</a:t>
            </a:r>
            <a:r>
              <a:rPr lang="ru-RU" sz="3600" b="1" i="1" dirty="0"/>
              <a:t>, </a:t>
            </a:r>
            <a:r>
              <a:rPr lang="ru-RU" sz="3600" b="1" i="1" dirty="0" err="1"/>
              <a:t>како</a:t>
            </a:r>
            <a:r>
              <a:rPr lang="ru-RU" sz="3600" b="1" i="1" dirty="0"/>
              <a:t> квашня </a:t>
            </a:r>
            <a:r>
              <a:rPr lang="ru-RU" sz="3600" b="1" i="1" dirty="0" err="1" smtClean="0"/>
              <a:t>притворити</a:t>
            </a:r>
            <a:r>
              <a:rPr lang="ru-RU" sz="3600" b="1" dirty="0" smtClean="0"/>
              <a:t> </a:t>
            </a:r>
            <a:r>
              <a:rPr lang="ru-RU" sz="3600" b="1" dirty="0"/>
              <a:t>(«Домострой</a:t>
            </a:r>
            <a:r>
              <a:rPr lang="ru-RU" sz="3600" b="1" dirty="0" smtClean="0"/>
              <a:t>»).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2080025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920880" cy="612068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К </a:t>
            </a:r>
            <a:r>
              <a:rPr lang="ru-RU" sz="3600" b="1" dirty="0"/>
              <a:t>концу Московского </a:t>
            </a:r>
            <a:r>
              <a:rPr lang="ru-RU" sz="3600" b="1" dirty="0" smtClean="0"/>
              <a:t>периода</a:t>
            </a:r>
            <a:br>
              <a:rPr lang="ru-RU" sz="3600" b="1" dirty="0" smtClean="0"/>
            </a:br>
            <a:r>
              <a:rPr lang="ru-RU" sz="900" b="1" dirty="0" smtClean="0"/>
              <a:t/>
            </a:r>
            <a:br>
              <a:rPr lang="ru-RU" sz="900" b="1" dirty="0" smtClean="0"/>
            </a:br>
            <a:r>
              <a:rPr lang="ru-RU" sz="3400" b="1" dirty="0" smtClean="0"/>
              <a:t>– утратилось множественное </a:t>
            </a:r>
            <a:r>
              <a:rPr lang="ru-RU" sz="3400" b="1" dirty="0"/>
              <a:t>число на </a:t>
            </a:r>
            <a:r>
              <a:rPr lang="ru-RU" sz="3400" b="1" i="1" dirty="0" smtClean="0"/>
              <a:t>-и</a:t>
            </a:r>
            <a:r>
              <a:rPr lang="ru-RU" sz="3400" b="1" dirty="0" smtClean="0"/>
              <a:t> </a:t>
            </a:r>
            <a:r>
              <a:rPr lang="ru-RU" sz="3400" b="1" dirty="0"/>
              <a:t>для твердой разновидности </a:t>
            </a:r>
            <a:r>
              <a:rPr lang="ru-RU" sz="3400" b="1" i="1" dirty="0"/>
              <a:t>(</a:t>
            </a:r>
            <a:r>
              <a:rPr lang="ru-RU" sz="3400" b="1" i="1" dirty="0" err="1"/>
              <a:t>столи</a:t>
            </a:r>
            <a:r>
              <a:rPr lang="ru-RU" sz="3400" b="1" i="1" dirty="0"/>
              <a:t>, </a:t>
            </a:r>
            <a:r>
              <a:rPr lang="ru-RU" sz="3400" b="1" i="1" dirty="0" err="1"/>
              <a:t>добрии</a:t>
            </a:r>
            <a:r>
              <a:rPr lang="ru-RU" sz="3400" b="1" i="1" dirty="0"/>
              <a:t>)</a:t>
            </a:r>
            <a:r>
              <a:rPr lang="ru-RU" sz="3400" b="1" dirty="0"/>
              <a:t>, </a:t>
            </a:r>
            <a:r>
              <a:rPr lang="ru-RU" sz="3400" b="1" dirty="0" smtClean="0"/>
              <a:t/>
            </a:r>
            <a:br>
              <a:rPr lang="ru-RU" sz="3400" b="1" dirty="0" smtClean="0"/>
            </a:br>
            <a:r>
              <a:rPr lang="ru-RU" sz="3400" b="1" dirty="0" smtClean="0"/>
              <a:t>– формы </a:t>
            </a:r>
            <a:r>
              <a:rPr lang="ru-RU" sz="3400" b="1" i="1" dirty="0" err="1"/>
              <a:t>моея</a:t>
            </a:r>
            <a:r>
              <a:rPr lang="ru-RU" sz="3400" b="1" i="1" dirty="0"/>
              <a:t>, </a:t>
            </a:r>
            <a:r>
              <a:rPr lang="ru-RU" sz="3400" b="1" i="1" dirty="0" err="1"/>
              <a:t>моее</a:t>
            </a:r>
            <a:r>
              <a:rPr lang="ru-RU" sz="3400" b="1" dirty="0"/>
              <a:t> </a:t>
            </a:r>
            <a:r>
              <a:rPr lang="ru-RU" sz="3400" b="1" dirty="0" smtClean="0"/>
              <a:t>заменяются </a:t>
            </a:r>
            <a:r>
              <a:rPr lang="ru-RU" sz="3400" b="1" dirty="0"/>
              <a:t>новой </a:t>
            </a:r>
            <a:r>
              <a:rPr lang="ru-RU" sz="3400" b="1" i="1" dirty="0" err="1" smtClean="0"/>
              <a:t>моеи</a:t>
            </a:r>
            <a:r>
              <a:rPr lang="ru-RU" sz="3400" b="1" dirty="0" smtClean="0"/>
              <a:t> (</a:t>
            </a:r>
            <a:r>
              <a:rPr lang="ru-RU" sz="3400" b="1" i="1" dirty="0" smtClean="0"/>
              <a:t>моей</a:t>
            </a:r>
            <a:r>
              <a:rPr lang="ru-RU" sz="3400" b="1" dirty="0" smtClean="0"/>
              <a:t>), </a:t>
            </a:r>
            <a:br>
              <a:rPr lang="ru-RU" sz="3400" b="1" dirty="0" smtClean="0"/>
            </a:br>
            <a:r>
              <a:rPr lang="ru-RU" sz="3400" b="1" dirty="0" smtClean="0"/>
              <a:t>– завершается перестройка </a:t>
            </a:r>
            <a:r>
              <a:rPr lang="ru-RU" sz="3400" b="1" dirty="0"/>
              <a:t>падежной системы множественного числа по образцу склонения на </a:t>
            </a:r>
            <a:r>
              <a:rPr lang="ru-RU" sz="3400" b="1" i="1" dirty="0" smtClean="0"/>
              <a:t>-а</a:t>
            </a:r>
            <a:r>
              <a:rPr lang="ru-RU" sz="3400" b="1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054433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120680"/>
          </a:xfrm>
        </p:spPr>
        <p:txBody>
          <a:bodyPr>
            <a:normAutofit/>
          </a:bodyPr>
          <a:lstStyle/>
          <a:p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b="1" dirty="0" smtClean="0"/>
              <a:t>Новые </a:t>
            </a:r>
            <a:r>
              <a:rPr lang="ru-RU" sz="3200" b="1" dirty="0"/>
              <a:t>союзы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i="1" dirty="0" smtClean="0"/>
              <a:t>что</a:t>
            </a:r>
            <a:r>
              <a:rPr lang="ru-RU" sz="3200" b="1" dirty="0" smtClean="0"/>
              <a:t> </a:t>
            </a:r>
            <a:r>
              <a:rPr lang="ru-RU" sz="3200" b="1" dirty="0"/>
              <a:t>(</a:t>
            </a:r>
            <a:r>
              <a:rPr lang="ru-RU" sz="3200" b="1" dirty="0" smtClean="0"/>
              <a:t>вместо </a:t>
            </a:r>
            <a:r>
              <a:rPr lang="ru-RU" sz="3200" b="1" i="1" dirty="0"/>
              <a:t>яко</a:t>
            </a:r>
            <a:r>
              <a:rPr lang="ru-RU" sz="3200" b="1" dirty="0" smtClean="0"/>
              <a:t>),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i="1" dirty="0" smtClean="0"/>
              <a:t>чтобы</a:t>
            </a:r>
            <a:r>
              <a:rPr lang="ru-RU" sz="3200" b="1" dirty="0" smtClean="0"/>
              <a:t> (</a:t>
            </a:r>
            <a:r>
              <a:rPr lang="ru-RU" sz="3200" b="1" dirty="0"/>
              <a:t>вместо</a:t>
            </a:r>
            <a:r>
              <a:rPr lang="ru-RU" sz="3200" b="1" dirty="0" smtClean="0"/>
              <a:t> </a:t>
            </a:r>
            <a:r>
              <a:rPr lang="ru-RU" sz="3200" b="1" i="1" dirty="0"/>
              <a:t>да, дабы</a:t>
            </a:r>
            <a:r>
              <a:rPr lang="ru-RU" sz="3200" b="1" dirty="0" smtClean="0"/>
              <a:t>),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i="1" dirty="0" smtClean="0"/>
              <a:t>который</a:t>
            </a:r>
            <a:r>
              <a:rPr lang="ru-RU" sz="3200" b="1" dirty="0" smtClean="0"/>
              <a:t> (</a:t>
            </a:r>
            <a:r>
              <a:rPr lang="ru-RU" sz="3200" b="1" dirty="0"/>
              <a:t>вместо</a:t>
            </a:r>
            <a:r>
              <a:rPr lang="ru-RU" sz="3200" b="1" dirty="0" smtClean="0"/>
              <a:t> </a:t>
            </a:r>
            <a:r>
              <a:rPr lang="ru-RU" sz="3200" b="1" i="1" dirty="0"/>
              <a:t>иже</a:t>
            </a:r>
            <a:r>
              <a:rPr lang="ru-RU" sz="3200" b="1" dirty="0"/>
              <a:t>),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i="1" dirty="0" smtClean="0"/>
              <a:t>если</a:t>
            </a:r>
            <a:r>
              <a:rPr lang="ru-RU" sz="3200" b="1" dirty="0" smtClean="0"/>
              <a:t> (</a:t>
            </a:r>
            <a:r>
              <a:rPr lang="ru-RU" sz="3200" b="1" dirty="0"/>
              <a:t>вместо</a:t>
            </a:r>
            <a:r>
              <a:rPr lang="ru-RU" sz="3200" b="1" dirty="0" smtClean="0"/>
              <a:t> </a:t>
            </a:r>
            <a:r>
              <a:rPr lang="ru-RU" sz="3200" b="1" i="1" dirty="0"/>
              <a:t>аще, еже</a:t>
            </a:r>
            <a:r>
              <a:rPr lang="ru-RU" sz="3200" b="1" dirty="0"/>
              <a:t>).</a:t>
            </a:r>
          </a:p>
        </p:txBody>
      </p:sp>
    </p:spTree>
    <p:extLst>
      <p:ext uri="{BB962C8B-B14F-4D97-AF65-F5344CB8AC3E}">
        <p14:creationId xmlns="" xmlns:p14="http://schemas.microsoft.com/office/powerpoint/2010/main" val="191537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90465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>
                <a:solidFill>
                  <a:schemeClr val="tx1"/>
                </a:solidFill>
              </a:rPr>
              <a:t>Иван </a:t>
            </a:r>
            <a:r>
              <a:rPr lang="ru-RU" sz="4000" b="1" dirty="0" err="1">
                <a:solidFill>
                  <a:schemeClr val="tx1"/>
                </a:solidFill>
              </a:rPr>
              <a:t>Калита</a:t>
            </a: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(князь московский с 1325, великий князь </a:t>
            </a:r>
            <a:r>
              <a:rPr lang="ru-RU" b="1" dirty="0" smtClean="0">
                <a:solidFill>
                  <a:schemeClr val="tx1"/>
                </a:solidFill>
              </a:rPr>
              <a:t>Владимирский </a:t>
            </a:r>
            <a:r>
              <a:rPr lang="ru-RU" b="1" dirty="0">
                <a:solidFill>
                  <a:schemeClr val="tx1"/>
                </a:solidFill>
              </a:rPr>
              <a:t>с 1328 – умер в 1340</a:t>
            </a:r>
            <a:r>
              <a:rPr lang="ru-RU" b="1" dirty="0" smtClean="0">
                <a:solidFill>
                  <a:schemeClr val="tx1"/>
                </a:solidFill>
              </a:rPr>
              <a:t>)</a:t>
            </a:r>
            <a:r>
              <a:rPr lang="be-BY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– распространил влияние </a:t>
            </a:r>
            <a:r>
              <a:rPr lang="ru-RU" b="1" dirty="0">
                <a:solidFill>
                  <a:schemeClr val="tx1"/>
                </a:solidFill>
              </a:rPr>
              <a:t>на </a:t>
            </a:r>
            <a:r>
              <a:rPr lang="ru-RU" b="1" dirty="0" smtClean="0">
                <a:solidFill>
                  <a:schemeClr val="tx1"/>
                </a:solidFill>
              </a:rPr>
              <a:t>Тверь</a:t>
            </a:r>
            <a:r>
              <a:rPr lang="ru-RU" b="1" dirty="0">
                <a:solidFill>
                  <a:schemeClr val="tx1"/>
                </a:solidFill>
              </a:rPr>
              <a:t>, Псков, </a:t>
            </a:r>
            <a:r>
              <a:rPr lang="ru-RU" b="1" dirty="0" smtClean="0">
                <a:solidFill>
                  <a:schemeClr val="tx1"/>
                </a:solidFill>
              </a:rPr>
              <a:t>Новгород,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– Москва </a:t>
            </a:r>
            <a:r>
              <a:rPr lang="ru-RU" b="1" dirty="0">
                <a:solidFill>
                  <a:schemeClr val="tx1"/>
                </a:solidFill>
              </a:rPr>
              <a:t>стала резиденцией митрополита «всея Руси</a:t>
            </a:r>
            <a:r>
              <a:rPr lang="ru-RU" b="1" dirty="0" smtClean="0">
                <a:solidFill>
                  <a:schemeClr val="tx1"/>
                </a:solidFill>
              </a:rPr>
              <a:t>»,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– заложил </a:t>
            </a:r>
            <a:r>
              <a:rPr lang="ru-RU" b="1" dirty="0">
                <a:solidFill>
                  <a:schemeClr val="tx1"/>
                </a:solidFill>
              </a:rPr>
              <a:t>основа политического и экономического могущества </a:t>
            </a:r>
            <a:r>
              <a:rPr lang="ru-RU" b="1" dirty="0" smtClean="0">
                <a:solidFill>
                  <a:schemeClr val="tx1"/>
                </a:solidFill>
              </a:rPr>
              <a:t>Москвы.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5315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12068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Для </a:t>
            </a:r>
            <a:r>
              <a:rPr lang="ru-RU" sz="3200" b="1" i="1" dirty="0"/>
              <a:t>русских знание славянского языка необходимо потому, что не только </a:t>
            </a:r>
            <a:r>
              <a:rPr lang="ru-RU" sz="3200" b="1" i="1" dirty="0" smtClean="0"/>
              <a:t>святая </a:t>
            </a:r>
            <a:r>
              <a:rPr lang="ru-RU" sz="3200" b="1" i="1" dirty="0"/>
              <a:t>библия и остальные книги, по которым совершается богослужение, существуют только на славянском языке, но </a:t>
            </a:r>
            <a:r>
              <a:rPr lang="ru-RU" sz="3200" b="1" i="1" u="sng" dirty="0"/>
              <a:t>невозможно ни писать, ни рассуждать по каким-нибудь вопросам науки и образования</a:t>
            </a:r>
            <a:r>
              <a:rPr lang="ru-RU" sz="3200" b="1" i="1" dirty="0"/>
              <a:t>, не пользуясь славянским </a:t>
            </a:r>
            <a:r>
              <a:rPr lang="ru-RU" sz="3200" b="1" i="1" dirty="0" smtClean="0"/>
              <a:t>языком</a:t>
            </a:r>
            <a:r>
              <a:rPr lang="ru-RU" sz="3200" b="1" dirty="0" smtClean="0"/>
              <a:t>.</a:t>
            </a:r>
            <a:br>
              <a:rPr lang="ru-RU" sz="3200" b="1" dirty="0" smtClean="0"/>
            </a:br>
            <a:r>
              <a:rPr lang="ru-RU" sz="3200" b="1" dirty="0"/>
              <a:t>Генрих Вильгельм </a:t>
            </a:r>
            <a:r>
              <a:rPr lang="ru-RU" sz="3200" b="1" dirty="0" err="1"/>
              <a:t>Лудольф</a:t>
            </a:r>
            <a:r>
              <a:rPr lang="ru-RU" sz="3200" b="1" dirty="0"/>
              <a:t>, </a:t>
            </a:r>
            <a:r>
              <a:rPr lang="ru-RU" sz="3200" b="1" dirty="0" smtClean="0"/>
              <a:t>1696 </a:t>
            </a:r>
            <a:r>
              <a:rPr lang="ru-RU" sz="3200" b="1" dirty="0"/>
              <a:t>г.</a:t>
            </a:r>
          </a:p>
        </p:txBody>
      </p:sp>
    </p:spTree>
    <p:extLst>
      <p:ext uri="{BB962C8B-B14F-4D97-AF65-F5344CB8AC3E}">
        <p14:creationId xmlns="" xmlns:p14="http://schemas.microsoft.com/office/powerpoint/2010/main" val="2380690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120680"/>
          </a:xfrm>
        </p:spPr>
        <p:txBody>
          <a:bodyPr>
            <a:normAutofit fontScale="90000"/>
          </a:bodyPr>
          <a:lstStyle/>
          <a:p>
            <a:r>
              <a:rPr lang="ru-RU" sz="3600" b="1" i="1" dirty="0"/>
              <a:t>Поэтому, чем более ученым кто-нибудь хочет казаться, тем больше примешивает он славянских выражений к своей речи или в своих писаниях, хотя некоторые и посмеиваются над теми, кто злоупотребляет славянским языком в обычной </a:t>
            </a:r>
            <a:r>
              <a:rPr lang="ru-RU" sz="3600" b="1" i="1" dirty="0" smtClean="0"/>
              <a:t>речи.</a:t>
            </a:r>
            <a:br>
              <a:rPr lang="ru-RU" sz="3600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600" b="1" i="1" dirty="0" smtClean="0"/>
              <a:t>Так </a:t>
            </a:r>
            <a:r>
              <a:rPr lang="ru-RU" sz="3600" b="1" i="1" dirty="0"/>
              <a:t>у них и говорится, что разговаривать надо по-русски, а писать </a:t>
            </a:r>
            <a:r>
              <a:rPr lang="ru-RU" sz="3600" b="1" i="1" dirty="0" smtClean="0"/>
              <a:t>по-славянски.</a:t>
            </a:r>
            <a:endParaRPr lang="ru-RU" sz="3200" b="1" i="1" dirty="0"/>
          </a:p>
        </p:txBody>
      </p:sp>
    </p:spTree>
    <p:extLst>
      <p:ext uri="{BB962C8B-B14F-4D97-AF65-F5344CB8AC3E}">
        <p14:creationId xmlns="" xmlns:p14="http://schemas.microsoft.com/office/powerpoint/2010/main" val="2929584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136904" cy="590465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Первые светские печатные </a:t>
            </a:r>
            <a:r>
              <a:rPr lang="ru-RU" sz="3600" b="1" dirty="0" smtClean="0">
                <a:solidFill>
                  <a:schemeClr val="tx1"/>
                </a:solidFill>
              </a:rPr>
              <a:t>книги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Московской Руси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– «Учение и хитрость ратного строения пехотных людей» (перевод книги немецкого автора </a:t>
            </a:r>
            <a:r>
              <a:rPr lang="ru-RU" b="1" dirty="0" err="1" smtClean="0">
                <a:solidFill>
                  <a:schemeClr val="tx1"/>
                </a:solidFill>
              </a:rPr>
              <a:t>Вальгаузена</a:t>
            </a:r>
            <a:r>
              <a:rPr lang="ru-RU" b="1" dirty="0" smtClean="0">
                <a:solidFill>
                  <a:schemeClr val="tx1"/>
                </a:solidFill>
              </a:rPr>
              <a:t>, 1647),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– «</a:t>
            </a:r>
            <a:r>
              <a:rPr lang="ru-RU" b="1" dirty="0">
                <a:solidFill>
                  <a:schemeClr val="tx1"/>
                </a:solidFill>
              </a:rPr>
              <a:t>Грамматика» </a:t>
            </a:r>
            <a:r>
              <a:rPr lang="ru-RU" b="1" dirty="0" err="1">
                <a:solidFill>
                  <a:schemeClr val="tx1"/>
                </a:solidFill>
              </a:rPr>
              <a:t>Мелетия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Смотрицкого</a:t>
            </a:r>
            <a:r>
              <a:rPr lang="ru-RU" b="1" dirty="0">
                <a:solidFill>
                  <a:schemeClr val="tx1"/>
                </a:solidFill>
              </a:rPr>
              <a:t> 1648 </a:t>
            </a:r>
            <a:r>
              <a:rPr lang="ru-RU" b="1" dirty="0" smtClean="0">
                <a:solidFill>
                  <a:schemeClr val="tx1"/>
                </a:solidFill>
              </a:rPr>
              <a:t>(без </a:t>
            </a:r>
            <a:r>
              <a:rPr lang="ru-RU" b="1" dirty="0">
                <a:solidFill>
                  <a:schemeClr val="tx1"/>
                </a:solidFill>
              </a:rPr>
              <a:t>имени </a:t>
            </a:r>
            <a:r>
              <a:rPr lang="ru-RU" b="1" dirty="0" smtClean="0">
                <a:solidFill>
                  <a:schemeClr val="tx1"/>
                </a:solidFill>
              </a:rPr>
              <a:t>автора),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– «</a:t>
            </a:r>
            <a:r>
              <a:rPr lang="ru-RU" b="1" dirty="0">
                <a:solidFill>
                  <a:schemeClr val="tx1"/>
                </a:solidFill>
              </a:rPr>
              <a:t>Уложение» царя Алексея Михайловича </a:t>
            </a:r>
            <a:r>
              <a:rPr lang="ru-RU" b="1" dirty="0" smtClean="0">
                <a:solidFill>
                  <a:schemeClr val="tx1"/>
                </a:solidFill>
              </a:rPr>
              <a:t>1649.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0958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136904" cy="59766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1620 г. </a:t>
            </a:r>
            <a:r>
              <a:rPr lang="ru-RU" sz="3600" b="1" dirty="0" smtClean="0">
                <a:solidFill>
                  <a:schemeClr val="tx1"/>
                </a:solidFill>
              </a:rPr>
              <a:t>«</a:t>
            </a:r>
            <a:r>
              <a:rPr lang="ru-RU" sz="3600" b="1" dirty="0">
                <a:solidFill>
                  <a:schemeClr val="tx1"/>
                </a:solidFill>
              </a:rPr>
              <a:t>Книги суть риторики двои по </a:t>
            </a:r>
            <a:r>
              <a:rPr lang="ru-RU" sz="3600" b="1" dirty="0" err="1">
                <a:solidFill>
                  <a:schemeClr val="tx1"/>
                </a:solidFill>
              </a:rPr>
              <a:t>тонку</a:t>
            </a:r>
            <a:r>
              <a:rPr lang="ru-RU" sz="3600" b="1" dirty="0">
                <a:solidFill>
                  <a:schemeClr val="tx1"/>
                </a:solidFill>
              </a:rPr>
              <a:t> в </a:t>
            </a:r>
            <a:r>
              <a:rPr lang="ru-RU" sz="3600" b="1" dirty="0" err="1">
                <a:solidFill>
                  <a:schemeClr val="tx1"/>
                </a:solidFill>
              </a:rPr>
              <a:t>вопросех</a:t>
            </a:r>
            <a:r>
              <a:rPr lang="ru-RU" sz="3600" b="1" dirty="0">
                <a:solidFill>
                  <a:schemeClr val="tx1"/>
                </a:solidFill>
              </a:rPr>
              <a:t> списаны, </a:t>
            </a:r>
            <a:r>
              <a:rPr lang="ru-RU" sz="3600" b="1" dirty="0" err="1">
                <a:solidFill>
                  <a:schemeClr val="tx1"/>
                </a:solidFill>
              </a:rPr>
              <a:t>скораго</a:t>
            </a:r>
            <a:r>
              <a:rPr lang="ru-RU" sz="3600" b="1" dirty="0">
                <a:solidFill>
                  <a:schemeClr val="tx1"/>
                </a:solidFill>
              </a:rPr>
              <a:t> и </a:t>
            </a:r>
            <a:r>
              <a:rPr lang="ru-RU" sz="3600" b="1" dirty="0" err="1">
                <a:solidFill>
                  <a:schemeClr val="tx1"/>
                </a:solidFill>
              </a:rPr>
              <a:t>удобнаго</a:t>
            </a:r>
            <a:r>
              <a:rPr lang="ru-RU" sz="3600" b="1" dirty="0">
                <a:solidFill>
                  <a:schemeClr val="tx1"/>
                </a:solidFill>
              </a:rPr>
              <a:t> ради научения</a:t>
            </a:r>
            <a:r>
              <a:rPr lang="ru-RU" sz="3600" b="1" dirty="0" smtClean="0">
                <a:solidFill>
                  <a:schemeClr val="tx1"/>
                </a:solidFill>
              </a:rPr>
              <a:t>».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Род </a:t>
            </a:r>
            <a:r>
              <a:rPr lang="ru-RU" b="1" i="1" dirty="0">
                <a:solidFill>
                  <a:schemeClr val="tx1"/>
                </a:solidFill>
              </a:rPr>
              <a:t>смиренный есть который не восстает над обычаем повседневного </a:t>
            </a:r>
            <a:r>
              <a:rPr lang="ru-RU" b="1" i="1" dirty="0" err="1" smtClean="0">
                <a:solidFill>
                  <a:schemeClr val="tx1"/>
                </a:solidFill>
              </a:rPr>
              <a:t>глаголания</a:t>
            </a:r>
            <a:r>
              <a:rPr lang="ru-RU" b="1" i="1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943827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136904" cy="554461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Род </a:t>
            </a:r>
            <a:r>
              <a:rPr lang="ru-RU" b="1" dirty="0">
                <a:solidFill>
                  <a:schemeClr val="tx1"/>
                </a:solidFill>
              </a:rPr>
              <a:t>высокий есть который хотя большою </a:t>
            </a:r>
            <a:r>
              <a:rPr lang="ru-RU" b="1" dirty="0" err="1">
                <a:solidFill>
                  <a:schemeClr val="tx1"/>
                </a:solidFill>
              </a:rPr>
              <a:t>частию</a:t>
            </a:r>
            <a:r>
              <a:rPr lang="ru-RU" b="1" dirty="0">
                <a:solidFill>
                  <a:schemeClr val="tx1"/>
                </a:solidFill>
              </a:rPr>
              <a:t> содержится свойственным гласом, и потом паки еще части имеет метафоры и от </a:t>
            </a:r>
            <a:r>
              <a:rPr lang="ru-RU" b="1" dirty="0" err="1">
                <a:solidFill>
                  <a:schemeClr val="tx1"/>
                </a:solidFill>
              </a:rPr>
              <a:t>дальных</a:t>
            </a:r>
            <a:r>
              <a:rPr lang="ru-RU" b="1" dirty="0">
                <a:solidFill>
                  <a:schemeClr val="tx1"/>
                </a:solidFill>
              </a:rPr>
              <a:t> вещей приятных, </a:t>
            </a:r>
            <a:r>
              <a:rPr lang="ru-RU" b="1" dirty="0" err="1">
                <a:solidFill>
                  <a:schemeClr val="tx1"/>
                </a:solidFill>
              </a:rPr>
              <a:t>достаточну</a:t>
            </a:r>
            <a:r>
              <a:rPr lang="ru-RU" b="1" dirty="0">
                <a:solidFill>
                  <a:schemeClr val="tx1"/>
                </a:solidFill>
              </a:rPr>
              <a:t> размножает. И придав всяких видов, что от разума своего объявляет и </a:t>
            </a:r>
            <a:r>
              <a:rPr lang="ru-RU" b="1" dirty="0" err="1">
                <a:solidFill>
                  <a:schemeClr val="tx1"/>
                </a:solidFill>
              </a:rPr>
              <a:t>показует</a:t>
            </a:r>
            <a:r>
              <a:rPr lang="ru-RU" b="1" dirty="0">
                <a:solidFill>
                  <a:schemeClr val="tx1"/>
                </a:solidFill>
              </a:rPr>
              <a:t> украшение </a:t>
            </a:r>
            <a:r>
              <a:rPr lang="ru-RU" b="1" dirty="0" smtClean="0">
                <a:solidFill>
                  <a:schemeClr val="tx1"/>
                </a:solidFill>
              </a:rPr>
              <a:t>глагола.</a:t>
            </a:r>
          </a:p>
        </p:txBody>
      </p:sp>
    </p:spTree>
    <p:extLst>
      <p:ext uri="{BB962C8B-B14F-4D97-AF65-F5344CB8AC3E}">
        <p14:creationId xmlns="" xmlns:p14="http://schemas.microsoft.com/office/powerpoint/2010/main" val="2705330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8136904" cy="532859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Род </a:t>
            </a:r>
            <a:r>
              <a:rPr lang="ru-RU" b="1" dirty="0">
                <a:solidFill>
                  <a:schemeClr val="tx1"/>
                </a:solidFill>
              </a:rPr>
              <a:t>мерный который хотя есть последний имеет участок видов, но во умножении ничто же составляется </a:t>
            </a:r>
            <a:r>
              <a:rPr lang="ru-RU" b="1" dirty="0" err="1">
                <a:solidFill>
                  <a:schemeClr val="tx1"/>
                </a:solidFill>
              </a:rPr>
              <a:t>пропинаючи</a:t>
            </a:r>
            <a:r>
              <a:rPr lang="ru-RU" b="1" dirty="0">
                <a:solidFill>
                  <a:schemeClr val="tx1"/>
                </a:solidFill>
              </a:rPr>
              <a:t> род. А таков есть </a:t>
            </a:r>
            <a:r>
              <a:rPr lang="ru-RU" b="1" dirty="0" err="1">
                <a:solidFill>
                  <a:schemeClr val="tx1"/>
                </a:solidFill>
              </a:rPr>
              <a:t>Овидиуш</a:t>
            </a:r>
            <a:r>
              <a:rPr lang="ru-RU" b="1" dirty="0">
                <a:solidFill>
                  <a:schemeClr val="tx1"/>
                </a:solidFill>
              </a:rPr>
              <a:t> и письма грамоты и глаголы </a:t>
            </a:r>
            <a:r>
              <a:rPr lang="ru-RU" b="1" dirty="0" err="1" smtClean="0">
                <a:solidFill>
                  <a:schemeClr val="tx1"/>
                </a:solidFill>
              </a:rPr>
              <a:t>Кикероновы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123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920880" cy="5976664"/>
          </a:xfrm>
        </p:spPr>
        <p:txBody>
          <a:bodyPr>
            <a:normAutofit lnSpcReduction="10000"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Дмитрий Иванович Донской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(</a:t>
            </a:r>
            <a:r>
              <a:rPr lang="ru-RU" sz="3600" b="1" dirty="0">
                <a:solidFill>
                  <a:schemeClr val="tx1"/>
                </a:solidFill>
              </a:rPr>
              <a:t>1350 – 1389)</a:t>
            </a:r>
            <a:endParaRPr lang="ru-RU" sz="800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– отражал </a:t>
            </a:r>
            <a:r>
              <a:rPr lang="ru-RU" b="1" dirty="0">
                <a:solidFill>
                  <a:schemeClr val="tx1"/>
                </a:solidFill>
              </a:rPr>
              <a:t>нападения на Москву литовского князя Ольгерда,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– принудил </a:t>
            </a:r>
            <a:r>
              <a:rPr lang="ru-RU" b="1" dirty="0">
                <a:solidFill>
                  <a:schemeClr val="tx1"/>
                </a:solidFill>
              </a:rPr>
              <a:t>тверского князя к признанию </a:t>
            </a:r>
            <a:r>
              <a:rPr lang="ru-RU" b="1" dirty="0" smtClean="0">
                <a:solidFill>
                  <a:schemeClr val="tx1"/>
                </a:solidFill>
              </a:rPr>
              <a:t>старшинства,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– утвердил влияние </a:t>
            </a:r>
            <a:r>
              <a:rPr lang="ru-RU" b="1" dirty="0">
                <a:solidFill>
                  <a:schemeClr val="tx1"/>
                </a:solidFill>
              </a:rPr>
              <a:t>в Болгарии Волжско-Камской,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– в </a:t>
            </a:r>
            <a:r>
              <a:rPr lang="ru-RU" b="1" dirty="0">
                <a:solidFill>
                  <a:schemeClr val="tx1"/>
                </a:solidFill>
              </a:rPr>
              <a:t>1378 </a:t>
            </a:r>
            <a:r>
              <a:rPr lang="ru-RU" b="1" dirty="0" smtClean="0">
                <a:solidFill>
                  <a:schemeClr val="tx1"/>
                </a:solidFill>
              </a:rPr>
              <a:t>разбил </a:t>
            </a:r>
            <a:r>
              <a:rPr lang="ru-RU" b="1" dirty="0">
                <a:solidFill>
                  <a:schemeClr val="tx1"/>
                </a:solidFill>
              </a:rPr>
              <a:t>под </a:t>
            </a:r>
            <a:r>
              <a:rPr lang="ru-RU" b="1" dirty="0" err="1">
                <a:solidFill>
                  <a:schemeClr val="tx1"/>
                </a:solidFill>
              </a:rPr>
              <a:t>Скорнищевом</a:t>
            </a:r>
            <a:r>
              <a:rPr lang="ru-RU" b="1" dirty="0">
                <a:solidFill>
                  <a:schemeClr val="tx1"/>
                </a:solidFill>
              </a:rPr>
              <a:t> рязанского </a:t>
            </a:r>
            <a:r>
              <a:rPr lang="ru-RU" b="1" dirty="0" smtClean="0">
                <a:solidFill>
                  <a:schemeClr val="tx1"/>
                </a:solidFill>
              </a:rPr>
              <a:t>князя,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– 1380 г. Куликовская битва.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99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920880" cy="525658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Во второй половине XV в.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к </a:t>
            </a:r>
            <a:r>
              <a:rPr lang="ru-RU" sz="3600" b="1" dirty="0">
                <a:solidFill>
                  <a:schemeClr val="tx1"/>
                </a:solidFill>
              </a:rPr>
              <a:t>Москве присоединяются Ярославль, Новгород и Тверь,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в </a:t>
            </a:r>
            <a:r>
              <a:rPr lang="ru-RU" sz="3600" b="1" dirty="0">
                <a:solidFill>
                  <a:schemeClr val="tx1"/>
                </a:solidFill>
              </a:rPr>
              <a:t>начале XVI – Псков и Рязань.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477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24936" cy="518457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В XIII–XIV </a:t>
            </a:r>
            <a:r>
              <a:rPr lang="ru-RU" sz="3200" b="1" dirty="0"/>
              <a:t>вв. </a:t>
            </a:r>
            <a:r>
              <a:rPr lang="ru-RU" sz="3200" b="1" dirty="0" smtClean="0"/>
              <a:t>– владимиро-суздальский </a:t>
            </a:r>
            <a:r>
              <a:rPr lang="ru-RU" sz="3200" b="1" dirty="0"/>
              <a:t>диалект (среднерусский говор на основе </a:t>
            </a:r>
            <a:r>
              <a:rPr lang="ru-RU" sz="3200" b="1" dirty="0" err="1"/>
              <a:t>севернорусского</a:t>
            </a:r>
            <a:r>
              <a:rPr lang="ru-RU" sz="3200" b="1" dirty="0"/>
              <a:t> наречия; восточный окающий).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– </a:t>
            </a:r>
            <a:r>
              <a:rPr lang="ru-RU" sz="3200" b="1" i="1" dirty="0" smtClean="0"/>
              <a:t>г</a:t>
            </a:r>
            <a:r>
              <a:rPr lang="ru-RU" sz="3200" b="1" dirty="0" smtClean="0"/>
              <a:t> </a:t>
            </a:r>
            <a:r>
              <a:rPr lang="ru-RU" sz="3200" b="1" dirty="0"/>
              <a:t>взрывной,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– нет </a:t>
            </a:r>
            <a:r>
              <a:rPr lang="ru-RU" sz="3200" b="1" dirty="0"/>
              <a:t>перехода [в] в [у],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– твердое </a:t>
            </a:r>
            <a:r>
              <a:rPr lang="ru-RU" sz="3200" b="1" dirty="0"/>
              <a:t>окончание глагольных форм 3 лица,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– формы </a:t>
            </a:r>
            <a:r>
              <a:rPr lang="ru-RU" sz="3200" b="1" i="1" dirty="0"/>
              <a:t>меня, тебя, себя</a:t>
            </a:r>
            <a:r>
              <a:rPr lang="ru-RU" sz="3200" b="1" dirty="0"/>
              <a:t> в Р.-В. падежах,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– окончания </a:t>
            </a:r>
            <a:r>
              <a:rPr lang="en-US" sz="3200" b="1" i="1" dirty="0"/>
              <a:t>-</a:t>
            </a:r>
            <a:r>
              <a:rPr lang="ru-RU" sz="3200" b="1" i="1" dirty="0"/>
              <a:t>ой/-</a:t>
            </a:r>
            <a:r>
              <a:rPr lang="ru-RU" sz="3200" b="1" i="1" dirty="0" smtClean="0"/>
              <a:t>ей; </a:t>
            </a:r>
            <a:r>
              <a:rPr lang="en-US" sz="3200" b="1" i="1" dirty="0" smtClean="0"/>
              <a:t>-</a:t>
            </a:r>
            <a:r>
              <a:rPr lang="ru-RU" sz="3200" b="1" i="1" dirty="0" smtClean="0"/>
              <a:t>ого</a:t>
            </a:r>
            <a:r>
              <a:rPr lang="ru-RU" sz="3200" b="1" dirty="0" smtClean="0"/>
              <a:t> </a:t>
            </a:r>
            <a:r>
              <a:rPr lang="ru-RU" sz="3200" b="1" dirty="0"/>
              <a:t>с [в</a:t>
            </a:r>
            <a:r>
              <a:rPr lang="ru-RU" sz="3200" b="1" dirty="0" smtClean="0"/>
              <a:t>],</a:t>
            </a:r>
            <a:r>
              <a:rPr lang="en-US" sz="3200" b="1" dirty="0" smtClean="0"/>
              <a:t>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– </a:t>
            </a:r>
            <a:r>
              <a:rPr lang="ru-RU" sz="3200" b="1" dirty="0"/>
              <a:t>оканье. 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260648"/>
            <a:ext cx="856895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/>
              <a:t>Диалектная </a:t>
            </a:r>
            <a:r>
              <a:rPr lang="ru-RU" sz="3600" b="1" dirty="0" smtClean="0"/>
              <a:t>основа языка </a:t>
            </a:r>
          </a:p>
          <a:p>
            <a:r>
              <a:rPr lang="ru-RU" sz="3600" b="1" dirty="0" smtClean="0"/>
              <a:t>Московской Руси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60759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609637" cy="5917489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Изменения в русском языке </a:t>
            </a:r>
            <a:br>
              <a:rPr lang="ru-RU" sz="3600" b="1" dirty="0" smtClean="0"/>
            </a:br>
            <a:r>
              <a:rPr lang="ru-RU" sz="3600" b="1" dirty="0" smtClean="0"/>
              <a:t>XIII–XIV </a:t>
            </a:r>
            <a:r>
              <a:rPr lang="ru-RU" sz="3600" b="1" dirty="0"/>
              <a:t>вв</a:t>
            </a:r>
            <a:r>
              <a:rPr lang="ru-RU" sz="3600" b="1" dirty="0" smtClean="0"/>
              <a:t>.</a:t>
            </a:r>
            <a:br>
              <a:rPr lang="ru-RU" sz="3600" b="1" dirty="0" smtClean="0"/>
            </a:br>
            <a:r>
              <a:rPr lang="ru-RU" sz="1000" b="1" dirty="0" smtClean="0"/>
              <a:t/>
            </a:r>
            <a:br>
              <a:rPr lang="ru-RU" sz="1000" b="1" dirty="0" smtClean="0"/>
            </a:br>
            <a:r>
              <a:rPr lang="ru-RU" sz="3400" b="1" dirty="0" smtClean="0"/>
              <a:t>– </a:t>
            </a:r>
            <a:r>
              <a:rPr lang="ru-RU" sz="3400" b="1" i="1" dirty="0" err="1" smtClean="0"/>
              <a:t>гы</a:t>
            </a:r>
            <a:r>
              <a:rPr lang="ru-RU" sz="3400" b="1" i="1" dirty="0" smtClean="0"/>
              <a:t>, </a:t>
            </a:r>
            <a:r>
              <a:rPr lang="ru-RU" sz="3400" b="1" i="1" dirty="0" err="1" smtClean="0"/>
              <a:t>кы</a:t>
            </a:r>
            <a:r>
              <a:rPr lang="ru-RU" sz="3400" b="1" i="1" dirty="0" smtClean="0"/>
              <a:t>, </a:t>
            </a:r>
            <a:r>
              <a:rPr lang="ru-RU" sz="3400" b="1" i="1" dirty="0" err="1" smtClean="0"/>
              <a:t>хы</a:t>
            </a:r>
            <a:r>
              <a:rPr lang="ru-RU" sz="3400" b="1" dirty="0" smtClean="0"/>
              <a:t> произносятся </a:t>
            </a:r>
            <a:br>
              <a:rPr lang="ru-RU" sz="3400" b="1" dirty="0" smtClean="0"/>
            </a:br>
            <a:r>
              <a:rPr lang="ru-RU" sz="3400" b="1" dirty="0" smtClean="0"/>
              <a:t>как </a:t>
            </a:r>
            <a:r>
              <a:rPr lang="ru-RU" sz="3400" b="1" i="1" dirty="0" err="1" smtClean="0"/>
              <a:t>ги</a:t>
            </a:r>
            <a:r>
              <a:rPr lang="ru-RU" sz="3400" b="1" i="1" dirty="0" smtClean="0"/>
              <a:t>, </a:t>
            </a:r>
            <a:r>
              <a:rPr lang="ru-RU" sz="3400" b="1" i="1" dirty="0" err="1" smtClean="0"/>
              <a:t>ки</a:t>
            </a:r>
            <a:r>
              <a:rPr lang="ru-RU" sz="3400" b="1" i="1" dirty="0" smtClean="0"/>
              <a:t>, хи</a:t>
            </a:r>
            <a:r>
              <a:rPr lang="ru-RU" sz="3400" b="1" dirty="0" smtClean="0"/>
              <a:t>, </a:t>
            </a:r>
            <a:br>
              <a:rPr lang="ru-RU" sz="3400" b="1" dirty="0" smtClean="0"/>
            </a:br>
            <a:r>
              <a:rPr lang="ru-RU" sz="3400" b="1" dirty="0" smtClean="0"/>
              <a:t>– утрачивается двойственное число, </a:t>
            </a:r>
            <a:br>
              <a:rPr lang="ru-RU" sz="3400" b="1" dirty="0" smtClean="0"/>
            </a:br>
            <a:r>
              <a:rPr lang="ru-RU" sz="3400" b="1" dirty="0" smtClean="0"/>
              <a:t>– перестраивается система прошедших времен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(в </a:t>
            </a:r>
            <a:r>
              <a:rPr lang="ru-RU" sz="3200" b="1" dirty="0"/>
              <a:t>грамматике Лаврентия </a:t>
            </a:r>
            <a:r>
              <a:rPr lang="ru-RU" sz="3200" b="1" dirty="0" err="1"/>
              <a:t>Зизания</a:t>
            </a:r>
            <a:r>
              <a:rPr lang="ru-RU" sz="3200" b="1" dirty="0"/>
              <a:t> 1596: </a:t>
            </a:r>
            <a:r>
              <a:rPr lang="ru-RU" sz="3200" b="1" dirty="0" err="1"/>
              <a:t>мимошедшее</a:t>
            </a:r>
            <a:r>
              <a:rPr lang="ru-RU" sz="3200" b="1" dirty="0"/>
              <a:t> </a:t>
            </a:r>
            <a:r>
              <a:rPr lang="ru-RU" sz="3200" b="1" i="1" dirty="0" err="1"/>
              <a:t>явихъ</a:t>
            </a:r>
            <a:r>
              <a:rPr lang="ru-RU" sz="3200" b="1" i="1" dirty="0"/>
              <a:t>, </a:t>
            </a:r>
            <a:r>
              <a:rPr lang="ru-RU" sz="3200" b="1" i="1" u="sng" dirty="0" err="1"/>
              <a:t>явилъ</a:t>
            </a:r>
            <a:r>
              <a:rPr lang="ru-RU" sz="3200" b="1" i="1" u="sng" dirty="0"/>
              <a:t> </a:t>
            </a:r>
            <a:r>
              <a:rPr lang="ru-RU" sz="3200" b="1" i="1" u="sng" dirty="0" err="1"/>
              <a:t>еси</a:t>
            </a:r>
            <a:r>
              <a:rPr lang="ru-RU" sz="3200" b="1" i="1" u="sng" dirty="0"/>
              <a:t>, ла, </a:t>
            </a:r>
            <a:r>
              <a:rPr lang="ru-RU" sz="3200" b="1" i="1" u="sng" dirty="0" err="1"/>
              <a:t>ло</a:t>
            </a:r>
            <a:r>
              <a:rPr lang="ru-RU" sz="3200" b="1" i="1" dirty="0"/>
              <a:t>, яви</a:t>
            </a:r>
            <a:r>
              <a:rPr lang="ru-RU" sz="3200" b="1" dirty="0"/>
              <a:t> и </a:t>
            </a:r>
            <a:r>
              <a:rPr lang="ru-RU" sz="3200" b="1" dirty="0" err="1"/>
              <a:t>пресовершенное</a:t>
            </a:r>
            <a:r>
              <a:rPr lang="ru-RU" sz="3200" b="1" dirty="0"/>
              <a:t> </a:t>
            </a:r>
            <a:r>
              <a:rPr lang="ru-RU" sz="3200" b="1" i="1" dirty="0" err="1"/>
              <a:t>являхъ</a:t>
            </a:r>
            <a:r>
              <a:rPr lang="ru-RU" sz="3200" b="1" i="1" dirty="0"/>
              <a:t>, </a:t>
            </a:r>
            <a:r>
              <a:rPr lang="ru-RU" sz="3200" b="1" i="1" u="sng" dirty="0" err="1"/>
              <a:t>являлъ</a:t>
            </a:r>
            <a:r>
              <a:rPr lang="ru-RU" sz="3200" b="1" i="1" u="sng" dirty="0"/>
              <a:t> </a:t>
            </a:r>
            <a:r>
              <a:rPr lang="ru-RU" sz="3200" b="1" i="1" u="sng" dirty="0" err="1"/>
              <a:t>еси</a:t>
            </a:r>
            <a:r>
              <a:rPr lang="ru-RU" sz="3200" b="1" i="1" dirty="0"/>
              <a:t>, </a:t>
            </a:r>
            <a:r>
              <a:rPr lang="ru-RU" sz="3200" b="1" i="1" dirty="0" err="1"/>
              <a:t>являаше</a:t>
            </a:r>
            <a:r>
              <a:rPr lang="ru-RU" sz="3200" b="1" i="1" dirty="0"/>
              <a:t>, </a:t>
            </a:r>
            <a:r>
              <a:rPr lang="ru-RU" sz="3200" b="1" i="1" u="sng" dirty="0" err="1" smtClean="0"/>
              <a:t>являалъ</a:t>
            </a:r>
            <a:r>
              <a:rPr lang="ru-RU" sz="3200" b="1" i="1" dirty="0" smtClean="0"/>
              <a:t>)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2184743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884" y="650276"/>
            <a:ext cx="8218273" cy="5917489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– формы </a:t>
            </a:r>
            <a:r>
              <a:rPr lang="ru-RU" sz="3200" b="1" i="1" dirty="0" err="1"/>
              <a:t>пеклъ</a:t>
            </a:r>
            <a:r>
              <a:rPr lang="ru-RU" sz="3200" b="1" i="1" dirty="0"/>
              <a:t>, </a:t>
            </a:r>
            <a:r>
              <a:rPr lang="ru-RU" sz="3200" b="1" i="1" dirty="0" err="1"/>
              <a:t>моглъ</a:t>
            </a:r>
            <a:r>
              <a:rPr lang="ru-RU" sz="3200" b="1" i="1" dirty="0"/>
              <a:t> </a:t>
            </a:r>
            <a:r>
              <a:rPr lang="ru-RU" sz="3200" b="1" dirty="0"/>
              <a:t>упростились,</a:t>
            </a:r>
            <a:br>
              <a:rPr lang="ru-RU" sz="3200" b="1" dirty="0"/>
            </a:br>
            <a:r>
              <a:rPr lang="ru-RU" sz="3200" b="1" dirty="0"/>
              <a:t>– сократились окончания 2 лица </a:t>
            </a:r>
            <a:r>
              <a:rPr lang="ru-RU" sz="3200" b="1" i="1" dirty="0"/>
              <a:t>-</a:t>
            </a:r>
            <a:r>
              <a:rPr lang="ru-RU" sz="3200" b="1" i="1" dirty="0" smtClean="0"/>
              <a:t>ши</a:t>
            </a:r>
            <a:r>
              <a:rPr lang="ru-RU" sz="3200" b="1" dirty="0" smtClean="0"/>
              <a:t>,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– </a:t>
            </a:r>
            <a:r>
              <a:rPr lang="ru-RU" sz="3200" b="1" dirty="0" smtClean="0"/>
              <a:t>упростилась система </a:t>
            </a:r>
            <a:r>
              <a:rPr lang="ru-RU" sz="3200" b="1" dirty="0"/>
              <a:t>склонений существительных,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– </a:t>
            </a:r>
            <a:r>
              <a:rPr lang="ru-RU" sz="3200" b="1" dirty="0"/>
              <a:t>утрачивается звательная форма,</a:t>
            </a:r>
            <a:br>
              <a:rPr lang="ru-RU" sz="3200" b="1" dirty="0"/>
            </a:br>
            <a:r>
              <a:rPr lang="ru-RU" sz="3200" b="1" dirty="0"/>
              <a:t>– выравниваются основы на заднеязычный,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– окончание прилагательных </a:t>
            </a:r>
            <a:r>
              <a:rPr lang="ru-RU" sz="3200" b="1" i="1" dirty="0" smtClean="0"/>
              <a:t>-ой/-ей</a:t>
            </a:r>
            <a:r>
              <a:rPr lang="ru-RU" sz="3200" b="1" dirty="0" smtClean="0"/>
              <a:t>, </a:t>
            </a:r>
            <a:br>
              <a:rPr lang="ru-RU" sz="3200" b="1" dirty="0" smtClean="0"/>
            </a:br>
            <a:r>
              <a:rPr lang="ru-RU" sz="3200" b="1" dirty="0" smtClean="0"/>
              <a:t>– сократилось </a:t>
            </a:r>
            <a:r>
              <a:rPr lang="ru-RU" sz="3200" b="1" dirty="0"/>
              <a:t>употребление кратких форм прилагательных и </a:t>
            </a:r>
            <a:r>
              <a:rPr lang="ru-RU" sz="3200" b="1" dirty="0" smtClean="0"/>
              <a:t>причастий.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2282080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7992888" cy="59766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 </a:t>
            </a:r>
            <a:r>
              <a:rPr lang="ru-RU" b="1" dirty="0">
                <a:solidFill>
                  <a:schemeClr val="tx1"/>
                </a:solidFill>
              </a:rPr>
              <a:t>1542 </a:t>
            </a:r>
            <a:r>
              <a:rPr lang="ru-RU" b="1" dirty="0" smtClean="0">
                <a:solidFill>
                  <a:schemeClr val="tx1"/>
                </a:solidFill>
              </a:rPr>
              <a:t>митрополит </a:t>
            </a:r>
            <a:r>
              <a:rPr lang="ru-RU" b="1" dirty="0" err="1" smtClean="0">
                <a:solidFill>
                  <a:schemeClr val="tx1"/>
                </a:solidFill>
              </a:rPr>
              <a:t>Макарий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1547, 1549 церковные соборы по </a:t>
            </a:r>
            <a:r>
              <a:rPr lang="ru-RU" b="1" dirty="0">
                <a:solidFill>
                  <a:schemeClr val="tx1"/>
                </a:solidFill>
              </a:rPr>
              <a:t>канонизации </a:t>
            </a:r>
            <a:r>
              <a:rPr lang="ru-RU" b="1" dirty="0" smtClean="0">
                <a:solidFill>
                  <a:schemeClr val="tx1"/>
                </a:solidFill>
              </a:rPr>
              <a:t>святых (было 22; провозглашено </a:t>
            </a:r>
            <a:r>
              <a:rPr lang="ru-RU" b="1" dirty="0">
                <a:solidFill>
                  <a:schemeClr val="tx1"/>
                </a:solidFill>
              </a:rPr>
              <a:t>общецерковными святыми еще 30 и местными </a:t>
            </a:r>
            <a:r>
              <a:rPr lang="ru-RU" b="1" dirty="0" smtClean="0">
                <a:solidFill>
                  <a:schemeClr val="tx1"/>
                </a:solidFill>
              </a:rPr>
              <a:t>9).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Стоглавый </a:t>
            </a:r>
            <a:r>
              <a:rPr lang="ru-RU" b="1" dirty="0">
                <a:solidFill>
                  <a:schemeClr val="tx1"/>
                </a:solidFill>
              </a:rPr>
              <a:t>собор 1551 </a:t>
            </a:r>
            <a:r>
              <a:rPr lang="ru-RU" b="1" dirty="0" smtClean="0">
                <a:solidFill>
                  <a:schemeClr val="tx1"/>
                </a:solidFill>
              </a:rPr>
              <a:t>– обновление </a:t>
            </a:r>
            <a:r>
              <a:rPr lang="ru-RU" b="1" dirty="0">
                <a:solidFill>
                  <a:schemeClr val="tx1"/>
                </a:solidFill>
              </a:rPr>
              <a:t>русской церкви.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Основана </a:t>
            </a:r>
            <a:r>
              <a:rPr lang="ru-RU" b="1" dirty="0">
                <a:solidFill>
                  <a:schemeClr val="tx1"/>
                </a:solidFill>
              </a:rPr>
              <a:t>первая типография в Москве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>
                <a:solidFill>
                  <a:schemeClr val="tx1"/>
                </a:solidFill>
              </a:rPr>
              <a:t>«</a:t>
            </a:r>
            <a:r>
              <a:rPr lang="ru-RU" b="1" dirty="0" smtClean="0">
                <a:solidFill>
                  <a:schemeClr val="tx1"/>
                </a:solidFill>
              </a:rPr>
              <a:t>Великие Минеи Четьи» </a:t>
            </a:r>
            <a:r>
              <a:rPr lang="ru-RU" b="1" dirty="0">
                <a:solidFill>
                  <a:schemeClr val="tx1"/>
                </a:solidFill>
              </a:rPr>
              <a:t>и «</a:t>
            </a:r>
            <a:r>
              <a:rPr lang="ru-RU" b="1" dirty="0" smtClean="0">
                <a:solidFill>
                  <a:schemeClr val="tx1"/>
                </a:solidFill>
              </a:rPr>
              <a:t>Степенная книга».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4868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992888" cy="612068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ІІ </a:t>
            </a:r>
            <a:r>
              <a:rPr lang="ru-RU" sz="3600" b="1" dirty="0"/>
              <a:t>южнославянское </a:t>
            </a:r>
            <a:r>
              <a:rPr lang="ru-RU" sz="3600" b="1" dirty="0" smtClean="0"/>
              <a:t>влияние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– Сочетание </a:t>
            </a:r>
            <a:r>
              <a:rPr lang="ru-RU" sz="3200" b="1" dirty="0" err="1" smtClean="0"/>
              <a:t>жд</a:t>
            </a:r>
            <a:r>
              <a:rPr lang="ru-RU" sz="3200" b="1" dirty="0" smtClean="0"/>
              <a:t>,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– </a:t>
            </a:r>
            <a:r>
              <a:rPr lang="ru-RU" sz="3200" b="1" dirty="0" err="1" smtClean="0"/>
              <a:t>огласованные</a:t>
            </a:r>
            <a:r>
              <a:rPr lang="ru-RU" sz="3200" b="1" dirty="0" smtClean="0"/>
              <a:t> приставки </a:t>
            </a:r>
            <a:br>
              <a:rPr lang="ru-RU" sz="3200" b="1" dirty="0" smtClean="0"/>
            </a:br>
            <a:r>
              <a:rPr lang="ru-RU" sz="3200" b="1" i="1" dirty="0" smtClean="0"/>
              <a:t>во-</a:t>
            </a:r>
            <a:r>
              <a:rPr lang="ru-RU" sz="3200" b="1" i="1" dirty="0"/>
              <a:t>, воз-, </a:t>
            </a:r>
            <a:r>
              <a:rPr lang="ru-RU" sz="3200" b="1" i="1" dirty="0" smtClean="0"/>
              <a:t>со-,</a:t>
            </a: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3200" b="1" i="1" dirty="0" smtClean="0"/>
              <a:t>– </a:t>
            </a:r>
            <a:r>
              <a:rPr lang="ru-RU" sz="3200" b="1" dirty="0" smtClean="0"/>
              <a:t>написания </a:t>
            </a:r>
            <a:r>
              <a:rPr lang="ru-RU" sz="3200" b="1" dirty="0"/>
              <a:t>без йотации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i="1" dirty="0" smtClean="0"/>
              <a:t>(</a:t>
            </a:r>
            <a:r>
              <a:rPr lang="ru-RU" sz="3200" b="1" i="1" dirty="0" err="1"/>
              <a:t>своа</a:t>
            </a:r>
            <a:r>
              <a:rPr lang="ru-RU" sz="3200" b="1" i="1" dirty="0"/>
              <a:t>, </a:t>
            </a:r>
            <a:r>
              <a:rPr lang="ru-RU" sz="3200" b="1" i="1" dirty="0" err="1"/>
              <a:t>ученiа</a:t>
            </a:r>
            <a:r>
              <a:rPr lang="ru-RU" sz="3200" b="1" i="1" dirty="0"/>
              <a:t>), 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– </a:t>
            </a:r>
            <a:r>
              <a:rPr lang="ru-RU" sz="3200" b="1" dirty="0" smtClean="0"/>
              <a:t>редуцированные </a:t>
            </a:r>
            <a:r>
              <a:rPr lang="ru-RU" sz="3200" b="1" dirty="0"/>
              <a:t>после плавных </a:t>
            </a:r>
            <a:r>
              <a:rPr lang="ru-RU" sz="3200" b="1" i="1" dirty="0"/>
              <a:t>(</a:t>
            </a:r>
            <a:r>
              <a:rPr lang="ru-RU" sz="3200" b="1" i="1" dirty="0" err="1"/>
              <a:t>тръгъ</a:t>
            </a:r>
            <a:r>
              <a:rPr lang="ru-RU" sz="3200" b="1" i="1" dirty="0"/>
              <a:t>, </a:t>
            </a:r>
            <a:r>
              <a:rPr lang="ru-RU" sz="3200" b="1" i="1" dirty="0" err="1"/>
              <a:t>врьба</a:t>
            </a:r>
            <a:r>
              <a:rPr lang="ru-RU" sz="3200" b="1" i="1" dirty="0" smtClean="0"/>
              <a:t>),</a:t>
            </a:r>
            <a:br>
              <a:rPr lang="ru-RU" sz="3200" b="1" i="1" dirty="0" smtClean="0"/>
            </a:br>
            <a:r>
              <a:rPr lang="ru-RU" sz="3200" b="1" i="1" dirty="0" smtClean="0"/>
              <a:t>– </a:t>
            </a:r>
            <a:r>
              <a:rPr lang="ru-RU" sz="3200" b="1" dirty="0" smtClean="0"/>
              <a:t>окончание </a:t>
            </a:r>
            <a:r>
              <a:rPr lang="ru-RU" sz="3200" b="1" i="1" dirty="0" smtClean="0"/>
              <a:t>-</a:t>
            </a:r>
            <a:r>
              <a:rPr lang="ru-RU" sz="3200" b="1" i="1" dirty="0" err="1" smtClean="0"/>
              <a:t>аго</a:t>
            </a:r>
            <a:endParaRPr lang="ru-RU" sz="3200" b="1" i="1" dirty="0"/>
          </a:p>
        </p:txBody>
      </p:sp>
    </p:spTree>
    <p:extLst>
      <p:ext uri="{BB962C8B-B14F-4D97-AF65-F5344CB8AC3E}">
        <p14:creationId xmlns="" xmlns:p14="http://schemas.microsoft.com/office/powerpoint/2010/main" val="12728256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49442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3204</TotalTime>
  <Words>651</Words>
  <Application>Microsoft Office PowerPoint</Application>
  <PresentationFormat>Экран (4:3)</PresentationFormat>
  <Paragraphs>68</Paragraphs>
  <Slides>25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Формирование Московского государства и новые явления в литературном языке ХIV – середина ХVII в.</vt:lpstr>
      <vt:lpstr>Слайд 2</vt:lpstr>
      <vt:lpstr>Слайд 3</vt:lpstr>
      <vt:lpstr>Слайд 4</vt:lpstr>
      <vt:lpstr>В XIII–XIV вв. – владимиро-суздальский диалект (среднерусский говор на основе севернорусского наречия; восточный окающий).  – г взрывной,  – нет перехода [в] в [у],  – твердое окончание глагольных форм 3 лица,  – формы меня, тебя, себя в Р.-В. падежах,  – окончания -ой/-ей; -ого с [в],  – оканье. </vt:lpstr>
      <vt:lpstr>Изменения в русском языке  XIII–XIV вв.  – гы, кы, хы произносятся  как ги, ки, хи,  – утрачивается двойственное число,  – перестраивается система прошедших времен (в грамматике Лаврентия Зизания 1596: мимошедшее явихъ, явилъ еси, ла, ло, яви и пресовершенное являхъ, являлъ еси, являаше, являалъ)</vt:lpstr>
      <vt:lpstr>– формы пеклъ, моглъ упростились, – сократились окончания 2 лица -ши, – упростилась система склонений существительных,  – утрачивается звательная форма, – выравниваются основы на заднеязычный,  – окончание прилагательных -ой/-ей,  – сократилось употребление кратких форм прилагательных и причастий.</vt:lpstr>
      <vt:lpstr>Слайд 8</vt:lpstr>
      <vt:lpstr>ІІ южнославянское влияние  – Сочетание жд, – огласованные приставки  во-, воз-, со-, – написания без йотации  (своа, ученiа),  – редуцированные после плавных (тръгъ, врьба), – окончание -аго</vt:lpstr>
      <vt:lpstr>Книгопечатание  Недатированные издания 1550-х годов: “Триодь Постная”,  4 “Псалтири”, “Евангелие”, “Триодь Цветная”.   Март 1564 г. – справщики  Печатного двора Иван Федоров  и Петр Мстиславец издали “Апостол”.</vt:lpstr>
      <vt:lpstr>Слайд 11</vt:lpstr>
      <vt:lpstr>Слайд 12</vt:lpstr>
      <vt:lpstr>Слайд 13</vt:lpstr>
      <vt:lpstr>Слайд 14</vt:lpstr>
      <vt:lpstr>Слайд 15</vt:lpstr>
      <vt:lpstr>В начале XVII в. – курско-орловский диалект (южная группа говоров южнорусского наречия). – аканье, – г фрикативный, – И. п. мн. числа города,  – Р. п. сахару, П. п. на берегу.</vt:lpstr>
      <vt:lpstr>В XVIII исчезают: – существительные на –ко среднего рода: мое дворишко, шубенко тонко («Житие» протопопа Аввакума), – формы сравнительной степени на  -ае, -яе: «указанная цена, дешевяе торговое цены» («Уложение» 1649 г. Алексея Михайловича), – инфинитив с существительным в именительном падеже: како мука сеяти, како квашня притворити («Домострой»).</vt:lpstr>
      <vt:lpstr>К концу Московского периода  – утратилось множественное число на -и для твердой разновидности (столи, добрии),  – формы моея, моее заменяются новой моеи (моей),  – завершается перестройка падежной системы множественного числа по образцу склонения на -а.</vt:lpstr>
      <vt:lpstr> Новые союзы   что (вместо яко),   чтобы (вместо да, дабы),   который (вместо иже),   если (вместо аще, еже).</vt:lpstr>
      <vt:lpstr>Для русских знание славянского языка необходимо потому, что не только святая библия и остальные книги, по которым совершается богослужение, существуют только на славянском языке, но невозможно ни писать, ни рассуждать по каким-нибудь вопросам науки и образования, не пользуясь славянским языком. Генрих Вильгельм Лудольф, 1696 г.</vt:lpstr>
      <vt:lpstr>Поэтому, чем более ученым кто-нибудь хочет казаться, тем больше примешивает он славянских выражений к своей речи или в своих писаниях, хотя некоторые и посмеиваются над теми, кто злоупотребляет славянским языком в обычной речи.  Так у них и говорится, что разговаривать надо по-русски, а писать по-славянски.</vt:lpstr>
      <vt:lpstr>Слайд 22</vt:lpstr>
      <vt:lpstr>Слайд 23</vt:lpstr>
      <vt:lpstr>Слайд 24</vt:lpstr>
      <vt:lpstr>Слайд 25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русского литературного языка как раздел языкознания</dc:title>
  <dc:creator>Пользователь</dc:creator>
  <cp:lastModifiedBy>Пользователь</cp:lastModifiedBy>
  <cp:revision>114</cp:revision>
  <dcterms:created xsi:type="dcterms:W3CDTF">2013-02-14T12:16:36Z</dcterms:created>
  <dcterms:modified xsi:type="dcterms:W3CDTF">2013-12-20T19:24:59Z</dcterms:modified>
</cp:coreProperties>
</file>