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7"/>
  </p:notesMasterIdLst>
  <p:sldIdLst>
    <p:sldId id="256" r:id="rId2"/>
    <p:sldId id="260" r:id="rId3"/>
    <p:sldId id="274" r:id="rId4"/>
    <p:sldId id="297" r:id="rId5"/>
    <p:sldId id="293" r:id="rId6"/>
    <p:sldId id="295" r:id="rId7"/>
    <p:sldId id="294" r:id="rId8"/>
    <p:sldId id="298" r:id="rId9"/>
    <p:sldId id="263" r:id="rId10"/>
    <p:sldId id="275" r:id="rId11"/>
    <p:sldId id="264" r:id="rId12"/>
    <p:sldId id="265" r:id="rId13"/>
    <p:sldId id="266" r:id="rId14"/>
    <p:sldId id="287" r:id="rId15"/>
    <p:sldId id="267" r:id="rId16"/>
    <p:sldId id="286" r:id="rId17"/>
    <p:sldId id="291" r:id="rId18"/>
    <p:sldId id="296" r:id="rId19"/>
    <p:sldId id="288" r:id="rId20"/>
    <p:sldId id="276" r:id="rId21"/>
    <p:sldId id="277" r:id="rId22"/>
    <p:sldId id="292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1" d="100"/>
          <a:sy n="41" d="100"/>
        </p:scale>
        <p:origin x="-1350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73C4C-2DEF-4E70-9589-8EABD42DA95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53B7C-D16F-40CE-90A1-F1403FA6B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58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9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97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64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060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28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194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190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52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737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118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60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02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2694-7076-43E2-BA40-DF599BB6D4CE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485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424936" cy="30963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Начальный этап формирования русского национального языка (вторая половина ХVII в. –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ХVIII </a:t>
            </a:r>
            <a:r>
              <a:rPr lang="ru-RU" b="1" dirty="0"/>
              <a:t>в.)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Лекция </a:t>
            </a:r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36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136904" cy="5832648"/>
          </a:xfrm>
        </p:spPr>
        <p:txBody>
          <a:bodyPr>
            <a:noAutofit/>
          </a:bodyPr>
          <a:lstStyle/>
          <a:p>
            <a:pPr algn="l"/>
            <a:r>
              <a:rPr lang="ru-RU" sz="3400" b="1" dirty="0" smtClean="0">
                <a:solidFill>
                  <a:schemeClr val="tx1"/>
                </a:solidFill>
              </a:rPr>
              <a:t>Полонизмы:</a:t>
            </a:r>
          </a:p>
          <a:p>
            <a:pPr algn="l"/>
            <a:r>
              <a:rPr lang="ru-RU" sz="3400" b="1" i="1" dirty="0" smtClean="0">
                <a:solidFill>
                  <a:schemeClr val="tx1"/>
                </a:solidFill>
              </a:rPr>
              <a:t>бекеша</a:t>
            </a:r>
            <a:r>
              <a:rPr lang="ru-RU" sz="3400" b="1" i="1" dirty="0">
                <a:solidFill>
                  <a:schemeClr val="tx1"/>
                </a:solidFill>
              </a:rPr>
              <a:t>, бричка, коляска, козлы, козырь, оглобля, дышло, сбруя, темляк, шлея, шлях, шомпол, шоры, </a:t>
            </a:r>
            <a:r>
              <a:rPr lang="ru-RU" sz="3400" b="1" i="1" dirty="0" smtClean="0">
                <a:solidFill>
                  <a:schemeClr val="tx1"/>
                </a:solidFill>
              </a:rPr>
              <a:t>штык;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греческие, латинские, немецкие слова: </a:t>
            </a:r>
            <a:r>
              <a:rPr lang="ru-RU" sz="3400" b="1" i="1" dirty="0">
                <a:solidFill>
                  <a:schemeClr val="tx1"/>
                </a:solidFill>
              </a:rPr>
              <a:t>аптека, хирург (цирюльник – от польского </a:t>
            </a:r>
            <a:r>
              <a:rPr lang="ru-RU" sz="3400" b="1" i="1" dirty="0" err="1">
                <a:solidFill>
                  <a:schemeClr val="tx1"/>
                </a:solidFill>
              </a:rPr>
              <a:t>chirurek</a:t>
            </a:r>
            <a:r>
              <a:rPr lang="ru-RU" sz="3400" b="1" i="1" dirty="0">
                <a:solidFill>
                  <a:schemeClr val="tx1"/>
                </a:solidFill>
              </a:rPr>
              <a:t>); рынок (от нем. </a:t>
            </a:r>
            <a:r>
              <a:rPr lang="ru-RU" sz="3400" b="1" i="1" dirty="0" err="1">
                <a:solidFill>
                  <a:schemeClr val="tx1"/>
                </a:solidFill>
              </a:rPr>
              <a:t>Ring</a:t>
            </a:r>
            <a:r>
              <a:rPr lang="ru-RU" sz="3400" b="1" i="1" dirty="0">
                <a:solidFill>
                  <a:schemeClr val="tx1"/>
                </a:solidFill>
              </a:rPr>
              <a:t> – кольцо</a:t>
            </a:r>
            <a:r>
              <a:rPr lang="ru-RU" sz="3400" b="1" i="1" dirty="0" smtClean="0">
                <a:solidFill>
                  <a:schemeClr val="tx1"/>
                </a:solidFill>
              </a:rPr>
              <a:t>); </a:t>
            </a:r>
          </a:p>
          <a:p>
            <a:pPr algn="l"/>
            <a:r>
              <a:rPr lang="ru-RU" sz="3400" b="1" dirty="0" smtClean="0">
                <a:solidFill>
                  <a:schemeClr val="tx1"/>
                </a:solidFill>
              </a:rPr>
              <a:t>глаголы на</a:t>
            </a:r>
            <a:r>
              <a:rPr lang="ru-RU" sz="3400" b="1" i="1" dirty="0" smtClean="0">
                <a:solidFill>
                  <a:schemeClr val="tx1"/>
                </a:solidFill>
              </a:rPr>
              <a:t> –</a:t>
            </a:r>
            <a:r>
              <a:rPr lang="ru-RU" sz="3400" b="1" i="1" dirty="0" err="1" smtClean="0">
                <a:solidFill>
                  <a:schemeClr val="tx1"/>
                </a:solidFill>
              </a:rPr>
              <a:t>ировать</a:t>
            </a:r>
            <a:r>
              <a:rPr lang="ru-RU" sz="3400" b="1" i="1" dirty="0">
                <a:solidFill>
                  <a:schemeClr val="tx1"/>
                </a:solidFill>
              </a:rPr>
              <a:t>.</a:t>
            </a:r>
            <a:r>
              <a:rPr lang="ru-RU" sz="3400" b="1" i="1" dirty="0" smtClean="0">
                <a:solidFill>
                  <a:schemeClr val="tx1"/>
                </a:solidFill>
              </a:rPr>
              <a:t> </a:t>
            </a:r>
            <a:endParaRPr lang="ru-RU" sz="3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4772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640960" cy="576064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Перевод </a:t>
            </a:r>
            <a:r>
              <a:rPr lang="ru-RU" sz="3600" b="1" dirty="0"/>
              <a:t>"Великого </a:t>
            </a:r>
            <a:r>
              <a:rPr lang="ru-RU" sz="3600" b="1" dirty="0" smtClean="0"/>
              <a:t>Зерцала»: </a:t>
            </a:r>
            <a:br>
              <a:rPr lang="ru-RU" sz="3600" b="1" dirty="0" smtClean="0"/>
            </a:br>
            <a:r>
              <a:rPr lang="ru-RU" sz="3600" b="1" i="1" dirty="0" smtClean="0"/>
              <a:t>кроль</a:t>
            </a:r>
            <a:r>
              <a:rPr lang="ru-RU" sz="3600" b="1" i="1" dirty="0"/>
              <a:t>, </a:t>
            </a:r>
            <a:r>
              <a:rPr lang="ru-RU" sz="3600" b="1" i="1" dirty="0" err="1"/>
              <a:t>поета</a:t>
            </a:r>
            <a:r>
              <a:rPr lang="ru-RU" sz="3600" b="1" i="1" dirty="0"/>
              <a:t>, урина</a:t>
            </a:r>
            <a:r>
              <a:rPr lang="ru-RU" sz="3600" b="1" dirty="0"/>
              <a:t> и т. п</a:t>
            </a:r>
            <a:r>
              <a:rPr lang="ru-RU" sz="3600" b="1" dirty="0" smtClean="0"/>
              <a:t>. 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В </a:t>
            </a:r>
            <a:r>
              <a:rPr lang="ru-RU" sz="3600" b="1" dirty="0"/>
              <a:t>позднейших </a:t>
            </a:r>
            <a:r>
              <a:rPr lang="ru-RU" sz="3600" b="1" dirty="0" smtClean="0"/>
              <a:t>списках: </a:t>
            </a:r>
            <a:br>
              <a:rPr lang="ru-RU" sz="3600" b="1" dirty="0" smtClean="0"/>
            </a:br>
            <a:r>
              <a:rPr lang="ru-RU" sz="3400" b="1" i="1" dirty="0" smtClean="0"/>
              <a:t>к </a:t>
            </a:r>
            <a:r>
              <a:rPr lang="ru-RU" sz="3400" b="1" i="1" u="sng" dirty="0" err="1"/>
              <a:t>секутором</a:t>
            </a:r>
            <a:r>
              <a:rPr lang="ru-RU" sz="3400" b="1" i="1" dirty="0"/>
              <a:t>, сиречь </a:t>
            </a:r>
            <a:r>
              <a:rPr lang="ru-RU" sz="3400" b="1" i="1" dirty="0" err="1"/>
              <a:t>прикащиком</a:t>
            </a:r>
            <a:r>
              <a:rPr lang="ru-RU" sz="3400" b="1" i="1" dirty="0"/>
              <a:t>; </a:t>
            </a:r>
            <a:r>
              <a:rPr lang="ru-RU" sz="3400" b="1" i="1" u="sng" dirty="0" err="1"/>
              <a:t>авватися</a:t>
            </a:r>
            <a:r>
              <a:rPr lang="ru-RU" sz="3400" b="1" i="1" dirty="0"/>
              <a:t>, сиречь начальная </a:t>
            </a:r>
            <a:r>
              <a:rPr lang="ru-RU" sz="3400" b="1" i="1" dirty="0" err="1"/>
              <a:t>мати</a:t>
            </a:r>
            <a:r>
              <a:rPr lang="ru-RU" sz="3400" b="1" i="1" dirty="0"/>
              <a:t>...; </a:t>
            </a:r>
            <a:r>
              <a:rPr lang="ru-RU" sz="3400" b="1" i="1" dirty="0" smtClean="0"/>
              <a:t> </a:t>
            </a:r>
            <a:br>
              <a:rPr lang="ru-RU" sz="3400" b="1" i="1" dirty="0" smtClean="0"/>
            </a:br>
            <a:r>
              <a:rPr lang="ru-RU" sz="3400" b="1" i="1" u="sng" dirty="0" smtClean="0"/>
              <a:t>дробина</a:t>
            </a:r>
            <a:r>
              <a:rPr lang="ru-RU" sz="3400" b="1" i="1" dirty="0"/>
              <a:t>, сиречь </a:t>
            </a:r>
            <a:r>
              <a:rPr lang="ru-RU" sz="3400" b="1" i="1" dirty="0" err="1"/>
              <a:t>лествица</a:t>
            </a:r>
            <a:r>
              <a:rPr lang="ru-RU" sz="3400" b="1" i="1" dirty="0"/>
              <a:t> </a:t>
            </a:r>
            <a:r>
              <a:rPr lang="ru-RU" sz="3400" b="1" i="1" dirty="0" smtClean="0"/>
              <a:t>небесная; </a:t>
            </a:r>
            <a:br>
              <a:rPr lang="ru-RU" sz="3400" b="1" i="1" dirty="0" smtClean="0"/>
            </a:br>
            <a:r>
              <a:rPr lang="ru-RU" sz="3400" b="1" i="1" u="sng" dirty="0" smtClean="0"/>
              <a:t>гай</a:t>
            </a:r>
            <a:r>
              <a:rPr lang="ru-RU" sz="3400" b="1" i="1" dirty="0"/>
              <a:t> – лес, </a:t>
            </a:r>
            <a:r>
              <a:rPr lang="ru-RU" sz="3400" b="1" i="1" u="sng" dirty="0" err="1"/>
              <a:t>кокош</a:t>
            </a:r>
            <a:r>
              <a:rPr lang="ru-RU" sz="3400" b="1" i="1" dirty="0"/>
              <a:t> – петел</a:t>
            </a:r>
            <a:r>
              <a:rPr lang="ru-RU" sz="3400" b="1" dirty="0"/>
              <a:t> и пр</a:t>
            </a:r>
            <a:r>
              <a:rPr lang="ru-RU" sz="3400" b="1" dirty="0" smtClean="0"/>
              <a:t>.</a:t>
            </a:r>
            <a:endParaRPr lang="ru-RU" sz="3400" b="1" dirty="0"/>
          </a:p>
        </p:txBody>
      </p:sp>
    </p:spTree>
    <p:extLst>
      <p:ext uri="{BB962C8B-B14F-4D97-AF65-F5344CB8AC3E}">
        <p14:creationId xmlns:p14="http://schemas.microsoft.com/office/powerpoint/2010/main" xmlns="" val="1649350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80920" cy="5688632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Борьба </a:t>
            </a:r>
            <a:r>
              <a:rPr lang="ru-RU" sz="3200" b="1" dirty="0" err="1" smtClean="0"/>
              <a:t>грекофилов</a:t>
            </a:r>
            <a:r>
              <a:rPr lang="ru-RU" sz="3200" b="1" dirty="0" smtClean="0"/>
              <a:t> </a:t>
            </a:r>
            <a:r>
              <a:rPr lang="ru-RU" sz="3200" b="1" dirty="0"/>
              <a:t>и </a:t>
            </a:r>
            <a:r>
              <a:rPr lang="ru-RU" sz="3200" b="1" dirty="0" smtClean="0"/>
              <a:t>латинистов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i="1" dirty="0" smtClean="0"/>
              <a:t>И </a:t>
            </a:r>
            <a:r>
              <a:rPr lang="ru-RU" sz="3200" b="1" i="1" dirty="0"/>
              <a:t>свой народ, </a:t>
            </a:r>
            <a:r>
              <a:rPr lang="ru-RU" sz="3200" b="1" i="1" dirty="0" err="1"/>
              <a:t>начен</a:t>
            </a:r>
            <a:r>
              <a:rPr lang="ru-RU" sz="3200" b="1" i="1" dirty="0"/>
              <a:t> от благородных до простых и самых, глаголю, поселян, </a:t>
            </a:r>
            <a:r>
              <a:rPr lang="ru-RU" sz="3200" b="1" i="1" dirty="0" err="1"/>
              <a:t>услышавше</a:t>
            </a:r>
            <a:r>
              <a:rPr lang="ru-RU" sz="3200" b="1" i="1" dirty="0"/>
              <a:t> учение греческое, возрадуются и похвалят… Аще же </a:t>
            </a:r>
            <a:r>
              <a:rPr lang="ru-RU" sz="3200" b="1" i="1" dirty="0" err="1"/>
              <a:t>услышится</a:t>
            </a:r>
            <a:r>
              <a:rPr lang="ru-RU" sz="3200" b="1" i="1" dirty="0"/>
              <a:t> в народе, паче же в простаках, латинское учение, не </a:t>
            </a:r>
            <a:r>
              <a:rPr lang="ru-RU" sz="3200" b="1" i="1" dirty="0" err="1"/>
              <a:t>вем</a:t>
            </a:r>
            <a:r>
              <a:rPr lang="ru-RU" sz="3200" b="1" i="1" dirty="0"/>
              <a:t>, коего блага </a:t>
            </a:r>
            <a:r>
              <a:rPr lang="ru-RU" sz="3200" b="1" i="1" dirty="0" err="1"/>
              <a:t>надеятися</a:t>
            </a:r>
            <a:r>
              <a:rPr lang="ru-RU" sz="3200" b="1" i="1" dirty="0"/>
              <a:t>, </a:t>
            </a:r>
            <a:r>
              <a:rPr lang="ru-RU" sz="3200" b="1" i="1" dirty="0" err="1"/>
              <a:t>точию</a:t>
            </a:r>
            <a:r>
              <a:rPr lang="ru-RU" sz="3200" b="1" i="1" dirty="0"/>
              <a:t>, избави боже, </a:t>
            </a:r>
            <a:r>
              <a:rPr lang="ru-RU" sz="3200" b="1" i="1" dirty="0" err="1"/>
              <a:t>всякия</a:t>
            </a:r>
            <a:r>
              <a:rPr lang="ru-RU" sz="3200" b="1" i="1" dirty="0"/>
              <a:t> </a:t>
            </a:r>
            <a:r>
              <a:rPr lang="ru-RU" sz="3200" b="1" i="1" dirty="0" smtClean="0"/>
              <a:t>противности (братья </a:t>
            </a:r>
            <a:r>
              <a:rPr lang="ru-RU" sz="3200" b="1" i="1" dirty="0" err="1" smtClean="0"/>
              <a:t>Лихуды</a:t>
            </a:r>
            <a:r>
              <a:rPr lang="ru-RU" sz="3200" b="1" i="1" dirty="0" smtClean="0"/>
              <a:t>).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080025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09637" cy="6163101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Литература </a:t>
            </a:r>
            <a:r>
              <a:rPr lang="ru-RU" sz="3200" b="1" dirty="0"/>
              <a:t>«русского барокко</a:t>
            </a:r>
            <a:r>
              <a:rPr lang="ru-RU" sz="3200" b="1" dirty="0" smtClean="0"/>
              <a:t>»</a:t>
            </a:r>
            <a:br>
              <a:rPr lang="ru-RU" sz="3200" b="1" dirty="0" smtClean="0"/>
            </a:br>
            <a:r>
              <a:rPr lang="ru-RU" sz="3200" b="1" dirty="0" smtClean="0"/>
              <a:t>(</a:t>
            </a:r>
            <a:r>
              <a:rPr lang="ru-RU" sz="3200" b="1" dirty="0" err="1" smtClean="0"/>
              <a:t>Симеон</a:t>
            </a:r>
            <a:r>
              <a:rPr lang="ru-RU" sz="3200" b="1" dirty="0" smtClean="0"/>
              <a:t> Полоцкий, Феофан Прокопович)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Фонетические черты</a:t>
            </a:r>
            <a:br>
              <a:rPr lang="ru-RU" sz="3200" b="1" dirty="0" smtClean="0"/>
            </a:br>
            <a:r>
              <a:rPr lang="ru-RU" sz="3200" b="1" dirty="0" smtClean="0"/>
              <a:t>– произношение </a:t>
            </a:r>
            <a:r>
              <a:rPr lang="ru-RU" sz="3200" b="1" i="1" dirty="0"/>
              <a:t>г</a:t>
            </a:r>
            <a:r>
              <a:rPr lang="ru-RU" sz="3200" b="1" dirty="0"/>
              <a:t> </a:t>
            </a:r>
            <a:r>
              <a:rPr lang="ru-RU" sz="3200" b="1" dirty="0" smtClean="0"/>
              <a:t>щелевого,</a:t>
            </a:r>
            <a:br>
              <a:rPr lang="ru-RU" sz="3200" b="1" dirty="0" smtClean="0"/>
            </a:br>
            <a:r>
              <a:rPr lang="ru-RU" sz="3200" b="1" dirty="0" smtClean="0"/>
              <a:t>– различие </a:t>
            </a:r>
            <a:r>
              <a:rPr lang="ru-RU" sz="3200" b="1" dirty="0"/>
              <a:t>«ять» и </a:t>
            </a:r>
            <a:r>
              <a:rPr lang="ru-RU" sz="3200" b="1" i="1" dirty="0"/>
              <a:t>е</a:t>
            </a:r>
            <a:r>
              <a:rPr lang="ru-RU" sz="3200" b="1" dirty="0"/>
              <a:t>,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«</a:t>
            </a:r>
            <a:r>
              <a:rPr lang="ru-RU" sz="3200" b="1" dirty="0"/>
              <a:t>ять» </a:t>
            </a:r>
            <a:r>
              <a:rPr lang="ru-RU" sz="3200" b="1" dirty="0" smtClean="0"/>
              <a:t>рифмуется </a:t>
            </a:r>
            <a:r>
              <a:rPr lang="ru-RU" sz="3200" b="1" dirty="0"/>
              <a:t>с </a:t>
            </a:r>
            <a:r>
              <a:rPr lang="ru-RU" sz="3200" b="1" i="1" dirty="0"/>
              <a:t>и</a:t>
            </a:r>
            <a:r>
              <a:rPr lang="ru-RU" sz="3200" b="1" dirty="0"/>
              <a:t>: </a:t>
            </a:r>
            <a:r>
              <a:rPr lang="ru-RU" sz="3200" b="1" i="1" dirty="0"/>
              <a:t> 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лиху</a:t>
            </a:r>
            <a:r>
              <a:rPr lang="ru-RU" sz="3200" b="1" i="1" dirty="0"/>
              <a:t> – утеху, в мире – в </a:t>
            </a:r>
            <a:r>
              <a:rPr lang="ru-RU" sz="3200" b="1" i="1" dirty="0" smtClean="0"/>
              <a:t>вере.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184743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884" y="404664"/>
            <a:ext cx="8218273" cy="6163101"/>
          </a:xfrm>
        </p:spPr>
        <p:txBody>
          <a:bodyPr>
            <a:noAutofit/>
          </a:bodyPr>
          <a:lstStyle/>
          <a:p>
            <a:r>
              <a:rPr lang="ru-RU" sz="3400" b="1" dirty="0" err="1" smtClean="0"/>
              <a:t>Книжно</a:t>
            </a:r>
            <a:r>
              <a:rPr lang="ru-RU" sz="3400" b="1" dirty="0" smtClean="0"/>
              <a:t>-славянские черты</a:t>
            </a:r>
            <a:r>
              <a:rPr lang="ru-RU" sz="3400" b="1" dirty="0"/>
              <a:t/>
            </a:r>
            <a:br>
              <a:rPr lang="ru-RU" sz="3400" b="1" dirty="0"/>
            </a:br>
            <a:r>
              <a:rPr lang="ru-RU" sz="3200" b="1" dirty="0" smtClean="0"/>
              <a:t>– метафорические </a:t>
            </a:r>
            <a:r>
              <a:rPr lang="ru-RU" sz="3200" b="1" dirty="0"/>
              <a:t>словосочетания и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перифразы </a:t>
            </a:r>
            <a:r>
              <a:rPr lang="ru-RU" sz="3200" b="1" i="1" dirty="0"/>
              <a:t>(тьма греховная, мрак греха, узы </a:t>
            </a:r>
            <a:r>
              <a:rPr lang="ru-RU" sz="3200" b="1" i="1" dirty="0" err="1" smtClean="0"/>
              <a:t>смертныя</a:t>
            </a:r>
            <a:r>
              <a:rPr lang="ru-RU" sz="3200" b="1" i="1" dirty="0" smtClean="0"/>
              <a:t>)</a:t>
            </a:r>
            <a:r>
              <a:rPr lang="ru-RU" sz="3200" b="1" dirty="0" smtClean="0"/>
              <a:t>, </a:t>
            </a:r>
            <a:br>
              <a:rPr lang="ru-RU" sz="3200" b="1" dirty="0" smtClean="0"/>
            </a:br>
            <a:r>
              <a:rPr lang="ru-RU" sz="3200" b="1" dirty="0" smtClean="0"/>
              <a:t>– сложения </a:t>
            </a:r>
            <a:r>
              <a:rPr lang="ru-RU" sz="3200" b="1" i="1" dirty="0" smtClean="0"/>
              <a:t>(</a:t>
            </a:r>
            <a:r>
              <a:rPr lang="ru-RU" sz="3200" b="1" i="1" dirty="0" err="1" smtClean="0"/>
              <a:t>преблагословенна</a:t>
            </a:r>
            <a:r>
              <a:rPr lang="ru-RU" sz="3200" b="1" i="1" dirty="0"/>
              <a:t>, </a:t>
            </a:r>
            <a:r>
              <a:rPr lang="ru-RU" sz="3200" b="1" i="1" dirty="0" err="1"/>
              <a:t>многолетствовати</a:t>
            </a:r>
            <a:r>
              <a:rPr lang="ru-RU" sz="3200" b="1" i="1" dirty="0"/>
              <a:t>, </a:t>
            </a:r>
            <a:r>
              <a:rPr lang="ru-RU" sz="3200" b="1" i="1" dirty="0" err="1" smtClean="0"/>
              <a:t>всемрачным</a:t>
            </a:r>
            <a:r>
              <a:rPr lang="ru-RU" sz="3200" b="1" i="1" dirty="0" smtClean="0"/>
              <a:t>),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– </a:t>
            </a:r>
            <a:r>
              <a:rPr lang="ru-RU" sz="3200" b="1" dirty="0"/>
              <a:t>архаизмы и церковнославянизмы </a:t>
            </a:r>
            <a:r>
              <a:rPr lang="ru-RU" sz="3200" b="1" i="1" dirty="0"/>
              <a:t>(днесь, </a:t>
            </a:r>
            <a:r>
              <a:rPr lang="ru-RU" sz="3200" b="1" i="1" dirty="0" err="1"/>
              <a:t>сладце</a:t>
            </a:r>
            <a:r>
              <a:rPr lang="ru-RU" sz="3200" b="1" i="1" dirty="0"/>
              <a:t>, </a:t>
            </a:r>
            <a:r>
              <a:rPr lang="ru-RU" sz="3200" b="1" i="1" dirty="0" smtClean="0"/>
              <a:t>аз</a:t>
            </a:r>
            <a:r>
              <a:rPr lang="ru-RU" sz="3200" b="1" i="1" dirty="0"/>
              <a:t>, еже, глад, здрав, пещера, </a:t>
            </a:r>
            <a:r>
              <a:rPr lang="ru-RU" sz="3200" b="1" i="1" dirty="0" err="1"/>
              <a:t>хощет</a:t>
            </a:r>
            <a:r>
              <a:rPr lang="ru-RU" sz="3200" b="1" i="1" dirty="0"/>
              <a:t>, жажда),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– грамматические архаизмы </a:t>
            </a:r>
            <a:r>
              <a:rPr lang="ru-RU" sz="3200" b="1" i="1" dirty="0" smtClean="0"/>
              <a:t>(</a:t>
            </a:r>
            <a:r>
              <a:rPr lang="ru-RU" sz="3200" b="1" i="1" dirty="0" err="1" smtClean="0"/>
              <a:t>бяше</a:t>
            </a:r>
            <a:r>
              <a:rPr lang="ru-RU" sz="3200" b="1" i="1" dirty="0"/>
              <a:t>, </a:t>
            </a:r>
            <a:r>
              <a:rPr lang="ru-RU" sz="3200" b="1" i="1" dirty="0" err="1"/>
              <a:t>даждь</a:t>
            </a:r>
            <a:r>
              <a:rPr lang="ru-RU" sz="3200" b="1" i="1" dirty="0"/>
              <a:t>, </a:t>
            </a:r>
            <a:r>
              <a:rPr lang="ru-RU" sz="3200" b="1" i="1" dirty="0" err="1" smtClean="0"/>
              <a:t>мя</a:t>
            </a:r>
            <a:r>
              <a:rPr lang="ru-RU" sz="3200" b="1" i="1" dirty="0"/>
              <a:t>, царь всея твари, в </a:t>
            </a:r>
            <a:r>
              <a:rPr lang="ru-RU" sz="3200" b="1" i="1" dirty="0" err="1" smtClean="0"/>
              <a:t>небеси</a:t>
            </a:r>
            <a:r>
              <a:rPr lang="ru-RU" sz="3200" b="1" i="1" dirty="0" smtClean="0"/>
              <a:t>, </a:t>
            </a:r>
            <a:r>
              <a:rPr lang="ru-RU" sz="3200" b="1" i="1" dirty="0" err="1"/>
              <a:t>инаго</a:t>
            </a:r>
            <a:r>
              <a:rPr lang="ru-RU" sz="3200" b="1" i="1" dirty="0"/>
              <a:t>, </a:t>
            </a:r>
            <a:r>
              <a:rPr lang="ru-RU" sz="3200" b="1" i="1" dirty="0" err="1"/>
              <a:t>вышниих</a:t>
            </a:r>
            <a:r>
              <a:rPr lang="ru-RU" sz="3200" b="1" i="1" dirty="0"/>
              <a:t>, </a:t>
            </a:r>
            <a:r>
              <a:rPr lang="ru-RU" sz="3200" b="1" i="1" dirty="0" err="1" smtClean="0"/>
              <a:t>аггели</a:t>
            </a:r>
            <a:r>
              <a:rPr lang="ru-RU" sz="3200" b="1" i="1" dirty="0" smtClean="0"/>
              <a:t>).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xmlns="" val="2282080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93257"/>
            <a:ext cx="7920880" cy="6060079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– отвлеченная </a:t>
            </a:r>
            <a:r>
              <a:rPr lang="ru-RU" sz="3200" b="1" dirty="0"/>
              <a:t>лексика </a:t>
            </a:r>
            <a:r>
              <a:rPr lang="ru-RU" sz="3200" b="1" i="1" dirty="0"/>
              <a:t>(светлость, естество, </a:t>
            </a:r>
            <a:r>
              <a:rPr lang="ru-RU" sz="3200" b="1" i="1" dirty="0" err="1"/>
              <a:t>врачевство</a:t>
            </a:r>
            <a:r>
              <a:rPr lang="ru-RU" sz="3200" b="1" i="1" dirty="0"/>
              <a:t>, радение</a:t>
            </a:r>
            <a:r>
              <a:rPr lang="ru-RU" sz="3200" b="1" i="1" dirty="0" smtClean="0"/>
              <a:t>), </a:t>
            </a:r>
            <a:br>
              <a:rPr lang="ru-RU" sz="3200" b="1" i="1" dirty="0" smtClean="0"/>
            </a:br>
            <a:r>
              <a:rPr lang="ru-RU" sz="3200" b="1" dirty="0" smtClean="0"/>
              <a:t>– отсылки </a:t>
            </a:r>
            <a:r>
              <a:rPr lang="ru-RU" sz="3200" b="1" dirty="0"/>
              <a:t>к Святому </a:t>
            </a:r>
            <a:r>
              <a:rPr lang="ru-RU" sz="3200" b="1" dirty="0" smtClean="0"/>
              <a:t>писанию</a:t>
            </a:r>
            <a:r>
              <a:rPr lang="ru-RU" sz="3200" b="1" i="1" dirty="0" smtClean="0"/>
              <a:t> (Самсон </a:t>
            </a:r>
            <a:r>
              <a:rPr lang="ru-RU" sz="3200" b="1" i="1" dirty="0"/>
              <a:t>и </a:t>
            </a:r>
            <a:r>
              <a:rPr lang="ru-RU" sz="3200" b="1" i="1" dirty="0" err="1"/>
              <a:t>Далила</a:t>
            </a:r>
            <a:r>
              <a:rPr lang="ru-RU" sz="3200" b="1" i="1" dirty="0"/>
              <a:t>, закон иудейский, со жезлом </a:t>
            </a:r>
            <a:r>
              <a:rPr lang="ru-RU" sz="3200" b="1" i="1" dirty="0" smtClean="0"/>
              <a:t>Давид),</a:t>
            </a:r>
            <a:br>
              <a:rPr lang="ru-RU" sz="3200" b="1" i="1" dirty="0" smtClean="0"/>
            </a:br>
            <a:r>
              <a:rPr lang="ru-RU" sz="3200" b="1" i="1" dirty="0"/>
              <a:t>– </a:t>
            </a:r>
            <a:r>
              <a:rPr lang="ru-RU" sz="3200" b="1" dirty="0"/>
              <a:t>тавтологии и </a:t>
            </a:r>
            <a:r>
              <a:rPr lang="ru-RU" sz="3200" b="1" dirty="0" smtClean="0"/>
              <a:t>повторы: </a:t>
            </a:r>
            <a:r>
              <a:rPr lang="ru-RU" sz="3200" b="1" i="1" dirty="0" err="1"/>
              <a:t>Чюдное</a:t>
            </a:r>
            <a:r>
              <a:rPr lang="ru-RU" sz="3200" b="1" i="1" dirty="0"/>
              <a:t> чадо </a:t>
            </a:r>
            <a:r>
              <a:rPr lang="ru-RU" sz="3200" b="1" i="1" dirty="0" err="1"/>
              <a:t>чюдне</a:t>
            </a:r>
            <a:r>
              <a:rPr lang="ru-RU" sz="3200" b="1" i="1" dirty="0"/>
              <a:t> </a:t>
            </a:r>
            <a:r>
              <a:rPr lang="ru-RU" sz="3200" b="1" i="1" dirty="0" err="1"/>
              <a:t>ся</a:t>
            </a:r>
            <a:r>
              <a:rPr lang="ru-RU" sz="3200" b="1" i="1" dirty="0"/>
              <a:t> </a:t>
            </a:r>
            <a:r>
              <a:rPr lang="ru-RU" sz="3200" b="1" i="1" dirty="0" err="1"/>
              <a:t>раждает</a:t>
            </a:r>
            <a:r>
              <a:rPr lang="ru-RU" sz="3200" b="1" i="1" dirty="0"/>
              <a:t> – невещественный веществен бывает. Творец всея твари во плоть </a:t>
            </a:r>
            <a:r>
              <a:rPr lang="ru-RU" sz="3200" b="1" i="1" dirty="0" err="1"/>
              <a:t>облечеся</a:t>
            </a:r>
            <a:r>
              <a:rPr lang="ru-RU" sz="3200" b="1" i="1" dirty="0"/>
              <a:t>, Сын Божии – сын девы </a:t>
            </a:r>
            <a:r>
              <a:rPr lang="ru-RU" sz="3200" b="1" i="1" dirty="0" err="1"/>
              <a:t>наречеся</a:t>
            </a:r>
            <a:r>
              <a:rPr lang="ru-RU" sz="32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54433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120680"/>
          </a:xfrm>
        </p:spPr>
        <p:txBody>
          <a:bodyPr>
            <a:normAutofit/>
          </a:bodyPr>
          <a:lstStyle/>
          <a:p>
            <a:r>
              <a:rPr lang="ru-RU" sz="3600" b="1" dirty="0"/>
              <a:t>Новые </a:t>
            </a:r>
            <a:r>
              <a:rPr lang="ru-RU" sz="3600" b="1" dirty="0" smtClean="0"/>
              <a:t>явления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1000" b="1" dirty="0" smtClean="0"/>
              <a:t/>
            </a:r>
            <a:br>
              <a:rPr lang="ru-RU" sz="1000" b="1" dirty="0" smtClean="0"/>
            </a:br>
            <a:r>
              <a:rPr lang="ru-RU" sz="3200" b="1" dirty="0" smtClean="0"/>
              <a:t>– антично-мифологические слова: </a:t>
            </a:r>
            <a:r>
              <a:rPr lang="ru-RU" sz="3200" b="1" i="1" dirty="0" smtClean="0"/>
              <a:t>Зевс</a:t>
            </a:r>
            <a:r>
              <a:rPr lang="ru-RU" sz="3200" b="1" i="1" dirty="0"/>
              <a:t>, Олимп высокий, Бахус, Харон, </a:t>
            </a:r>
            <a:r>
              <a:rPr lang="ru-RU" sz="3200" b="1" i="1" dirty="0" err="1"/>
              <a:t>Леды</a:t>
            </a:r>
            <a:r>
              <a:rPr lang="ru-RU" sz="3200" b="1" i="1" dirty="0"/>
              <a:t> два </a:t>
            </a:r>
            <a:r>
              <a:rPr lang="ru-RU" sz="3200" b="1" i="1" dirty="0" smtClean="0"/>
              <a:t>сына</a:t>
            </a:r>
            <a:r>
              <a:rPr lang="ru-RU" sz="3200" b="1" i="1" dirty="0"/>
              <a:t>, диалектика достойного Платона, Артур король, </a:t>
            </a:r>
            <a:r>
              <a:rPr lang="ru-RU" sz="3200" b="1" i="1" dirty="0" smtClean="0"/>
              <a:t>Готфрид,</a:t>
            </a:r>
            <a:br>
              <a:rPr lang="ru-RU" sz="3200" b="1" i="1" dirty="0" smtClean="0"/>
            </a:br>
            <a:r>
              <a:rPr lang="ru-RU" sz="800" b="1" i="1" dirty="0" smtClean="0"/>
              <a:t/>
            </a:r>
            <a:br>
              <a:rPr lang="ru-RU" sz="800" b="1" i="1" dirty="0" smtClean="0"/>
            </a:br>
            <a:r>
              <a:rPr lang="ru-RU" sz="3200" b="1" dirty="0" smtClean="0"/>
              <a:t>– более простой синтаксис,</a:t>
            </a:r>
            <a:br>
              <a:rPr lang="ru-RU" sz="3200" b="1" dirty="0" smtClean="0"/>
            </a:br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sz="3200" b="1" dirty="0" smtClean="0"/>
              <a:t>– изысканные стихотворные формы.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15376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3544" y="332656"/>
            <a:ext cx="5487508" cy="634149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1272825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40" y="548680"/>
            <a:ext cx="3792421" cy="5688632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2760" y="836712"/>
            <a:ext cx="4166630" cy="5112568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991563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120680"/>
          </a:xfrm>
        </p:spPr>
        <p:txBody>
          <a:bodyPr>
            <a:normAutofit/>
          </a:bodyPr>
          <a:lstStyle/>
          <a:p>
            <a:r>
              <a:rPr lang="ru-RU" sz="3600" b="1" dirty="0"/>
              <a:t>“Витане боголюбивого епископа </a:t>
            </a:r>
            <a:r>
              <a:rPr lang="ru-RU" sz="3600" b="1" dirty="0" err="1"/>
              <a:t>Калиста</a:t>
            </a:r>
            <a:r>
              <a:rPr lang="ru-RU" sz="3600" b="1" dirty="0"/>
              <a:t> Полоцкого ы Витебского од детей школы </a:t>
            </a:r>
            <a:r>
              <a:rPr lang="ru-RU" sz="3600" b="1" dirty="0" err="1"/>
              <a:t>Брацкое</a:t>
            </a:r>
            <a:r>
              <a:rPr lang="ru-RU" sz="3600" b="1" dirty="0"/>
              <a:t> </a:t>
            </a:r>
            <a:r>
              <a:rPr lang="ru-RU" sz="3600" b="1" dirty="0" err="1"/>
              <a:t>богоявленское</a:t>
            </a:r>
            <a:r>
              <a:rPr lang="ru-RU" sz="3600" b="1" dirty="0"/>
              <a:t>, </a:t>
            </a:r>
            <a:r>
              <a:rPr lang="ru-RU" sz="3600" b="1" dirty="0" err="1"/>
              <a:t>мовеное</a:t>
            </a:r>
            <a:r>
              <a:rPr lang="ru-RU" sz="3600" b="1" dirty="0"/>
              <a:t> </a:t>
            </a:r>
            <a:r>
              <a:rPr lang="ru-RU" sz="3600" b="1" dirty="0" err="1"/>
              <a:t>пры</a:t>
            </a:r>
            <a:r>
              <a:rPr lang="ru-RU" sz="3600" b="1" dirty="0"/>
              <a:t> въезде его милости до Полоцка 1657, июня 22”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38069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904656"/>
          </a:xfrm>
        </p:spPr>
        <p:txBody>
          <a:bodyPr>
            <a:normAutofit fontScale="92500"/>
          </a:bodyPr>
          <a:lstStyle/>
          <a:p>
            <a:r>
              <a:rPr lang="ru-RU" sz="4300" b="1" dirty="0">
                <a:solidFill>
                  <a:schemeClr val="tx1"/>
                </a:solidFill>
              </a:rPr>
              <a:t>Три исторических момента формирования </a:t>
            </a:r>
            <a:r>
              <a:rPr lang="ru-RU" sz="4300" b="1" dirty="0" smtClean="0">
                <a:solidFill>
                  <a:schemeClr val="tx1"/>
                </a:solidFill>
              </a:rPr>
              <a:t>нации</a:t>
            </a:r>
            <a:r>
              <a:rPr lang="ru-RU" sz="4300" b="1" dirty="0">
                <a:solidFill>
                  <a:schemeClr val="tx1"/>
                </a:solidFill>
              </a:rPr>
              <a:t>:</a:t>
            </a:r>
            <a:r>
              <a:rPr lang="ru-RU" sz="4300" b="1" dirty="0" smtClean="0">
                <a:solidFill>
                  <a:schemeClr val="tx1"/>
                </a:solidFill>
              </a:rPr>
              <a:t> </a:t>
            </a:r>
            <a:endParaRPr lang="ru-RU" sz="4300" b="1" dirty="0">
              <a:solidFill>
                <a:schemeClr val="tx1"/>
              </a:solidFill>
            </a:endParaRPr>
          </a:p>
          <a:p>
            <a:endParaRPr lang="en-US" sz="900" b="1" dirty="0" smtClean="0">
              <a:solidFill>
                <a:schemeClr val="tx1"/>
              </a:solidFill>
            </a:endParaRPr>
          </a:p>
          <a:p>
            <a:r>
              <a:rPr lang="ru-RU" sz="4000" b="1" dirty="0" smtClean="0">
                <a:solidFill>
                  <a:schemeClr val="tx1"/>
                </a:solidFill>
              </a:rPr>
              <a:t>– государственное </a:t>
            </a:r>
            <a:r>
              <a:rPr lang="ru-RU" sz="4000" b="1" dirty="0">
                <a:solidFill>
                  <a:schemeClr val="tx1"/>
                </a:solidFill>
              </a:rPr>
              <a:t>сплочение территорий с населением, говорящим на одном </a:t>
            </a:r>
            <a:r>
              <a:rPr lang="ru-RU" sz="4000" b="1" dirty="0" smtClean="0">
                <a:solidFill>
                  <a:schemeClr val="tx1"/>
                </a:solidFill>
              </a:rPr>
              <a:t>языке;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– устранение </a:t>
            </a:r>
            <a:r>
              <a:rPr lang="ru-RU" sz="4000" b="1" dirty="0">
                <a:solidFill>
                  <a:schemeClr val="tx1"/>
                </a:solidFill>
              </a:rPr>
              <a:t>препятствий в развитии языка, 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–закрепление </a:t>
            </a:r>
            <a:r>
              <a:rPr lang="ru-RU" sz="4000" b="1" dirty="0">
                <a:solidFill>
                  <a:schemeClr val="tx1"/>
                </a:solidFill>
              </a:rPr>
              <a:t>его в литературе. 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endParaRPr lang="ru-RU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5315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84976" cy="6120680"/>
          </a:xfrm>
        </p:spPr>
        <p:txBody>
          <a:bodyPr>
            <a:normAutofit fontScale="90000"/>
          </a:bodyPr>
          <a:lstStyle/>
          <a:p>
            <a:r>
              <a:rPr lang="ru-RU" sz="3300" b="1" i="1" dirty="0"/>
              <a:t>По </a:t>
            </a:r>
            <a:r>
              <a:rPr lang="ru-RU" sz="3300" b="1" i="1" dirty="0" err="1"/>
              <a:t>дждж</a:t>
            </a:r>
            <a:r>
              <a:rPr lang="ru-RU" sz="3300" b="1" i="1" u="sng" dirty="0" err="1"/>
              <a:t>у</a:t>
            </a:r>
            <a:r>
              <a:rPr lang="ru-RU" sz="3300" b="1" i="1" dirty="0"/>
              <a:t> </a:t>
            </a:r>
            <a:r>
              <a:rPr lang="ru-RU" sz="3300" b="1" i="1" u="sng" dirty="0" err="1"/>
              <a:t>звыкло</a:t>
            </a:r>
            <a:r>
              <a:rPr lang="ru-RU" sz="3300" b="1" i="1" dirty="0"/>
              <a:t> погода на </a:t>
            </a:r>
            <a:r>
              <a:rPr lang="ru-RU" sz="3300" b="1" i="1" dirty="0" err="1"/>
              <a:t>све</a:t>
            </a:r>
            <a:r>
              <a:rPr lang="ru-RU" sz="3300" b="1" i="1" u="sng" dirty="0" err="1"/>
              <a:t>ц</a:t>
            </a:r>
            <a:r>
              <a:rPr lang="ru-RU" sz="3300" b="1" i="1" dirty="0" err="1"/>
              <a:t>е</a:t>
            </a:r>
            <a:r>
              <a:rPr lang="ru-RU" sz="3300" b="1" i="1" dirty="0"/>
              <a:t> </a:t>
            </a:r>
            <a:r>
              <a:rPr lang="ru-RU" sz="3300" b="1" i="1" dirty="0" err="1"/>
              <a:t>бывати</a:t>
            </a:r>
            <a:r>
              <a:rPr lang="ru-RU" sz="3300" b="1" i="1" dirty="0"/>
              <a:t>,</a:t>
            </a:r>
            <a:r>
              <a:rPr lang="ru-RU" sz="3300" b="1" dirty="0"/>
              <a:t/>
            </a:r>
            <a:br>
              <a:rPr lang="ru-RU" sz="3300" b="1" dirty="0"/>
            </a:br>
            <a:r>
              <a:rPr lang="ru-RU" sz="3300" b="1" i="1" dirty="0"/>
              <a:t>По темной </a:t>
            </a:r>
            <a:r>
              <a:rPr lang="ru-RU" sz="3300" b="1" i="1" dirty="0" err="1"/>
              <a:t>с</a:t>
            </a:r>
            <a:r>
              <a:rPr lang="ru-RU" sz="3300" b="1" i="1" u="sng" dirty="0" err="1"/>
              <a:t>ло</a:t>
            </a:r>
            <a:r>
              <a:rPr lang="ru-RU" sz="3300" b="1" i="1" dirty="0" err="1"/>
              <a:t>нце</a:t>
            </a:r>
            <a:r>
              <a:rPr lang="ru-RU" sz="3300" b="1" i="1" dirty="0"/>
              <a:t> </a:t>
            </a:r>
            <a:r>
              <a:rPr lang="ru-RU" sz="3300" b="1" i="1" dirty="0" err="1"/>
              <a:t>но</a:t>
            </a:r>
            <a:r>
              <a:rPr lang="ru-RU" sz="3300" b="1" i="1" u="sng" dirty="0" err="1"/>
              <a:t>чы</a:t>
            </a:r>
            <a:r>
              <a:rPr lang="ru-RU" sz="3300" b="1" i="1" dirty="0"/>
              <a:t> на небе </a:t>
            </a:r>
            <a:r>
              <a:rPr lang="ru-RU" sz="3300" b="1" i="1" dirty="0" err="1"/>
              <a:t>сияти</a:t>
            </a:r>
            <a:r>
              <a:rPr lang="ru-RU" sz="3300" b="1" i="1" dirty="0"/>
              <a:t>.</a:t>
            </a:r>
            <a:r>
              <a:rPr lang="ru-RU" sz="3300" b="1" dirty="0"/>
              <a:t/>
            </a:r>
            <a:br>
              <a:rPr lang="ru-RU" sz="3300" b="1" dirty="0"/>
            </a:br>
            <a:r>
              <a:rPr lang="ru-RU" sz="3300" b="1" i="1" dirty="0"/>
              <a:t>По </a:t>
            </a:r>
            <a:r>
              <a:rPr lang="ru-RU" sz="3300" b="1" i="1" u="sng" dirty="0" err="1"/>
              <a:t>прыкрой</a:t>
            </a:r>
            <a:r>
              <a:rPr lang="ru-RU" sz="3300" b="1" i="1" dirty="0"/>
              <a:t> зиме весна </a:t>
            </a:r>
            <a:r>
              <a:rPr lang="ru-RU" sz="3300" b="1" i="1" u="sng" dirty="0" err="1"/>
              <a:t>вдячная</a:t>
            </a:r>
            <a:r>
              <a:rPr lang="ru-RU" sz="3300" b="1" i="1" dirty="0"/>
              <a:t> приходит, </a:t>
            </a:r>
            <a:r>
              <a:rPr lang="ru-RU" sz="3300" b="1" dirty="0"/>
              <a:t/>
            </a:r>
            <a:br>
              <a:rPr lang="ru-RU" sz="3300" b="1" dirty="0"/>
            </a:br>
            <a:r>
              <a:rPr lang="ru-RU" sz="3300" b="1" i="1" dirty="0"/>
              <a:t>По </a:t>
            </a:r>
            <a:r>
              <a:rPr lang="ru-RU" sz="3300" b="1" i="1" u="sng" dirty="0" err="1"/>
              <a:t>ляментах</a:t>
            </a:r>
            <a:r>
              <a:rPr lang="ru-RU" sz="3300" b="1" i="1" dirty="0"/>
              <a:t> ы плачах </a:t>
            </a:r>
            <a:r>
              <a:rPr lang="ru-RU" sz="3300" b="1" i="1" dirty="0" err="1"/>
              <a:t>весе</a:t>
            </a:r>
            <a:r>
              <a:rPr lang="ru-RU" sz="3300" b="1" i="1" u="sng" dirty="0" err="1"/>
              <a:t>л</a:t>
            </a:r>
            <a:r>
              <a:rPr lang="ru-RU" sz="3300" b="1" i="1" dirty="0" err="1"/>
              <a:t>е</a:t>
            </a:r>
            <a:r>
              <a:rPr lang="ru-RU" sz="3300" b="1" i="1" dirty="0"/>
              <a:t> </a:t>
            </a:r>
            <a:r>
              <a:rPr lang="ru-RU" sz="3300" b="1" i="1" u="sng" dirty="0" err="1"/>
              <a:t>над</a:t>
            </a:r>
            <a:r>
              <a:rPr lang="ru-RU" sz="3300" b="1" i="1" dirty="0" err="1"/>
              <a:t>ходит</a:t>
            </a:r>
            <a:r>
              <a:rPr lang="ru-RU" sz="3300" b="1" i="1" dirty="0" smtClean="0"/>
              <a:t>.</a:t>
            </a:r>
            <a:br>
              <a:rPr lang="ru-RU" sz="3300" b="1" i="1" dirty="0" smtClean="0"/>
            </a:br>
            <a:r>
              <a:rPr lang="ru-RU" sz="3300" b="1" i="1" dirty="0" err="1"/>
              <a:t>Плака</a:t>
            </a:r>
            <a:r>
              <a:rPr lang="ru-RU" sz="3300" b="1" i="1" dirty="0"/>
              <a:t> </a:t>
            </a:r>
            <a:r>
              <a:rPr lang="ru-RU" sz="3300" b="1" i="1" dirty="0" err="1"/>
              <a:t>ти</a:t>
            </a:r>
            <a:r>
              <a:rPr lang="ru-RU" sz="3300" b="1" i="1" dirty="0"/>
              <a:t> до днесь </a:t>
            </a:r>
            <a:r>
              <a:rPr lang="ru-RU" sz="3300" b="1" i="1" dirty="0" err="1"/>
              <a:t>церко</a:t>
            </a:r>
            <a:r>
              <a:rPr lang="ru-RU" sz="3300" b="1" i="1" u="sng" dirty="0" err="1"/>
              <a:t>в</a:t>
            </a:r>
            <a:r>
              <a:rPr lang="ru-RU" sz="3300" b="1" i="1" dirty="0"/>
              <a:t>, без </a:t>
            </a:r>
            <a:r>
              <a:rPr lang="ru-RU" sz="3300" b="1" i="1" dirty="0" err="1"/>
              <a:t>пасты</a:t>
            </a:r>
            <a:r>
              <a:rPr lang="ru-RU" sz="3300" b="1" i="1" u="sng" dirty="0" err="1"/>
              <a:t>ра</a:t>
            </a:r>
            <a:r>
              <a:rPr lang="ru-RU" sz="3300" b="1" i="1" dirty="0"/>
              <a:t> бывши</a:t>
            </a:r>
            <a:r>
              <a:rPr lang="ru-RU" sz="3300" b="1" dirty="0"/>
              <a:t/>
            </a:r>
            <a:br>
              <a:rPr lang="ru-RU" sz="3300" b="1" dirty="0"/>
            </a:br>
            <a:r>
              <a:rPr lang="ru-RU" sz="3300" b="1" i="1" dirty="0"/>
              <a:t>Межи </a:t>
            </a:r>
            <a:r>
              <a:rPr lang="ru-RU" sz="3300" b="1" i="1" dirty="0" err="1"/>
              <a:t>лвы</a:t>
            </a:r>
            <a:r>
              <a:rPr lang="ru-RU" sz="3300" b="1" i="1" dirty="0"/>
              <a:t> ы волк</a:t>
            </a:r>
            <a:r>
              <a:rPr lang="ru-RU" sz="3300" b="1" i="1" u="sng" dirty="0"/>
              <a:t>ами</a:t>
            </a:r>
            <a:r>
              <a:rPr lang="ru-RU" sz="3300" b="1" i="1" dirty="0"/>
              <a:t> много лет </a:t>
            </a:r>
            <a:r>
              <a:rPr lang="ru-RU" sz="3300" b="1" i="1" dirty="0" err="1"/>
              <a:t>п</a:t>
            </a:r>
            <a:r>
              <a:rPr lang="ru-RU" sz="3300" b="1" i="1" u="sng" dirty="0" err="1"/>
              <a:t>ре</a:t>
            </a:r>
            <a:r>
              <a:rPr lang="ru-RU" sz="3300" b="1" i="1" dirty="0" err="1"/>
              <a:t>жившы</a:t>
            </a:r>
            <a:r>
              <a:rPr lang="ru-RU" sz="3300" b="1" i="1" dirty="0"/>
              <a:t>,</a:t>
            </a:r>
            <a:r>
              <a:rPr lang="ru-RU" sz="3300" b="1" dirty="0"/>
              <a:t/>
            </a:r>
            <a:br>
              <a:rPr lang="ru-RU" sz="3300" b="1" dirty="0"/>
            </a:br>
            <a:r>
              <a:rPr lang="ru-RU" sz="3300" b="1" i="1" dirty="0"/>
              <a:t>Днесь веселится, где </a:t>
            </a:r>
            <a:r>
              <a:rPr lang="ru-RU" sz="3300" b="1" i="1" dirty="0" err="1"/>
              <a:t>тя</a:t>
            </a:r>
            <a:r>
              <a:rPr lang="ru-RU" sz="3300" b="1" i="1" dirty="0"/>
              <a:t>, </a:t>
            </a:r>
            <a:r>
              <a:rPr lang="ru-RU" sz="3300" b="1" i="1" dirty="0" err="1"/>
              <a:t>пасты</a:t>
            </a:r>
            <a:r>
              <a:rPr lang="ru-RU" sz="3300" b="1" i="1" u="sng" dirty="0" err="1"/>
              <a:t>ра</a:t>
            </a:r>
            <a:r>
              <a:rPr lang="ru-RU" sz="3300" b="1" i="1" dirty="0"/>
              <a:t>, </a:t>
            </a:r>
            <a:r>
              <a:rPr lang="ru-RU" sz="3300" b="1" i="1" u="sng" dirty="0"/>
              <a:t>витает</a:t>
            </a:r>
            <a:r>
              <a:rPr lang="ru-RU" sz="3300" b="1" i="1" dirty="0"/>
              <a:t>,</a:t>
            </a:r>
            <a:r>
              <a:rPr lang="ru-RU" sz="3300" b="1" dirty="0"/>
              <a:t/>
            </a:r>
            <a:br>
              <a:rPr lang="ru-RU" sz="3300" b="1" dirty="0"/>
            </a:br>
            <a:r>
              <a:rPr lang="ru-RU" sz="3300" b="1" i="1" u="sng" dirty="0"/>
              <a:t>Як</a:t>
            </a:r>
            <a:r>
              <a:rPr lang="ru-RU" sz="3300" b="1" i="1" dirty="0"/>
              <a:t> вдова </a:t>
            </a:r>
            <a:r>
              <a:rPr lang="ru-RU" sz="3300" b="1" i="1" u="sng" dirty="0" err="1"/>
              <a:t>облюбенца</a:t>
            </a:r>
            <a:r>
              <a:rPr lang="ru-RU" sz="3300" b="1" i="1" dirty="0"/>
              <a:t>, </a:t>
            </a:r>
            <a:r>
              <a:rPr lang="ru-RU" sz="3300" b="1" i="1" u="sng" dirty="0" err="1"/>
              <a:t>гды</a:t>
            </a:r>
            <a:r>
              <a:rPr lang="ru-RU" sz="3300" b="1" i="1" dirty="0"/>
              <a:t> в свой дом </a:t>
            </a:r>
            <a:r>
              <a:rPr lang="ru-RU" sz="3300" b="1" i="1" dirty="0" err="1"/>
              <a:t>п</a:t>
            </a:r>
            <a:r>
              <a:rPr lang="ru-RU" sz="3300" b="1" i="1" u="sng" dirty="0" err="1"/>
              <a:t>рымае</a:t>
            </a:r>
            <a:r>
              <a:rPr lang="ru-RU" sz="3300" b="1" i="1" dirty="0" err="1"/>
              <a:t>т</a:t>
            </a:r>
            <a:r>
              <a:rPr lang="ru-RU" sz="3300" b="1" i="1" dirty="0"/>
              <a:t>.</a:t>
            </a:r>
            <a:r>
              <a:rPr lang="ru-RU" sz="3200" b="1" i="1" dirty="0" smtClean="0"/>
              <a:t> 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xmlns="" val="2929584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79685"/>
            <a:ext cx="80648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Предисловие </a:t>
            </a:r>
            <a:r>
              <a:rPr lang="ru-RU" sz="3200" b="1" dirty="0"/>
              <a:t>к </a:t>
            </a:r>
            <a:r>
              <a:rPr lang="ru-RU" sz="3200" b="1" dirty="0" smtClean="0"/>
              <a:t>“</a:t>
            </a:r>
            <a:r>
              <a:rPr lang="ru-RU" sz="3200" b="1" dirty="0" err="1"/>
              <a:t>Рифмологиону</a:t>
            </a:r>
            <a:r>
              <a:rPr lang="ru-RU" sz="3200" b="1" dirty="0"/>
              <a:t>” </a:t>
            </a:r>
            <a:endParaRPr lang="ru-RU" sz="3200" b="1" dirty="0" smtClean="0"/>
          </a:p>
          <a:p>
            <a:r>
              <a:rPr lang="ru-RU" sz="3200" b="1" dirty="0" smtClean="0"/>
              <a:t>(</a:t>
            </a:r>
            <a:r>
              <a:rPr lang="ru-RU" sz="3200" b="1" dirty="0"/>
              <a:t>1679 г.)</a:t>
            </a:r>
            <a:endParaRPr lang="ru-RU" sz="3200" b="1" i="1" dirty="0" smtClean="0"/>
          </a:p>
          <a:p>
            <a:r>
              <a:rPr lang="ru-RU" sz="3200" b="1" i="1" dirty="0" err="1" smtClean="0"/>
              <a:t>Писах</a:t>
            </a:r>
            <a:r>
              <a:rPr lang="ru-RU" sz="3200" b="1" i="1" dirty="0" smtClean="0"/>
              <a:t> </a:t>
            </a:r>
            <a:r>
              <a:rPr lang="ru-RU" sz="3200" b="1" i="1" dirty="0"/>
              <a:t>в начале по языку тому, </a:t>
            </a:r>
            <a:endParaRPr lang="ru-RU" sz="3200" b="1" dirty="0"/>
          </a:p>
          <a:p>
            <a:r>
              <a:rPr lang="ru-RU" sz="3200" b="1" i="1" dirty="0"/>
              <a:t>Иже свойственный </a:t>
            </a:r>
            <a:r>
              <a:rPr lang="ru-RU" sz="3200" b="1" i="1" dirty="0" err="1"/>
              <a:t>бе</a:t>
            </a:r>
            <a:r>
              <a:rPr lang="ru-RU" sz="3200" b="1" i="1" dirty="0"/>
              <a:t> моему дому, </a:t>
            </a:r>
            <a:endParaRPr lang="ru-RU" sz="3200" b="1" dirty="0"/>
          </a:p>
          <a:p>
            <a:r>
              <a:rPr lang="ru-RU" sz="3200" b="1" i="1" dirty="0" err="1"/>
              <a:t>Таже</a:t>
            </a:r>
            <a:r>
              <a:rPr lang="ru-RU" sz="3200" b="1" i="1" dirty="0"/>
              <a:t> увидев многу пользу </a:t>
            </a:r>
            <a:r>
              <a:rPr lang="ru-RU" sz="3200" b="1" i="1" dirty="0" err="1"/>
              <a:t>быти</a:t>
            </a:r>
            <a:r>
              <a:rPr lang="ru-RU" sz="3200" b="1" i="1" dirty="0"/>
              <a:t> </a:t>
            </a:r>
            <a:endParaRPr lang="ru-RU" sz="3200" b="1" dirty="0"/>
          </a:p>
          <a:p>
            <a:r>
              <a:rPr lang="ru-RU" sz="3200" b="1" i="1" dirty="0" err="1"/>
              <a:t>Славенскому</a:t>
            </a:r>
            <a:r>
              <a:rPr lang="ru-RU" sz="3200" b="1" i="1" dirty="0"/>
              <a:t> </a:t>
            </a:r>
            <a:r>
              <a:rPr lang="ru-RU" sz="3200" b="1" i="1" dirty="0" err="1"/>
              <a:t>ся</a:t>
            </a:r>
            <a:r>
              <a:rPr lang="ru-RU" sz="3200" b="1" i="1" dirty="0"/>
              <a:t> чистому </a:t>
            </a:r>
            <a:r>
              <a:rPr lang="ru-RU" sz="3200" b="1" i="1" dirty="0" err="1"/>
              <a:t>учити</a:t>
            </a:r>
            <a:r>
              <a:rPr lang="ru-RU" sz="3200" b="1" i="1" dirty="0"/>
              <a:t>. </a:t>
            </a:r>
            <a:endParaRPr lang="ru-RU" sz="3200" b="1" dirty="0"/>
          </a:p>
          <a:p>
            <a:r>
              <a:rPr lang="ru-RU" sz="3200" b="1" i="1" dirty="0" err="1"/>
              <a:t>Взях</a:t>
            </a:r>
            <a:r>
              <a:rPr lang="ru-RU" sz="3200" b="1" i="1" dirty="0"/>
              <a:t> грамматику, </a:t>
            </a:r>
            <a:r>
              <a:rPr lang="ru-RU" sz="3200" b="1" i="1" dirty="0" err="1"/>
              <a:t>прилежах</a:t>
            </a:r>
            <a:r>
              <a:rPr lang="ru-RU" sz="3200" b="1" i="1" dirty="0"/>
              <a:t> </a:t>
            </a:r>
            <a:r>
              <a:rPr lang="ru-RU" sz="3200" b="1" i="1" dirty="0" err="1"/>
              <a:t>читати</a:t>
            </a:r>
            <a:r>
              <a:rPr lang="ru-RU" sz="3200" b="1" i="1" dirty="0"/>
              <a:t>, </a:t>
            </a:r>
            <a:endParaRPr lang="ru-RU" sz="3200" b="1" dirty="0"/>
          </a:p>
          <a:p>
            <a:r>
              <a:rPr lang="ru-RU" sz="3200" b="1" i="1" dirty="0"/>
              <a:t>Бог же удобно </a:t>
            </a:r>
            <a:r>
              <a:rPr lang="ru-RU" sz="3200" b="1" i="1" dirty="0" err="1"/>
              <a:t>даде</a:t>
            </a:r>
            <a:r>
              <a:rPr lang="ru-RU" sz="3200" b="1" i="1" dirty="0"/>
              <a:t> ю ми знати... </a:t>
            </a:r>
            <a:endParaRPr lang="ru-RU" sz="3200" b="1" i="1" dirty="0" smtClean="0"/>
          </a:p>
          <a:p>
            <a:r>
              <a:rPr lang="ru-RU" sz="3200" b="1" i="1" dirty="0" err="1"/>
              <a:t>Тако</a:t>
            </a:r>
            <a:r>
              <a:rPr lang="ru-RU" sz="3200" b="1" i="1" dirty="0"/>
              <a:t> </a:t>
            </a:r>
            <a:r>
              <a:rPr lang="ru-RU" sz="3200" b="1" i="1" dirty="0" err="1"/>
              <a:t>славенским</a:t>
            </a:r>
            <a:r>
              <a:rPr lang="ru-RU" sz="3200" b="1" i="1" dirty="0"/>
              <a:t> </a:t>
            </a:r>
            <a:r>
              <a:rPr lang="ru-RU" sz="3200" b="1" i="1" dirty="0" err="1"/>
              <a:t>речем</a:t>
            </a:r>
            <a:r>
              <a:rPr lang="ru-RU" sz="3200" b="1" i="1" dirty="0"/>
              <a:t> </a:t>
            </a:r>
            <a:r>
              <a:rPr lang="ru-RU" sz="3200" b="1" i="1" dirty="0" err="1"/>
              <a:t>приложихся</a:t>
            </a:r>
            <a:r>
              <a:rPr lang="ru-RU" sz="3200" b="1" i="1" dirty="0"/>
              <a:t>; </a:t>
            </a:r>
            <a:endParaRPr lang="ru-RU" sz="3200" b="1" dirty="0"/>
          </a:p>
          <a:p>
            <a:r>
              <a:rPr lang="ru-RU" sz="3200" b="1" i="1" dirty="0"/>
              <a:t>Елико дал бог, знати </a:t>
            </a:r>
            <a:r>
              <a:rPr lang="ru-RU" sz="3200" b="1" i="1" dirty="0" err="1"/>
              <a:t>научихся</a:t>
            </a:r>
            <a:r>
              <a:rPr lang="ru-RU" sz="3200" b="1" i="1" dirty="0"/>
              <a:t>; </a:t>
            </a:r>
            <a:endParaRPr lang="ru-RU" sz="3200" b="1" dirty="0"/>
          </a:p>
          <a:p>
            <a:r>
              <a:rPr lang="ru-RU" sz="3200" b="1" i="1" dirty="0"/>
              <a:t>Сочинения </a:t>
            </a:r>
            <a:r>
              <a:rPr lang="ru-RU" sz="3200" b="1" i="1" dirty="0" err="1"/>
              <a:t>возмогох</a:t>
            </a:r>
            <a:r>
              <a:rPr lang="ru-RU" sz="3200" b="1" i="1" dirty="0"/>
              <a:t> </a:t>
            </a:r>
            <a:r>
              <a:rPr lang="ru-RU" sz="3200" b="1" i="1" dirty="0" err="1"/>
              <a:t>познати</a:t>
            </a:r>
            <a:r>
              <a:rPr lang="ru-RU" sz="3200" b="1" i="1" dirty="0"/>
              <a:t> </a:t>
            </a:r>
            <a:endParaRPr lang="ru-RU" sz="3200" b="1" dirty="0"/>
          </a:p>
          <a:p>
            <a:r>
              <a:rPr lang="ru-RU" sz="3200" b="1" i="1" dirty="0"/>
              <a:t>И образная в </a:t>
            </a:r>
            <a:r>
              <a:rPr lang="ru-RU" sz="3200" b="1" i="1" dirty="0" err="1"/>
              <a:t>славенском</a:t>
            </a:r>
            <a:r>
              <a:rPr lang="ru-RU" sz="3200" b="1" i="1" dirty="0"/>
              <a:t> </a:t>
            </a:r>
            <a:r>
              <a:rPr lang="ru-RU" sz="3200" b="1" i="1" dirty="0" err="1"/>
              <a:t>держати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374868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548681"/>
            <a:ext cx="80648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Протопоп Аввакум:</a:t>
            </a:r>
          </a:p>
          <a:p>
            <a:endParaRPr lang="ru-RU" sz="3200" b="1" dirty="0" smtClean="0"/>
          </a:p>
          <a:p>
            <a:r>
              <a:rPr lang="ru-RU" sz="3200" b="1" i="1" dirty="0"/>
              <a:t>Не </a:t>
            </a:r>
            <a:r>
              <a:rPr lang="ru-RU" sz="3200" b="1" i="1" dirty="0" err="1"/>
              <a:t>позазрите</a:t>
            </a:r>
            <a:r>
              <a:rPr lang="ru-RU" sz="3200" b="1" i="1" dirty="0"/>
              <a:t> просторечию </a:t>
            </a:r>
            <a:r>
              <a:rPr lang="ru-RU" sz="3200" b="1" i="1" dirty="0" smtClean="0"/>
              <a:t>моему, понеже </a:t>
            </a:r>
            <a:r>
              <a:rPr lang="ru-RU" sz="3200" b="1" i="1" dirty="0"/>
              <a:t>люблю свой русский природный язык, виршами </a:t>
            </a:r>
            <a:r>
              <a:rPr lang="ru-RU" sz="3200" b="1" i="1" dirty="0" smtClean="0"/>
              <a:t>философскими </a:t>
            </a:r>
            <a:r>
              <a:rPr lang="ru-RU" sz="3200" b="1" i="1" dirty="0"/>
              <a:t>не </a:t>
            </a:r>
            <a:r>
              <a:rPr lang="ru-RU" sz="3200" b="1" i="1" dirty="0" err="1"/>
              <a:t>обык</a:t>
            </a:r>
            <a:r>
              <a:rPr lang="ru-RU" sz="3200" b="1" i="1" dirty="0"/>
              <a:t> речи красить, понеже не словес красных бог слушает, но дел наших </a:t>
            </a:r>
            <a:r>
              <a:rPr lang="ru-RU" sz="3200" b="1" i="1" dirty="0" err="1" smtClean="0"/>
              <a:t>хощет</a:t>
            </a:r>
            <a:r>
              <a:rPr lang="ru-RU" sz="3200" b="1" i="1" dirty="0" smtClean="0"/>
              <a:t>...</a:t>
            </a:r>
          </a:p>
          <a:p>
            <a:r>
              <a:rPr lang="ru-RU" sz="3200" b="1" i="1" dirty="0"/>
              <a:t>того ради я и не брегу о красноречии и не уничижаю своего языка </a:t>
            </a:r>
            <a:r>
              <a:rPr lang="ru-RU" sz="3200" b="1" i="1" dirty="0" err="1" smtClean="0"/>
              <a:t>русскаго</a:t>
            </a:r>
            <a:r>
              <a:rPr lang="ru-RU" sz="3200" b="1" i="1" dirty="0" smtClean="0"/>
              <a:t>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1703691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424936" cy="5688632"/>
          </a:xfrm>
        </p:spPr>
        <p:txBody>
          <a:bodyPr>
            <a:normAutofit/>
          </a:bodyPr>
          <a:lstStyle/>
          <a:p>
            <a:r>
              <a:rPr lang="ru-RU" sz="3600" b="1" i="1" dirty="0"/>
              <a:t>Вера ж кафолическая сия есть, да </a:t>
            </a:r>
            <a:r>
              <a:rPr lang="ru-RU" sz="3600" b="1" i="1" u="sng" dirty="0" err="1"/>
              <a:t>единаго</a:t>
            </a:r>
            <a:r>
              <a:rPr lang="ru-RU" sz="3600" b="1" i="1" dirty="0"/>
              <a:t> Бога в </a:t>
            </a:r>
            <a:r>
              <a:rPr lang="ru-RU" sz="3600" b="1" i="1" u="sng" dirty="0" err="1"/>
              <a:t>тройце</a:t>
            </a:r>
            <a:r>
              <a:rPr lang="ru-RU" sz="3600" b="1" i="1" dirty="0"/>
              <a:t> и </a:t>
            </a:r>
            <a:r>
              <a:rPr lang="ru-RU" sz="3600" b="1" i="1" u="sng" dirty="0" err="1"/>
              <a:t>тройцу</a:t>
            </a:r>
            <a:r>
              <a:rPr lang="ru-RU" sz="3600" b="1" i="1" dirty="0"/>
              <a:t> во </a:t>
            </a:r>
            <a:r>
              <a:rPr lang="ru-RU" sz="3600" b="1" i="1" u="sng" dirty="0"/>
              <a:t>единице</a:t>
            </a:r>
            <a:r>
              <a:rPr lang="ru-RU" sz="3600" b="1" i="1" dirty="0"/>
              <a:t> почитаем, ниже </a:t>
            </a:r>
            <a:r>
              <a:rPr lang="ru-RU" sz="3600" b="1" i="1" u="sng" dirty="0" err="1"/>
              <a:t>сливающе</a:t>
            </a:r>
            <a:r>
              <a:rPr lang="ru-RU" sz="3600" b="1" i="1" u="sng" dirty="0"/>
              <a:t> составы</a:t>
            </a:r>
            <a:r>
              <a:rPr lang="ru-RU" sz="3600" b="1" i="1" dirty="0"/>
              <a:t>, ниже </a:t>
            </a:r>
            <a:r>
              <a:rPr lang="ru-RU" sz="3600" b="1" i="1" u="sng" dirty="0" err="1"/>
              <a:t>разделяюще</a:t>
            </a:r>
            <a:r>
              <a:rPr lang="ru-RU" sz="3600" b="1" i="1" dirty="0"/>
              <a:t> существо; ин </a:t>
            </a:r>
            <a:r>
              <a:rPr lang="ru-RU" sz="3600" b="1" i="1" dirty="0" err="1"/>
              <a:t>бо</a:t>
            </a:r>
            <a:r>
              <a:rPr lang="ru-RU" sz="3600" b="1" i="1" dirty="0"/>
              <a:t> есть </a:t>
            </a:r>
            <a:r>
              <a:rPr lang="ru-RU" sz="3600" b="1" i="1" u="sng" dirty="0"/>
              <a:t>состав</a:t>
            </a:r>
            <a:r>
              <a:rPr lang="ru-RU" sz="3600" b="1" i="1" dirty="0"/>
              <a:t> отечь, ин – </a:t>
            </a:r>
            <a:r>
              <a:rPr lang="ru-RU" sz="3600" b="1" i="1" dirty="0" err="1"/>
              <a:t>Сыновень</a:t>
            </a:r>
            <a:r>
              <a:rPr lang="ru-RU" sz="3600" b="1" i="1" dirty="0"/>
              <a:t>, ин – </a:t>
            </a:r>
            <a:r>
              <a:rPr lang="ru-RU" sz="3600" b="1" i="1" dirty="0" err="1"/>
              <a:t>Святаго</a:t>
            </a:r>
            <a:r>
              <a:rPr lang="ru-RU" sz="3600" b="1" i="1" dirty="0"/>
              <a:t> Духа; но Отчее, и Сыновнее, и </a:t>
            </a:r>
            <a:r>
              <a:rPr lang="ru-RU" sz="3600" b="1" i="1" dirty="0" err="1"/>
              <a:t>Святаго</a:t>
            </a:r>
            <a:r>
              <a:rPr lang="ru-RU" sz="3600" b="1" i="1" dirty="0"/>
              <a:t> Духа </a:t>
            </a:r>
            <a:r>
              <a:rPr lang="ru-RU" sz="3600" b="1" i="1" u="sng" dirty="0"/>
              <a:t>едино Божество, равна слава, </a:t>
            </a:r>
            <a:r>
              <a:rPr lang="ru-RU" sz="3600" b="1" i="1" u="sng" dirty="0" err="1"/>
              <a:t>соприсущно</a:t>
            </a:r>
            <a:r>
              <a:rPr lang="ru-RU" sz="3600" b="1" i="1" u="sng" dirty="0"/>
              <a:t> величество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1840000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8136904" cy="5616624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Прибрел к Москве, Духовнику Стефану показался; и он на меня учинился </a:t>
            </a:r>
            <a:r>
              <a:rPr lang="ru-RU" b="1" i="1" u="sng" dirty="0">
                <a:solidFill>
                  <a:schemeClr val="tx1"/>
                </a:solidFill>
              </a:rPr>
              <a:t>печален</a:t>
            </a:r>
            <a:r>
              <a:rPr lang="ru-RU" b="1" i="1" dirty="0">
                <a:solidFill>
                  <a:schemeClr val="tx1"/>
                </a:solidFill>
              </a:rPr>
              <a:t>: на </a:t>
            </a:r>
            <a:r>
              <a:rPr lang="ru-RU" b="1" i="1" dirty="0" err="1">
                <a:solidFill>
                  <a:schemeClr val="tx1"/>
                </a:solidFill>
              </a:rPr>
              <a:t>што</a:t>
            </a:r>
            <a:r>
              <a:rPr lang="ru-RU" b="1" i="1" dirty="0">
                <a:solidFill>
                  <a:schemeClr val="tx1"/>
                </a:solidFill>
              </a:rPr>
              <a:t>-де церковь соборную покинул? Опять мне другое </a:t>
            </a:r>
            <a:r>
              <a:rPr lang="ru-RU" b="1" i="1" u="sng" dirty="0">
                <a:solidFill>
                  <a:schemeClr val="tx1"/>
                </a:solidFill>
              </a:rPr>
              <a:t>горе</a:t>
            </a:r>
            <a:r>
              <a:rPr lang="ru-RU" b="1" i="1" dirty="0">
                <a:solidFill>
                  <a:schemeClr val="tx1"/>
                </a:solidFill>
              </a:rPr>
              <a:t>! Царь пришел к Духовнику </a:t>
            </a:r>
            <a:r>
              <a:rPr lang="ru-RU" b="1" i="1" dirty="0" err="1">
                <a:solidFill>
                  <a:schemeClr val="tx1"/>
                </a:solidFill>
              </a:rPr>
              <a:t>благословитца</a:t>
            </a:r>
            <a:r>
              <a:rPr lang="ru-RU" b="1" i="1" dirty="0">
                <a:solidFill>
                  <a:schemeClr val="tx1"/>
                </a:solidFill>
              </a:rPr>
              <a:t> ночью; меня увидел тут; </a:t>
            </a:r>
            <a:r>
              <a:rPr lang="ru-RU" b="1" i="1" u="sng" dirty="0">
                <a:solidFill>
                  <a:schemeClr val="tx1"/>
                </a:solidFill>
              </a:rPr>
              <a:t>опять кручина</a:t>
            </a:r>
            <a:r>
              <a:rPr lang="ru-RU" b="1" i="1" dirty="0">
                <a:solidFill>
                  <a:schemeClr val="tx1"/>
                </a:solidFill>
              </a:rPr>
              <a:t>: на </a:t>
            </a:r>
            <a:r>
              <a:rPr lang="ru-RU" b="1" i="1" dirty="0" err="1">
                <a:solidFill>
                  <a:schemeClr val="tx1"/>
                </a:solidFill>
              </a:rPr>
              <a:t>што</a:t>
            </a:r>
            <a:r>
              <a:rPr lang="ru-RU" b="1" i="1" dirty="0">
                <a:solidFill>
                  <a:schemeClr val="tx1"/>
                </a:solidFill>
              </a:rPr>
              <a:t>-де город покинул</a:t>
            </a:r>
            <a:r>
              <a:rPr lang="ru-RU" b="1" i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… И </a:t>
            </a:r>
            <a:r>
              <a:rPr lang="ru-RU" b="1" i="1" dirty="0">
                <a:solidFill>
                  <a:schemeClr val="tx1"/>
                </a:solidFill>
              </a:rPr>
              <a:t>протопопа Аввакума, </a:t>
            </a:r>
            <a:r>
              <a:rPr lang="ru-RU" b="1" i="1" u="sng" dirty="0" err="1">
                <a:solidFill>
                  <a:schemeClr val="tx1"/>
                </a:solidFill>
              </a:rPr>
              <a:t>беднова</a:t>
            </a:r>
            <a:r>
              <a:rPr lang="ru-RU" b="1" i="1" u="sng" dirty="0">
                <a:solidFill>
                  <a:schemeClr val="tx1"/>
                </a:solidFill>
              </a:rPr>
              <a:t> горемыку</a:t>
            </a:r>
            <a:r>
              <a:rPr lang="ru-RU" b="1" i="1" dirty="0">
                <a:solidFill>
                  <a:schemeClr val="tx1"/>
                </a:solidFill>
              </a:rPr>
              <a:t>, в то время с прочими остригли в соборной церкви власти</a:t>
            </a:r>
            <a:endParaRPr lang="ru-RU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874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8136904" cy="5544616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На </a:t>
            </a:r>
            <a:r>
              <a:rPr lang="ru-RU" b="1" i="1" dirty="0">
                <a:solidFill>
                  <a:schemeClr val="tx1"/>
                </a:solidFill>
              </a:rPr>
              <a:t>плеча накинуто </a:t>
            </a:r>
            <a:r>
              <a:rPr lang="ru-RU" b="1" i="1" dirty="0" err="1">
                <a:solidFill>
                  <a:schemeClr val="tx1"/>
                </a:solidFill>
              </a:rPr>
              <a:t>кафтан</a:t>
            </a:r>
            <a:r>
              <a:rPr lang="ru-RU" b="1" i="1" u="sng" dirty="0" err="1">
                <a:solidFill>
                  <a:schemeClr val="tx1"/>
                </a:solidFill>
              </a:rPr>
              <a:t>ишк</a:t>
            </a:r>
            <a:r>
              <a:rPr lang="ru-RU" b="1" i="1" dirty="0" err="1">
                <a:solidFill>
                  <a:schemeClr val="tx1"/>
                </a:solidFill>
              </a:rPr>
              <a:t>о</a:t>
            </a:r>
            <a:r>
              <a:rPr lang="ru-RU" b="1" i="1" dirty="0">
                <a:solidFill>
                  <a:schemeClr val="tx1"/>
                </a:solidFill>
              </a:rPr>
              <a:t> просто, солом</a:t>
            </a:r>
            <a:r>
              <a:rPr lang="ru-RU" b="1" i="1" u="sng" dirty="0">
                <a:solidFill>
                  <a:schemeClr val="tx1"/>
                </a:solidFill>
              </a:rPr>
              <a:t>к</a:t>
            </a:r>
            <a:r>
              <a:rPr lang="ru-RU" b="1" i="1" dirty="0">
                <a:solidFill>
                  <a:schemeClr val="tx1"/>
                </a:solidFill>
              </a:rPr>
              <a:t>и </a:t>
            </a:r>
            <a:r>
              <a:rPr lang="ru-RU" b="1" i="1" dirty="0" smtClean="0">
                <a:solidFill>
                  <a:schemeClr val="tx1"/>
                </a:solidFill>
              </a:rPr>
              <a:t>дали. </a:t>
            </a:r>
            <a:r>
              <a:rPr lang="ru-RU" b="1" i="1" dirty="0">
                <a:solidFill>
                  <a:schemeClr val="tx1"/>
                </a:solidFill>
              </a:rPr>
              <a:t>Что собач</a:t>
            </a:r>
            <a:r>
              <a:rPr lang="ru-RU" b="1" i="1" u="sng" dirty="0">
                <a:solidFill>
                  <a:schemeClr val="tx1"/>
                </a:solidFill>
              </a:rPr>
              <a:t>к</a:t>
            </a:r>
            <a:r>
              <a:rPr lang="ru-RU" b="1" i="1" dirty="0">
                <a:solidFill>
                  <a:schemeClr val="tx1"/>
                </a:solidFill>
              </a:rPr>
              <a:t>а, в солом</a:t>
            </a:r>
            <a:r>
              <a:rPr lang="ru-RU" b="1" i="1" u="sng" dirty="0">
                <a:solidFill>
                  <a:schemeClr val="tx1"/>
                </a:solidFill>
              </a:rPr>
              <a:t>к</a:t>
            </a:r>
            <a:r>
              <a:rPr lang="ru-RU" b="1" i="1" dirty="0">
                <a:solidFill>
                  <a:schemeClr val="tx1"/>
                </a:solidFill>
              </a:rPr>
              <a:t>е </a:t>
            </a:r>
            <a:r>
              <a:rPr lang="ru-RU" b="1" i="1" dirty="0" smtClean="0">
                <a:solidFill>
                  <a:schemeClr val="tx1"/>
                </a:solidFill>
              </a:rPr>
              <a:t>лежу. </a:t>
            </a:r>
            <a:r>
              <a:rPr lang="ru-RU" b="1" i="1" dirty="0">
                <a:solidFill>
                  <a:schemeClr val="tx1"/>
                </a:solidFill>
              </a:rPr>
              <a:t>Мышей много было, я их </a:t>
            </a:r>
            <a:r>
              <a:rPr lang="ru-RU" b="1" i="1" dirty="0" err="1">
                <a:solidFill>
                  <a:schemeClr val="tx1"/>
                </a:solidFill>
              </a:rPr>
              <a:t>скуфьею</a:t>
            </a:r>
            <a:r>
              <a:rPr lang="ru-RU" b="1" i="1" dirty="0">
                <a:solidFill>
                  <a:schemeClr val="tx1"/>
                </a:solidFill>
              </a:rPr>
              <a:t> бил, – и батож</a:t>
            </a:r>
            <a:r>
              <a:rPr lang="ru-RU" b="1" i="1" u="sng" dirty="0">
                <a:solidFill>
                  <a:schemeClr val="tx1"/>
                </a:solidFill>
              </a:rPr>
              <a:t>к</a:t>
            </a:r>
            <a:r>
              <a:rPr lang="ru-RU" b="1" i="1" dirty="0">
                <a:solidFill>
                  <a:schemeClr val="tx1"/>
                </a:solidFill>
              </a:rPr>
              <a:t>а не дадут </a:t>
            </a:r>
            <a:r>
              <a:rPr lang="ru-RU" b="1" i="1" dirty="0" smtClean="0">
                <a:solidFill>
                  <a:schemeClr val="tx1"/>
                </a:solidFill>
              </a:rPr>
              <a:t>дурач</a:t>
            </a:r>
            <a:r>
              <a:rPr lang="ru-RU" b="1" i="1" u="sng" dirty="0" smtClean="0">
                <a:solidFill>
                  <a:schemeClr val="tx1"/>
                </a:solidFill>
              </a:rPr>
              <a:t>к</a:t>
            </a:r>
            <a:r>
              <a:rPr lang="ru-RU" b="1" i="1" dirty="0" smtClean="0">
                <a:solidFill>
                  <a:schemeClr val="tx1"/>
                </a:solidFill>
              </a:rPr>
              <a:t>и.</a:t>
            </a:r>
          </a:p>
          <a:p>
            <a:r>
              <a:rPr lang="ru-RU" b="1" i="1" dirty="0" err="1">
                <a:solidFill>
                  <a:schemeClr val="tx1"/>
                </a:solidFill>
              </a:rPr>
              <a:t>Егда</a:t>
            </a:r>
            <a:r>
              <a:rPr lang="ru-RU" b="1" i="1" dirty="0">
                <a:solidFill>
                  <a:schemeClr val="tx1"/>
                </a:solidFill>
              </a:rPr>
              <a:t> ж </a:t>
            </a:r>
            <a:r>
              <a:rPr lang="ru-RU" b="1" i="1" dirty="0" err="1">
                <a:solidFill>
                  <a:schemeClr val="tx1"/>
                </a:solidFill>
              </a:rPr>
              <a:t>привезоша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мя</a:t>
            </a:r>
            <a:r>
              <a:rPr lang="ru-RU" b="1" i="1" dirty="0">
                <a:solidFill>
                  <a:schemeClr val="tx1"/>
                </a:solidFill>
              </a:rPr>
              <a:t> на двор, </a:t>
            </a:r>
            <a:r>
              <a:rPr lang="ru-RU" b="1" i="1" u="sng" dirty="0">
                <a:solidFill>
                  <a:schemeClr val="tx1"/>
                </a:solidFill>
              </a:rPr>
              <a:t>выбежала</a:t>
            </a:r>
            <a:r>
              <a:rPr lang="ru-RU" b="1" i="1" dirty="0">
                <a:solidFill>
                  <a:schemeClr val="tx1"/>
                </a:solidFill>
              </a:rPr>
              <a:t> жена </a:t>
            </a:r>
            <a:r>
              <a:rPr lang="ru-RU" b="1" i="1" dirty="0" err="1">
                <a:solidFill>
                  <a:schemeClr val="tx1"/>
                </a:solidFill>
              </a:rPr>
              <a:t>ево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Неонила</a:t>
            </a:r>
            <a:r>
              <a:rPr lang="ru-RU" b="1" i="1" dirty="0">
                <a:solidFill>
                  <a:schemeClr val="tx1"/>
                </a:solidFill>
              </a:rPr>
              <a:t> и </a:t>
            </a:r>
            <a:r>
              <a:rPr lang="ru-RU" b="1" i="1" u="sng" dirty="0" err="1">
                <a:solidFill>
                  <a:schemeClr val="tx1"/>
                </a:solidFill>
              </a:rPr>
              <a:t>ухватала</a:t>
            </a:r>
            <a:r>
              <a:rPr lang="ru-RU" b="1" i="1" dirty="0">
                <a:solidFill>
                  <a:schemeClr val="tx1"/>
                </a:solidFill>
              </a:rPr>
              <a:t> меня под руку, а сама говорит: </a:t>
            </a:r>
            <a:r>
              <a:rPr lang="ru-RU" b="1" i="1" dirty="0" smtClean="0">
                <a:solidFill>
                  <a:schemeClr val="tx1"/>
                </a:solidFill>
              </a:rPr>
              <a:t>«Поди-</a:t>
            </a:r>
            <a:r>
              <a:rPr lang="ru-RU" b="1" i="1" u="sng" dirty="0" err="1" smtClean="0">
                <a:solidFill>
                  <a:schemeClr val="tx1"/>
                </a:solidFill>
              </a:rPr>
              <a:t>тко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u="sng" dirty="0">
                <a:solidFill>
                  <a:schemeClr val="tx1"/>
                </a:solidFill>
              </a:rPr>
              <a:t>государь наш </a:t>
            </a:r>
            <a:r>
              <a:rPr lang="ru-RU" b="1" i="1" u="sng" dirty="0" err="1">
                <a:solidFill>
                  <a:schemeClr val="tx1"/>
                </a:solidFill>
              </a:rPr>
              <a:t>батюшко</a:t>
            </a:r>
            <a:r>
              <a:rPr lang="ru-RU" b="1" i="1" dirty="0">
                <a:solidFill>
                  <a:schemeClr val="tx1"/>
                </a:solidFill>
              </a:rPr>
              <a:t>, поди-</a:t>
            </a:r>
            <a:r>
              <a:rPr lang="ru-RU" b="1" i="1" u="sng" dirty="0" err="1">
                <a:solidFill>
                  <a:schemeClr val="tx1"/>
                </a:solidFill>
              </a:rPr>
              <a:t>тко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u="sng" dirty="0">
                <a:solidFill>
                  <a:schemeClr val="tx1"/>
                </a:solidFill>
              </a:rPr>
              <a:t>свет наш кормилец</a:t>
            </a:r>
            <a:r>
              <a:rPr lang="ru-RU" b="1" i="1" dirty="0">
                <a:solidFill>
                  <a:schemeClr val="tx1"/>
                </a:solidFill>
              </a:rPr>
              <a:t>!»</a:t>
            </a:r>
          </a:p>
        </p:txBody>
      </p:sp>
    </p:spTree>
    <p:extLst>
      <p:ext uri="{BB962C8B-B14F-4D97-AF65-F5344CB8AC3E}">
        <p14:creationId xmlns:p14="http://schemas.microsoft.com/office/powerpoint/2010/main" xmlns="" val="102407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208912" cy="6192688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ru-RU" sz="3900" b="1" dirty="0" smtClean="0">
                <a:solidFill>
                  <a:schemeClr val="tx1"/>
                </a:solidFill>
              </a:rPr>
              <a:t>Новые явления в языке:</a:t>
            </a:r>
          </a:p>
          <a:p>
            <a:pPr>
              <a:lnSpc>
                <a:spcPct val="120000"/>
              </a:lnSpc>
            </a:pPr>
            <a:r>
              <a:rPr lang="ru-RU" sz="3700" b="1" dirty="0" smtClean="0">
                <a:solidFill>
                  <a:schemeClr val="tx1"/>
                </a:solidFill>
              </a:rPr>
              <a:t>– окончания </a:t>
            </a:r>
            <a:r>
              <a:rPr lang="ru-RU" sz="3700" b="1" i="1" dirty="0" smtClean="0">
                <a:solidFill>
                  <a:schemeClr val="tx1"/>
                </a:solidFill>
              </a:rPr>
              <a:t>-</a:t>
            </a:r>
            <a:r>
              <a:rPr lang="ru-RU" sz="3700" b="1" i="1" dirty="0" err="1" smtClean="0">
                <a:solidFill>
                  <a:schemeClr val="tx1"/>
                </a:solidFill>
              </a:rPr>
              <a:t>ам</a:t>
            </a:r>
            <a:r>
              <a:rPr lang="ru-RU" sz="3700" b="1" i="1" dirty="0" smtClean="0">
                <a:solidFill>
                  <a:schemeClr val="tx1"/>
                </a:solidFill>
              </a:rPr>
              <a:t> (-ям), -</a:t>
            </a:r>
            <a:r>
              <a:rPr lang="ru-RU" sz="3700" b="1" i="1" dirty="0" err="1" smtClean="0">
                <a:solidFill>
                  <a:schemeClr val="tx1"/>
                </a:solidFill>
              </a:rPr>
              <a:t>ами</a:t>
            </a:r>
            <a:r>
              <a:rPr lang="ru-RU" sz="3700" b="1" i="1" dirty="0" smtClean="0">
                <a:solidFill>
                  <a:schemeClr val="tx1"/>
                </a:solidFill>
              </a:rPr>
              <a:t> (-</a:t>
            </a:r>
            <a:r>
              <a:rPr lang="ru-RU" sz="3700" b="1" i="1" dirty="0" err="1" smtClean="0">
                <a:solidFill>
                  <a:schemeClr val="tx1"/>
                </a:solidFill>
              </a:rPr>
              <a:t>ями</a:t>
            </a:r>
            <a:r>
              <a:rPr lang="ru-RU" sz="3700" b="1" i="1" dirty="0" smtClean="0">
                <a:solidFill>
                  <a:schemeClr val="tx1"/>
                </a:solidFill>
              </a:rPr>
              <a:t>), -ах (-</a:t>
            </a:r>
            <a:r>
              <a:rPr lang="ru-RU" sz="3700" b="1" i="1" dirty="0" err="1" smtClean="0">
                <a:solidFill>
                  <a:schemeClr val="tx1"/>
                </a:solidFill>
              </a:rPr>
              <a:t>ях</a:t>
            </a:r>
            <a:r>
              <a:rPr lang="ru-RU" sz="3700" b="1" i="1" dirty="0" smtClean="0">
                <a:solidFill>
                  <a:schemeClr val="tx1"/>
                </a:solidFill>
              </a:rPr>
              <a:t>)</a:t>
            </a:r>
            <a:r>
              <a:rPr lang="ru-RU" sz="3700" b="1" dirty="0" smtClean="0">
                <a:solidFill>
                  <a:schemeClr val="tx1"/>
                </a:solidFill>
              </a:rPr>
              <a:t> для всех существительных, </a:t>
            </a:r>
          </a:p>
          <a:p>
            <a:pPr>
              <a:lnSpc>
                <a:spcPct val="120000"/>
              </a:lnSpc>
            </a:pPr>
            <a:r>
              <a:rPr lang="ru-RU" sz="3700" b="1" dirty="0" smtClean="0">
                <a:solidFill>
                  <a:schemeClr val="tx1"/>
                </a:solidFill>
              </a:rPr>
              <a:t>– формы на </a:t>
            </a:r>
            <a:r>
              <a:rPr lang="ru-RU" sz="3700" b="1" i="1" dirty="0" smtClean="0">
                <a:solidFill>
                  <a:schemeClr val="tx1"/>
                </a:solidFill>
              </a:rPr>
              <a:t>-</a:t>
            </a:r>
            <a:r>
              <a:rPr lang="ru-RU" sz="3700" b="1" i="1" dirty="0" err="1" smtClean="0">
                <a:solidFill>
                  <a:schemeClr val="tx1"/>
                </a:solidFill>
              </a:rPr>
              <a:t>ья</a:t>
            </a:r>
            <a:r>
              <a:rPr lang="ru-RU" sz="3700" b="1" dirty="0" smtClean="0">
                <a:solidFill>
                  <a:schemeClr val="tx1"/>
                </a:solidFill>
              </a:rPr>
              <a:t> </a:t>
            </a:r>
            <a:r>
              <a:rPr lang="ru-RU" sz="3700" b="1" i="1" dirty="0" smtClean="0">
                <a:solidFill>
                  <a:schemeClr val="tx1"/>
                </a:solidFill>
              </a:rPr>
              <a:t>(друзья, князья, деревья)</a:t>
            </a:r>
            <a:r>
              <a:rPr lang="ru-RU" sz="3700" b="1" dirty="0" smtClean="0">
                <a:solidFill>
                  <a:schemeClr val="tx1"/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ru-RU" sz="3700" b="1" dirty="0" smtClean="0">
                <a:solidFill>
                  <a:schemeClr val="tx1"/>
                </a:solidFill>
              </a:rPr>
              <a:t>– категория одушевленности для существительных мужского и женского рода, включая названия животных, </a:t>
            </a:r>
          </a:p>
          <a:p>
            <a:pPr>
              <a:lnSpc>
                <a:spcPct val="120000"/>
              </a:lnSpc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99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208912" cy="6192688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r>
              <a:rPr lang="ru-RU" sz="3700" b="1" dirty="0" smtClean="0">
                <a:solidFill>
                  <a:schemeClr val="tx1"/>
                </a:solidFill>
              </a:rPr>
              <a:t>– исчезает </a:t>
            </a:r>
            <a:r>
              <a:rPr lang="ru-RU" sz="3700" b="1" dirty="0">
                <a:solidFill>
                  <a:schemeClr val="tx1"/>
                </a:solidFill>
              </a:rPr>
              <a:t>система присоединительного </a:t>
            </a:r>
            <a:r>
              <a:rPr lang="ru-RU" sz="3700" b="1" dirty="0" smtClean="0">
                <a:solidFill>
                  <a:schemeClr val="tx1"/>
                </a:solidFill>
              </a:rPr>
              <a:t>счета </a:t>
            </a:r>
          </a:p>
          <a:p>
            <a:pPr algn="l">
              <a:lnSpc>
                <a:spcPct val="120000"/>
              </a:lnSpc>
            </a:pPr>
            <a:r>
              <a:rPr lang="ru-RU" sz="3700" b="1" dirty="0" smtClean="0">
                <a:solidFill>
                  <a:schemeClr val="tx1"/>
                </a:solidFill>
              </a:rPr>
              <a:t>(</a:t>
            </a:r>
            <a:r>
              <a:rPr lang="ru-RU" sz="3700" b="1" dirty="0">
                <a:solidFill>
                  <a:schemeClr val="tx1"/>
                </a:solidFill>
              </a:rPr>
              <a:t>ср</a:t>
            </a:r>
            <a:r>
              <a:rPr lang="ru-RU" sz="3700" b="1" dirty="0" smtClean="0">
                <a:solidFill>
                  <a:schemeClr val="tx1"/>
                </a:solidFill>
              </a:rPr>
              <a:t>. в </a:t>
            </a:r>
            <a:r>
              <a:rPr lang="ru-RU" sz="3700" b="1" dirty="0">
                <a:solidFill>
                  <a:schemeClr val="tx1"/>
                </a:solidFill>
              </a:rPr>
              <a:t>актах XVI в.: </a:t>
            </a:r>
            <a:r>
              <a:rPr lang="ru-RU" sz="3700" b="1" i="1" u="sng" dirty="0">
                <a:solidFill>
                  <a:schemeClr val="tx1"/>
                </a:solidFill>
              </a:rPr>
              <a:t>на</a:t>
            </a:r>
            <a:r>
              <a:rPr lang="ru-RU" sz="3700" b="1" i="1" dirty="0">
                <a:solidFill>
                  <a:schemeClr val="tx1"/>
                </a:solidFill>
              </a:rPr>
              <a:t> </a:t>
            </a:r>
            <a:r>
              <a:rPr lang="ru-RU" sz="3700" b="1" i="1" dirty="0" err="1">
                <a:solidFill>
                  <a:schemeClr val="tx1"/>
                </a:solidFill>
              </a:rPr>
              <a:t>тысечу</a:t>
            </a:r>
            <a:r>
              <a:rPr lang="ru-RU" sz="3700" b="1" i="1" dirty="0">
                <a:solidFill>
                  <a:schemeClr val="tx1"/>
                </a:solidFill>
              </a:rPr>
              <a:t> </a:t>
            </a:r>
            <a:r>
              <a:rPr lang="ru-RU" sz="3700" b="1" i="1" u="sng" dirty="0">
                <a:solidFill>
                  <a:schemeClr val="tx1"/>
                </a:solidFill>
              </a:rPr>
              <a:t>и на</a:t>
            </a:r>
            <a:r>
              <a:rPr lang="ru-RU" sz="3700" b="1" i="1" dirty="0">
                <a:solidFill>
                  <a:schemeClr val="tx1"/>
                </a:solidFill>
              </a:rPr>
              <a:t> триста </a:t>
            </a:r>
            <a:r>
              <a:rPr lang="ru-RU" sz="3700" b="1" i="1" u="sng" dirty="0">
                <a:solidFill>
                  <a:schemeClr val="tx1"/>
                </a:solidFill>
              </a:rPr>
              <a:t>и на</a:t>
            </a:r>
            <a:r>
              <a:rPr lang="ru-RU" sz="3700" b="1" i="1" dirty="0">
                <a:solidFill>
                  <a:schemeClr val="tx1"/>
                </a:solidFill>
              </a:rPr>
              <a:t> шестьдесят </a:t>
            </a:r>
            <a:r>
              <a:rPr lang="ru-RU" sz="3700" b="1" i="1" u="sng" dirty="0">
                <a:solidFill>
                  <a:schemeClr val="tx1"/>
                </a:solidFill>
              </a:rPr>
              <a:t>и на</a:t>
            </a:r>
            <a:r>
              <a:rPr lang="ru-RU" sz="3700" b="1" i="1" dirty="0">
                <a:solidFill>
                  <a:schemeClr val="tx1"/>
                </a:solidFill>
              </a:rPr>
              <a:t> четыре </a:t>
            </a:r>
            <a:r>
              <a:rPr lang="ru-RU" sz="3700" b="1" i="1" dirty="0" smtClean="0">
                <a:solidFill>
                  <a:schemeClr val="tx1"/>
                </a:solidFill>
              </a:rPr>
              <a:t>рубли;</a:t>
            </a:r>
            <a:r>
              <a:rPr lang="ru-RU" sz="3700" b="1" dirty="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120000"/>
              </a:lnSpc>
            </a:pPr>
            <a:r>
              <a:rPr lang="ru-RU" sz="3700" b="1" i="1" dirty="0" smtClean="0">
                <a:solidFill>
                  <a:schemeClr val="tx1"/>
                </a:solidFill>
              </a:rPr>
              <a:t>сто </a:t>
            </a:r>
            <a:r>
              <a:rPr lang="ru-RU" sz="3700" b="1" i="1" u="sng" dirty="0" err="1">
                <a:solidFill>
                  <a:schemeClr val="tx1"/>
                </a:solidFill>
              </a:rPr>
              <a:t>тысячь</a:t>
            </a:r>
            <a:r>
              <a:rPr lang="ru-RU" sz="3700" b="1" i="1" dirty="0">
                <a:solidFill>
                  <a:schemeClr val="tx1"/>
                </a:solidFill>
              </a:rPr>
              <a:t> </a:t>
            </a:r>
            <a:r>
              <a:rPr lang="ru-RU" sz="3700" b="1" i="1" u="sng" dirty="0">
                <a:solidFill>
                  <a:schemeClr val="tx1"/>
                </a:solidFill>
              </a:rPr>
              <a:t>и</a:t>
            </a:r>
            <a:r>
              <a:rPr lang="ru-RU" sz="3700" b="1" i="1" dirty="0">
                <a:solidFill>
                  <a:schemeClr val="tx1"/>
                </a:solidFill>
              </a:rPr>
              <a:t> семь </a:t>
            </a:r>
            <a:r>
              <a:rPr lang="ru-RU" sz="3700" b="1" i="1" u="sng" dirty="0" err="1">
                <a:solidFill>
                  <a:schemeClr val="tx1"/>
                </a:solidFill>
              </a:rPr>
              <a:t>тысячь</a:t>
            </a:r>
            <a:r>
              <a:rPr lang="ru-RU" sz="3700" b="1" i="1" dirty="0">
                <a:solidFill>
                  <a:schemeClr val="tx1"/>
                </a:solidFill>
              </a:rPr>
              <a:t> </a:t>
            </a:r>
            <a:r>
              <a:rPr lang="ru-RU" sz="3700" b="1" i="1" u="sng" dirty="0">
                <a:solidFill>
                  <a:schemeClr val="tx1"/>
                </a:solidFill>
              </a:rPr>
              <a:t>и</a:t>
            </a:r>
            <a:r>
              <a:rPr lang="ru-RU" sz="3700" b="1" i="1" dirty="0">
                <a:solidFill>
                  <a:schemeClr val="tx1"/>
                </a:solidFill>
              </a:rPr>
              <a:t> шестьсот </a:t>
            </a:r>
            <a:r>
              <a:rPr lang="ru-RU" sz="3700" b="1" i="1" u="sng" dirty="0">
                <a:solidFill>
                  <a:schemeClr val="tx1"/>
                </a:solidFill>
              </a:rPr>
              <a:t>и</a:t>
            </a:r>
            <a:r>
              <a:rPr lang="ru-RU" sz="3700" b="1" i="1" dirty="0">
                <a:solidFill>
                  <a:schemeClr val="tx1"/>
                </a:solidFill>
              </a:rPr>
              <a:t> сорок </a:t>
            </a:r>
            <a:r>
              <a:rPr lang="ru-RU" sz="3700" b="1" i="1" u="sng" dirty="0">
                <a:solidFill>
                  <a:schemeClr val="tx1"/>
                </a:solidFill>
              </a:rPr>
              <a:t>и</a:t>
            </a:r>
            <a:r>
              <a:rPr lang="ru-RU" sz="3700" b="1" i="1" dirty="0">
                <a:solidFill>
                  <a:schemeClr val="tx1"/>
                </a:solidFill>
              </a:rPr>
              <a:t> четыре </a:t>
            </a:r>
            <a:r>
              <a:rPr lang="ru-RU" sz="3700" b="1" i="1" dirty="0" err="1">
                <a:solidFill>
                  <a:schemeClr val="tx1"/>
                </a:solidFill>
              </a:rPr>
              <a:t>денги</a:t>
            </a:r>
            <a:r>
              <a:rPr lang="ru-RU" sz="3700" b="1" i="1" dirty="0">
                <a:solidFill>
                  <a:schemeClr val="tx1"/>
                </a:solidFill>
              </a:rPr>
              <a:t> </a:t>
            </a:r>
            <a:r>
              <a:rPr lang="ru-RU" sz="3700" b="1" i="1" dirty="0" err="1" smtClean="0">
                <a:solidFill>
                  <a:schemeClr val="tx1"/>
                </a:solidFill>
              </a:rPr>
              <a:t>отоманские</a:t>
            </a:r>
            <a:r>
              <a:rPr lang="ru-RU" sz="3700" b="1" dirty="0" smtClean="0">
                <a:solidFill>
                  <a:schemeClr val="tx1"/>
                </a:solidFill>
              </a:rPr>
              <a:t>).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283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844824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– </a:t>
            </a:r>
            <a:r>
              <a:rPr lang="ru-RU" sz="3200" b="1" dirty="0" smtClean="0"/>
              <a:t>укрепление самодержавной власти</a:t>
            </a:r>
            <a:r>
              <a:rPr lang="ru-RU" sz="3200" b="1" dirty="0" smtClean="0"/>
              <a:t>, бюрократизация </a:t>
            </a:r>
            <a:r>
              <a:rPr lang="ru-RU" sz="3200" b="1" dirty="0" smtClean="0"/>
              <a:t>системы </a:t>
            </a:r>
            <a:r>
              <a:rPr lang="ru-RU" sz="3200" b="1" dirty="0" smtClean="0"/>
              <a:t>управления («Уложение» 1649 г.),</a:t>
            </a:r>
            <a:endParaRPr lang="ru-RU" sz="3200" b="1" dirty="0" smtClean="0"/>
          </a:p>
          <a:p>
            <a:r>
              <a:rPr lang="ru-RU" sz="3200" b="1" dirty="0" smtClean="0"/>
              <a:t>– поддержка купцов, защита их от иностранных конкурентов,</a:t>
            </a:r>
          </a:p>
          <a:p>
            <a:r>
              <a:rPr lang="ru-RU" sz="3200" b="1" dirty="0" smtClean="0"/>
              <a:t>– приглашение иностранных специалистов</a:t>
            </a:r>
            <a:r>
              <a:rPr lang="ru-RU" sz="3200" b="1" dirty="0" smtClean="0"/>
              <a:t>, </a:t>
            </a:r>
            <a:r>
              <a:rPr lang="ru-RU" sz="3200" b="1" dirty="0" smtClean="0"/>
              <a:t>создание полков «иноземного строя</a:t>
            </a:r>
            <a:r>
              <a:rPr lang="ru-RU" sz="3200" b="1" dirty="0" smtClean="0"/>
              <a:t>»,</a:t>
            </a:r>
            <a:endParaRPr lang="fr-F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62068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Правление Алексея Михайловича (1645–1676)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52436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788506"/>
            <a:ext cx="77768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–</a:t>
            </a:r>
            <a:r>
              <a:rPr lang="ru-RU" sz="3200" dirty="0" smtClean="0"/>
              <a:t> </a:t>
            </a:r>
            <a:r>
              <a:rPr lang="ru-RU" sz="3200" b="1" dirty="0" smtClean="0"/>
              <a:t>церковная реформа (1652, патриарх Никон),</a:t>
            </a:r>
          </a:p>
          <a:p>
            <a:endParaRPr lang="ru-RU" sz="800" b="1" dirty="0" smtClean="0"/>
          </a:p>
          <a:p>
            <a:r>
              <a:rPr lang="ru-RU" sz="3200" b="1" dirty="0" smtClean="0"/>
              <a:t>– объединение Украины с Россией (1654), война с Речью </a:t>
            </a:r>
            <a:r>
              <a:rPr lang="ru-RU" sz="3200" b="1" dirty="0" err="1" smtClean="0"/>
              <a:t>Посполитой</a:t>
            </a:r>
            <a:r>
              <a:rPr lang="ru-RU" sz="3200" b="1" dirty="0" smtClean="0"/>
              <a:t>,</a:t>
            </a:r>
          </a:p>
          <a:p>
            <a:endParaRPr lang="ru-RU" sz="800" b="1" dirty="0" smtClean="0"/>
          </a:p>
          <a:p>
            <a:r>
              <a:rPr lang="ru-RU" sz="3200" b="1" dirty="0" smtClean="0"/>
              <a:t>– распространение «</a:t>
            </a:r>
            <a:r>
              <a:rPr lang="ru-RU" sz="3200" b="1" dirty="0" smtClean="0"/>
              <a:t>политеса </a:t>
            </a:r>
            <a:r>
              <a:rPr lang="ru-RU" sz="3200" b="1" dirty="0"/>
              <a:t>с манеру </a:t>
            </a:r>
            <a:r>
              <a:rPr lang="ru-RU" sz="3200" b="1" dirty="0" smtClean="0"/>
              <a:t>польского»,</a:t>
            </a:r>
          </a:p>
          <a:p>
            <a:endParaRPr lang="ru-RU" sz="800" b="1" dirty="0" smtClean="0"/>
          </a:p>
          <a:p>
            <a:r>
              <a:rPr lang="ru-RU" sz="3200" b="1" dirty="0" smtClean="0"/>
              <a:t>– рукописные </a:t>
            </a:r>
            <a:r>
              <a:rPr lang="ru-RU" sz="3200" b="1" dirty="0"/>
              <a:t>“Куранты</a:t>
            </a:r>
            <a:r>
              <a:rPr lang="ru-RU" sz="3200" b="1" dirty="0" smtClean="0"/>
              <a:t>” </a:t>
            </a:r>
            <a:r>
              <a:rPr lang="ru-RU" sz="3200" b="1" dirty="0"/>
              <a:t>при Посольском </a:t>
            </a:r>
            <a:r>
              <a:rPr lang="ru-RU" sz="3200" b="1" dirty="0" smtClean="0"/>
              <a:t>приказе,</a:t>
            </a:r>
          </a:p>
          <a:p>
            <a:endParaRPr lang="ru-RU" sz="800" b="1" dirty="0" smtClean="0"/>
          </a:p>
          <a:p>
            <a:r>
              <a:rPr lang="ru-RU" sz="3200" b="1" dirty="0" smtClean="0"/>
              <a:t>– </a:t>
            </a:r>
            <a:r>
              <a:rPr lang="ru-RU" sz="3200" b="1" dirty="0"/>
              <a:t>первый русский придворный театр (Комедийная хоромина).</a:t>
            </a:r>
          </a:p>
        </p:txBody>
      </p:sp>
    </p:spTree>
    <p:extLst>
      <p:ext uri="{BB962C8B-B14F-4D97-AF65-F5344CB8AC3E}">
        <p14:creationId xmlns:p14="http://schemas.microsoft.com/office/powerpoint/2010/main" xmlns="" val="268483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545754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Новая канцелярская терминология:</a:t>
            </a:r>
          </a:p>
          <a:p>
            <a:endParaRPr lang="en-US" sz="3200" b="1" i="1" dirty="0" smtClean="0"/>
          </a:p>
          <a:p>
            <a:r>
              <a:rPr lang="ru-RU" sz="3200" b="1" i="1" dirty="0" smtClean="0"/>
              <a:t>жалование</a:t>
            </a:r>
            <a:r>
              <a:rPr lang="ru-RU" sz="3200" b="1" i="1" dirty="0"/>
              <a:t>, писец, приказный, </a:t>
            </a:r>
            <a:r>
              <a:rPr lang="ru-RU" sz="3200" b="1" i="1" dirty="0" smtClean="0"/>
              <a:t>прошение </a:t>
            </a:r>
            <a:r>
              <a:rPr lang="ru-RU" sz="3200" b="1" dirty="0" smtClean="0"/>
              <a:t>(ср. </a:t>
            </a:r>
            <a:r>
              <a:rPr lang="ru-RU" sz="3200" b="1" i="1" dirty="0" smtClean="0"/>
              <a:t>челобитная</a:t>
            </a:r>
            <a:r>
              <a:rPr lang="ru-RU" sz="3200" b="1" dirty="0" smtClean="0"/>
              <a:t>),</a:t>
            </a:r>
            <a:r>
              <a:rPr lang="ru-RU" sz="3200" b="1" i="1" dirty="0" smtClean="0"/>
              <a:t> </a:t>
            </a:r>
          </a:p>
          <a:p>
            <a:endParaRPr lang="en-US" sz="3200" b="1" i="1" dirty="0" smtClean="0"/>
          </a:p>
          <a:p>
            <a:r>
              <a:rPr lang="ru-RU" sz="3200" b="1" i="1" dirty="0" smtClean="0"/>
              <a:t>паспорт (</a:t>
            </a:r>
            <a:r>
              <a:rPr lang="ru-RU" sz="3200" b="1" i="1" dirty="0" err="1" smtClean="0"/>
              <a:t>подшпорт</a:t>
            </a:r>
            <a:r>
              <a:rPr lang="ru-RU" sz="3200" b="1" i="1" dirty="0"/>
              <a:t>, </a:t>
            </a:r>
            <a:r>
              <a:rPr lang="ru-RU" sz="3200" b="1" i="1" dirty="0" err="1"/>
              <a:t>почпорт</a:t>
            </a:r>
            <a:r>
              <a:rPr lang="ru-RU" sz="3200" b="1" i="1" dirty="0"/>
              <a:t>, </a:t>
            </a:r>
            <a:r>
              <a:rPr lang="ru-RU" sz="3200" b="1" i="1" dirty="0" err="1" smtClean="0"/>
              <a:t>пошпорт</a:t>
            </a:r>
            <a:r>
              <a:rPr lang="ru-RU" sz="3200" b="1" dirty="0" smtClean="0"/>
              <a:t>)</a:t>
            </a:r>
            <a:r>
              <a:rPr lang="ru-RU" sz="3200" b="1" i="1" dirty="0" smtClean="0"/>
              <a:t>, </a:t>
            </a:r>
            <a:r>
              <a:rPr lang="ru-RU" sz="3200" b="1" i="1" dirty="0"/>
              <a:t>штраф, инструкция, контора, </a:t>
            </a:r>
            <a:r>
              <a:rPr lang="ru-RU" sz="3200" b="1" i="1" dirty="0" smtClean="0"/>
              <a:t>канцелярия</a:t>
            </a:r>
            <a:r>
              <a:rPr lang="ru-RU" sz="3200" b="1" i="1" dirty="0"/>
              <a:t>, </a:t>
            </a:r>
            <a:r>
              <a:rPr lang="ru-RU" sz="3200" b="1" i="1" dirty="0" smtClean="0"/>
              <a:t>рапортовать.</a:t>
            </a:r>
          </a:p>
        </p:txBody>
      </p:sp>
    </p:spTree>
    <p:extLst>
      <p:ext uri="{BB962C8B-B14F-4D97-AF65-F5344CB8AC3E}">
        <p14:creationId xmlns:p14="http://schemas.microsoft.com/office/powerpoint/2010/main" xmlns="" val="16364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16632"/>
            <a:ext cx="84249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Военная терминология:</a:t>
            </a:r>
            <a:r>
              <a:rPr lang="ru-RU" sz="3200" b="1" i="1" dirty="0" smtClean="0"/>
              <a:t> </a:t>
            </a:r>
          </a:p>
          <a:p>
            <a:r>
              <a:rPr lang="ru-RU" sz="3200" b="1" i="1" dirty="0" smtClean="0"/>
              <a:t>бранное </a:t>
            </a:r>
            <a:r>
              <a:rPr lang="ru-RU" sz="3200" b="1" i="1" dirty="0"/>
              <a:t>ополчение, бой, сражение, осада, </a:t>
            </a:r>
            <a:r>
              <a:rPr lang="ru-RU" sz="3200" b="1" i="1" dirty="0" smtClean="0"/>
              <a:t>побоище, сдаваться, </a:t>
            </a:r>
            <a:r>
              <a:rPr lang="ru-RU" sz="3200" b="1" i="1" dirty="0"/>
              <a:t>полк </a:t>
            </a:r>
            <a:r>
              <a:rPr lang="ru-RU" sz="3200" b="1" i="1" dirty="0" smtClean="0"/>
              <a:t>передовой (сторожевой</a:t>
            </a:r>
            <a:r>
              <a:rPr lang="ru-RU" sz="3200" b="1" i="1" dirty="0"/>
              <a:t>, </a:t>
            </a:r>
            <a:r>
              <a:rPr lang="ru-RU" sz="3200" b="1" i="1" dirty="0" smtClean="0"/>
              <a:t>правой </a:t>
            </a:r>
            <a:r>
              <a:rPr lang="ru-RU" sz="3200" b="1" i="1" dirty="0"/>
              <a:t>и левой </a:t>
            </a:r>
            <a:r>
              <a:rPr lang="ru-RU" sz="3200" b="1" i="1" dirty="0" smtClean="0"/>
              <a:t>руки), </a:t>
            </a:r>
            <a:r>
              <a:rPr lang="ru-RU" sz="3200" b="1" i="1" dirty="0"/>
              <a:t>служилые люди, стрельцы, пушкари, </a:t>
            </a:r>
            <a:r>
              <a:rPr lang="ru-RU" sz="3200" b="1" i="1" dirty="0" smtClean="0"/>
              <a:t>сотник.</a:t>
            </a:r>
          </a:p>
          <a:p>
            <a:r>
              <a:rPr lang="ru-RU" sz="3200" b="1" dirty="0" smtClean="0"/>
              <a:t>Заимствованная:</a:t>
            </a:r>
            <a:endParaRPr lang="ru-RU" sz="3200" b="1" dirty="0" smtClean="0"/>
          </a:p>
          <a:p>
            <a:r>
              <a:rPr lang="ru-RU" sz="3200" b="1" i="1" dirty="0" smtClean="0"/>
              <a:t>мушкетеры</a:t>
            </a:r>
            <a:r>
              <a:rPr lang="ru-RU" sz="3200" b="1" i="1" dirty="0"/>
              <a:t>, мушкеты, шеренга, </a:t>
            </a:r>
            <a:r>
              <a:rPr lang="ru-RU" sz="3200" b="1" i="1" dirty="0" err="1"/>
              <a:t>амуниты</a:t>
            </a:r>
            <a:r>
              <a:rPr lang="ru-RU" sz="3200" b="1" i="1" dirty="0"/>
              <a:t>, шанцы, солдат, </a:t>
            </a:r>
            <a:r>
              <a:rPr lang="ru-RU" sz="3200" b="1" i="1" dirty="0" smtClean="0"/>
              <a:t>капитан, профос, лагерь, </a:t>
            </a:r>
            <a:r>
              <a:rPr lang="ru-RU" sz="3200" b="1" i="1" dirty="0"/>
              <a:t>артиллерия</a:t>
            </a:r>
            <a:r>
              <a:rPr lang="ru-RU" sz="3200" b="1" dirty="0"/>
              <a:t> 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вм</a:t>
            </a:r>
            <a:r>
              <a:rPr lang="ru-RU" sz="3200" b="1" dirty="0" smtClean="0"/>
              <a:t>. </a:t>
            </a:r>
            <a:r>
              <a:rPr lang="ru-RU" sz="3200" b="1" i="1" dirty="0"/>
              <a:t>наряд), бомба, мортира, </a:t>
            </a:r>
            <a:r>
              <a:rPr lang="ru-RU" sz="3200" b="1" i="1" dirty="0" smtClean="0"/>
              <a:t>баталия</a:t>
            </a:r>
            <a:r>
              <a:rPr lang="ru-RU" sz="3200" b="1" dirty="0" smtClean="0"/>
              <a:t>, </a:t>
            </a:r>
            <a:r>
              <a:rPr lang="ru-RU" sz="3200" b="1" i="1" dirty="0"/>
              <a:t>батарея, </a:t>
            </a:r>
            <a:r>
              <a:rPr lang="ru-RU" sz="3200" b="1" i="1" dirty="0" smtClean="0"/>
              <a:t>фортеция</a:t>
            </a:r>
            <a:r>
              <a:rPr lang="ru-RU" sz="3200" b="1" dirty="0" smtClean="0"/>
              <a:t>, </a:t>
            </a:r>
            <a:r>
              <a:rPr lang="ru-RU" sz="3200" b="1" i="1" dirty="0" smtClean="0"/>
              <a:t>виктория</a:t>
            </a:r>
            <a:r>
              <a:rPr lang="ru-RU" sz="3200" b="1" dirty="0" smtClean="0"/>
              <a:t>, </a:t>
            </a:r>
            <a:r>
              <a:rPr lang="ru-RU" sz="3200" b="1" i="1" dirty="0" err="1" smtClean="0"/>
              <a:t>копорал</a:t>
            </a:r>
            <a:r>
              <a:rPr lang="ru-RU" sz="3200" b="1" dirty="0" smtClean="0"/>
              <a:t>, </a:t>
            </a:r>
            <a:r>
              <a:rPr lang="ru-RU" sz="3200" b="1" i="1" dirty="0"/>
              <a:t>генерал, офицер</a:t>
            </a:r>
            <a:r>
              <a:rPr lang="ru-RU" sz="3200" b="1" i="1" dirty="0" smtClean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794664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424936" cy="5544616"/>
          </a:xfrm>
        </p:spPr>
        <p:txBody>
          <a:bodyPr>
            <a:normAutofit/>
          </a:bodyPr>
          <a:lstStyle/>
          <a:p>
            <a:r>
              <a:rPr lang="ru-RU" sz="3200" b="1" dirty="0"/>
              <a:t>Научная </a:t>
            </a:r>
            <a:r>
              <a:rPr lang="ru-RU" sz="3200" b="1" dirty="0" smtClean="0"/>
              <a:t>терминология </a:t>
            </a:r>
            <a:br>
              <a:rPr lang="ru-RU" sz="3200" b="1" dirty="0" smtClean="0"/>
            </a:br>
            <a:r>
              <a:rPr lang="ru-RU" sz="3200" b="1" dirty="0" smtClean="0"/>
              <a:t>математика: </a:t>
            </a:r>
            <a:r>
              <a:rPr lang="ru-RU" sz="3200" b="1" i="1" dirty="0"/>
              <a:t>вертикальный, нумерация, </a:t>
            </a:r>
            <a:r>
              <a:rPr lang="ru-RU" sz="3200" b="1" i="1" dirty="0" smtClean="0"/>
              <a:t>мультипликация </a:t>
            </a:r>
            <a:r>
              <a:rPr lang="ru-RU" sz="3200" b="1" dirty="0" smtClean="0"/>
              <a:t>(умножение), </a:t>
            </a:r>
            <a:r>
              <a:rPr lang="ru-RU" sz="3200" b="1" i="1" dirty="0"/>
              <a:t>фигура, </a:t>
            </a:r>
            <a:r>
              <a:rPr lang="ru-RU" sz="3200" b="1" i="1" dirty="0" smtClean="0"/>
              <a:t>пункт </a:t>
            </a:r>
            <a:r>
              <a:rPr lang="ru-RU" sz="3200" b="1" dirty="0" smtClean="0"/>
              <a:t>(точка)</a:t>
            </a:r>
            <a:r>
              <a:rPr lang="ru-RU" sz="3200" b="1" i="1" dirty="0" smtClean="0"/>
              <a:t>; </a:t>
            </a:r>
            <a:br>
              <a:rPr lang="ru-RU" sz="3200" b="1" i="1" dirty="0" smtClean="0"/>
            </a:br>
            <a:r>
              <a:rPr lang="ru-RU" sz="3200" b="1" dirty="0" smtClean="0"/>
              <a:t>география: </a:t>
            </a:r>
            <a:r>
              <a:rPr lang="ru-RU" sz="3200" b="1" i="1" dirty="0"/>
              <a:t>глобус, </a:t>
            </a:r>
            <a:r>
              <a:rPr lang="ru-RU" sz="3200" b="1" i="1" dirty="0" smtClean="0"/>
              <a:t>градус; </a:t>
            </a:r>
            <a:br>
              <a:rPr lang="ru-RU" sz="3200" b="1" i="1" dirty="0" smtClean="0"/>
            </a:br>
            <a:r>
              <a:rPr lang="ru-RU" sz="3200" b="1" dirty="0" smtClean="0"/>
              <a:t>астрономия: </a:t>
            </a:r>
            <a:r>
              <a:rPr lang="ru-RU" sz="3200" b="1" i="1" dirty="0"/>
              <a:t>деклинация, </a:t>
            </a:r>
            <a:r>
              <a:rPr lang="ru-RU" sz="3200" b="1" i="1" dirty="0" smtClean="0"/>
              <a:t>минута; </a:t>
            </a:r>
            <a:r>
              <a:rPr lang="ru-RU" sz="3200" b="1" dirty="0" smtClean="0"/>
              <a:t>гражданские науки: </a:t>
            </a:r>
            <a:r>
              <a:rPr lang="ru-RU" sz="3200" b="1" i="1" dirty="0" smtClean="0"/>
              <a:t>сентенция</a:t>
            </a:r>
            <a:r>
              <a:rPr lang="ru-RU" sz="3200" b="1" i="1" dirty="0"/>
              <a:t>, апелляция, капитулы; 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dirty="0" smtClean="0"/>
              <a:t>риторика </a:t>
            </a:r>
            <a:r>
              <a:rPr lang="ru-RU" sz="3200" b="1" dirty="0"/>
              <a:t>и </a:t>
            </a:r>
            <a:r>
              <a:rPr lang="ru-RU" sz="3200" b="1" dirty="0" smtClean="0"/>
              <a:t>пиитика: </a:t>
            </a:r>
            <a:r>
              <a:rPr lang="ru-RU" sz="3200" b="1" i="1" dirty="0" err="1"/>
              <a:t>орация</a:t>
            </a:r>
            <a:r>
              <a:rPr lang="ru-RU" sz="3200" b="1" i="1" dirty="0"/>
              <a:t>, </a:t>
            </a:r>
            <a:r>
              <a:rPr lang="ru-RU" sz="3200" b="1" i="1" dirty="0" err="1"/>
              <a:t>конклюзия</a:t>
            </a:r>
            <a:r>
              <a:rPr lang="ru-RU" sz="3200" b="1" i="1" dirty="0"/>
              <a:t>, аффект, фабула, </a:t>
            </a:r>
            <a:r>
              <a:rPr lang="ru-RU" sz="3200" b="1" i="1" dirty="0" err="1"/>
              <a:t>конверзация</a:t>
            </a:r>
            <a:r>
              <a:rPr lang="ru-RU" sz="3200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6075976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49442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4864</TotalTime>
  <Words>752</Words>
  <Application>Microsoft Office PowerPoint</Application>
  <PresentationFormat>Экран (4:3)</PresentationFormat>
  <Paragraphs>80</Paragraphs>
  <Slides>25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Начальный этап формирования русского национального языка (вторая половина ХVII в. –  ХVIII в.)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Научная терминология  математика: вертикальный, нумерация, мультипликация (умножение), фигура, пункт (точка);  география: глобус, градус;  астрономия: деклинация, минута; гражданские науки: сентенция, апелляция, капитулы;  риторика и пиитика: орация, конклюзия, аффект, фабула, конверзация </vt:lpstr>
      <vt:lpstr>Слайд 10</vt:lpstr>
      <vt:lpstr>Перевод "Великого Зерцала»:  кроль, поета, урина и т. п.   В позднейших списках:  к секутором, сиречь прикащиком; авватися, сиречь начальная мати...;   дробина, сиречь лествица небесная;  гай – лес, кокош – петел и пр.</vt:lpstr>
      <vt:lpstr>Борьба грекофилов и латинистов  И свой народ, начен от благородных до простых и самых, глаголю, поселян, услышавше учение греческое, возрадуются и похвалят… Аще же услышится в народе, паче же в простаках, латинское учение, не вем, коего блага надеятися, точию, избави боже, всякия противности (братья Лихуды).</vt:lpstr>
      <vt:lpstr>Литература «русского барокко» (Симеон Полоцкий, Феофан Прокопович)  Фонетические черты – произношение г щелевого, – различие «ять» и е,  «ять» рифмуется с и:   лиху – утеху, в мире – в вере.</vt:lpstr>
      <vt:lpstr>Книжно-славянские черты – метафорические словосочетания и  перифразы (тьма греховная, мрак греха, узы смертныя),  – сложения (преблагословенна, многолетствовати, всемрачным), – архаизмы и церковнославянизмы (днесь, сладце, аз, еже, глад, здрав, пещера, хощет, жажда),  – грамматические архаизмы (бяше, даждь, мя, царь всея твари, в небеси, инаго, вышниих, аггели).</vt:lpstr>
      <vt:lpstr>– отвлеченная лексика (светлость, естество, врачевство, радение),  – отсылки к Святому писанию (Самсон и Далила, закон иудейский, со жезлом Давид), – тавтологии и повторы: Чюдное чадо чюдне ся раждает – невещественный веществен бывает. Творец всея твари во плоть облечеся, Сын Божии – сын девы наречеся.</vt:lpstr>
      <vt:lpstr>Новые явления  – антично-мифологические слова: Зевс, Олимп высокий, Бахус, Харон, Леды два сына, диалектика достойного Платона, Артур король, Готфрид,  – более простой синтаксис,  – изысканные стихотворные формы. </vt:lpstr>
      <vt:lpstr>Слайд 17</vt:lpstr>
      <vt:lpstr>Слайд 18</vt:lpstr>
      <vt:lpstr>“Витане боголюбивого епископа Калиста Полоцкого ы Витебского од детей школы Брацкое богоявленское, мовеное пры въезде его милости до Полоцка 1657, июня 22”</vt:lpstr>
      <vt:lpstr>По джджу звыкло погода на свеце бывати, По темной слонце ночы на небе сияти. По прыкрой зиме весна вдячная приходит,  По ляментах ы плачах веселе надходит. Плака ти до днесь церков, без пастыра бывши Межи лвы ы волками много лет прежившы, Днесь веселится, где тя, пастыра, витает, Як вдова облюбенца, гды в свой дом прымает. </vt:lpstr>
      <vt:lpstr>Слайд 21</vt:lpstr>
      <vt:lpstr>Слайд 22</vt:lpstr>
      <vt:lpstr>Вера ж кафолическая сия есть, да единаго Бога в тройце и тройцу во единице почитаем, ниже сливающе составы, ниже разделяюще существо; ин бо есть состав отечь, ин – Сыновень, ин – Святаго Духа; но Отчее, и Сыновнее, и Святаго Духа едино Божество, равна слава, соприсущно величество</vt:lpstr>
      <vt:lpstr>Слайд 24</vt:lpstr>
      <vt:lpstr>Слайд 25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русского литературного языка как раздел языкознания</dc:title>
  <dc:creator>Пользователь</dc:creator>
  <cp:lastModifiedBy>Пользователь</cp:lastModifiedBy>
  <cp:revision>121</cp:revision>
  <dcterms:created xsi:type="dcterms:W3CDTF">2013-02-14T12:16:36Z</dcterms:created>
  <dcterms:modified xsi:type="dcterms:W3CDTF">2013-12-17T18:21:35Z</dcterms:modified>
</cp:coreProperties>
</file>